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media/image110.jpg" ContentType="image/jpeg"/>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media/image167.jpg" ContentType="image/jpeg"/>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04"/>
  </p:notesMasterIdLst>
  <p:handoutMasterIdLst>
    <p:handoutMasterId r:id="rId105"/>
  </p:handoutMasterIdLst>
  <p:sldIdLst>
    <p:sldId id="366" r:id="rId2"/>
    <p:sldId id="368" r:id="rId3"/>
    <p:sldId id="263" r:id="rId4"/>
    <p:sldId id="264" r:id="rId5"/>
    <p:sldId id="373" r:id="rId6"/>
    <p:sldId id="377" r:id="rId7"/>
    <p:sldId id="380" r:id="rId8"/>
    <p:sldId id="379" r:id="rId9"/>
    <p:sldId id="390" r:id="rId10"/>
    <p:sldId id="381" r:id="rId11"/>
    <p:sldId id="382" r:id="rId12"/>
    <p:sldId id="383" r:id="rId13"/>
    <p:sldId id="384" r:id="rId14"/>
    <p:sldId id="387" r:id="rId15"/>
    <p:sldId id="392" r:id="rId16"/>
    <p:sldId id="397" r:id="rId17"/>
    <p:sldId id="394" r:id="rId18"/>
    <p:sldId id="395" r:id="rId19"/>
    <p:sldId id="396" r:id="rId20"/>
    <p:sldId id="398" r:id="rId21"/>
    <p:sldId id="400" r:id="rId22"/>
    <p:sldId id="399" r:id="rId23"/>
    <p:sldId id="404" r:id="rId24"/>
    <p:sldId id="403" r:id="rId25"/>
    <p:sldId id="405" r:id="rId26"/>
    <p:sldId id="401" r:id="rId27"/>
    <p:sldId id="407" r:id="rId28"/>
    <p:sldId id="408" r:id="rId29"/>
    <p:sldId id="402" r:id="rId30"/>
    <p:sldId id="389" r:id="rId31"/>
    <p:sldId id="386" r:id="rId32"/>
    <p:sldId id="410" r:id="rId33"/>
    <p:sldId id="411" r:id="rId34"/>
    <p:sldId id="412" r:id="rId35"/>
    <p:sldId id="413" r:id="rId36"/>
    <p:sldId id="409" r:id="rId37"/>
    <p:sldId id="414" r:id="rId38"/>
    <p:sldId id="415" r:id="rId39"/>
    <p:sldId id="416" r:id="rId40"/>
    <p:sldId id="417" r:id="rId41"/>
    <p:sldId id="418" r:id="rId42"/>
    <p:sldId id="420" r:id="rId43"/>
    <p:sldId id="421" r:id="rId44"/>
    <p:sldId id="422" r:id="rId45"/>
    <p:sldId id="423" r:id="rId46"/>
    <p:sldId id="424" r:id="rId47"/>
    <p:sldId id="425" r:id="rId48"/>
    <p:sldId id="426" r:id="rId49"/>
    <p:sldId id="427" r:id="rId50"/>
    <p:sldId id="429" r:id="rId51"/>
    <p:sldId id="430" r:id="rId52"/>
    <p:sldId id="431" r:id="rId53"/>
    <p:sldId id="443" r:id="rId54"/>
    <p:sldId id="428" r:id="rId55"/>
    <p:sldId id="441" r:id="rId56"/>
    <p:sldId id="434" r:id="rId57"/>
    <p:sldId id="432" r:id="rId58"/>
    <p:sldId id="433" r:id="rId59"/>
    <p:sldId id="435" r:id="rId60"/>
    <p:sldId id="440" r:id="rId61"/>
    <p:sldId id="439" r:id="rId62"/>
    <p:sldId id="388" r:id="rId63"/>
    <p:sldId id="375" r:id="rId64"/>
    <p:sldId id="447" r:id="rId65"/>
    <p:sldId id="448" r:id="rId66"/>
    <p:sldId id="385" r:id="rId67"/>
    <p:sldId id="449" r:id="rId68"/>
    <p:sldId id="450" r:id="rId69"/>
    <p:sldId id="455" r:id="rId70"/>
    <p:sldId id="456" r:id="rId71"/>
    <p:sldId id="445" r:id="rId72"/>
    <p:sldId id="453" r:id="rId73"/>
    <p:sldId id="452" r:id="rId74"/>
    <p:sldId id="451" r:id="rId75"/>
    <p:sldId id="454" r:id="rId76"/>
    <p:sldId id="458" r:id="rId77"/>
    <p:sldId id="459" r:id="rId78"/>
    <p:sldId id="460" r:id="rId79"/>
    <p:sldId id="462" r:id="rId80"/>
    <p:sldId id="461" r:id="rId81"/>
    <p:sldId id="457" r:id="rId82"/>
    <p:sldId id="463" r:id="rId83"/>
    <p:sldId id="464" r:id="rId84"/>
    <p:sldId id="466" r:id="rId85"/>
    <p:sldId id="446" r:id="rId86"/>
    <p:sldId id="376" r:id="rId87"/>
    <p:sldId id="471" r:id="rId88"/>
    <p:sldId id="472" r:id="rId89"/>
    <p:sldId id="473" r:id="rId90"/>
    <p:sldId id="475" r:id="rId91"/>
    <p:sldId id="474" r:id="rId92"/>
    <p:sldId id="468" r:id="rId93"/>
    <p:sldId id="467" r:id="rId94"/>
    <p:sldId id="470" r:id="rId95"/>
    <p:sldId id="469" r:id="rId96"/>
    <p:sldId id="444" r:id="rId97"/>
    <p:sldId id="436" r:id="rId98"/>
    <p:sldId id="437" r:id="rId99"/>
    <p:sldId id="391" r:id="rId100"/>
    <p:sldId id="374" r:id="rId101"/>
    <p:sldId id="393" r:id="rId102"/>
    <p:sldId id="372" r:id="rId103"/>
  </p:sldIdLst>
  <p:sldSz cx="9144000" cy="6858000" type="screen4x3"/>
  <p:notesSz cx="6858000" cy="9144000"/>
  <p:defaultTextStyle>
    <a:defPPr>
      <a:defRPr lang="fr-FR"/>
    </a:defPPr>
    <a:lvl1pPr algn="l" rtl="0" eaLnBrk="0" fontAlgn="base" hangingPunct="0">
      <a:spcBef>
        <a:spcPct val="0"/>
      </a:spcBef>
      <a:spcAft>
        <a:spcPct val="0"/>
      </a:spcAft>
      <a:defRPr kern="1200">
        <a:solidFill>
          <a:schemeClr val="tx1"/>
        </a:solidFill>
        <a:latin typeface="Franklin Gothic Medium" panose="020B06030201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Franklin Gothic Medium" panose="020B06030201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Franklin Gothic Medium" panose="020B06030201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Franklin Gothic Medium" panose="020B06030201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Franklin Gothic Medium" panose="020B06030201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Franklin Gothic Medium" panose="020B06030201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Franklin Gothic Medium" panose="020B06030201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Franklin Gothic Medium" panose="020B06030201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Franklin Gothic Medium" panose="020B06030201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Intro" id="{BF0D87E7-6138-4B88-8A5D-E5687C7375D6}">
          <p14:sldIdLst>
            <p14:sldId id="366"/>
            <p14:sldId id="368"/>
            <p14:sldId id="263"/>
            <p14:sldId id="264"/>
          </p14:sldIdLst>
        </p14:section>
        <p14:section name="Chapitre 1 : Intro" id="{071BE935-33D8-42F9-B50E-2B7AAFCAD388}">
          <p14:sldIdLst>
            <p14:sldId id="373"/>
            <p14:sldId id="377"/>
            <p14:sldId id="380"/>
            <p14:sldId id="379"/>
            <p14:sldId id="390"/>
            <p14:sldId id="381"/>
            <p14:sldId id="382"/>
            <p14:sldId id="383"/>
            <p14:sldId id="384"/>
          </p14:sldIdLst>
        </p14:section>
        <p14:section name="Chapitre 2 : Les bases" id="{E366F56E-73B7-4CCF-93F1-7473D94C5017}">
          <p14:sldIdLst>
            <p14:sldId id="387"/>
            <p14:sldId id="392"/>
            <p14:sldId id="397"/>
            <p14:sldId id="394"/>
            <p14:sldId id="395"/>
            <p14:sldId id="396"/>
            <p14:sldId id="398"/>
            <p14:sldId id="400"/>
            <p14:sldId id="399"/>
            <p14:sldId id="404"/>
            <p14:sldId id="403"/>
            <p14:sldId id="405"/>
            <p14:sldId id="401"/>
            <p14:sldId id="407"/>
            <p14:sldId id="408"/>
            <p14:sldId id="402"/>
          </p14:sldIdLst>
        </p14:section>
        <p14:section name="Chapitre 3 : Branches" id="{427F7697-38F5-4101-8805-8F88D3F89DDC}">
          <p14:sldIdLst>
            <p14:sldId id="389"/>
            <p14:sldId id="386"/>
            <p14:sldId id="410"/>
            <p14:sldId id="411"/>
            <p14:sldId id="412"/>
            <p14:sldId id="413"/>
            <p14:sldId id="409"/>
            <p14:sldId id="414"/>
            <p14:sldId id="415"/>
            <p14:sldId id="416"/>
            <p14:sldId id="417"/>
            <p14:sldId id="418"/>
            <p14:sldId id="420"/>
            <p14:sldId id="421"/>
            <p14:sldId id="422"/>
            <p14:sldId id="423"/>
            <p14:sldId id="424"/>
            <p14:sldId id="425"/>
            <p14:sldId id="426"/>
            <p14:sldId id="427"/>
            <p14:sldId id="429"/>
            <p14:sldId id="430"/>
            <p14:sldId id="431"/>
            <p14:sldId id="443"/>
            <p14:sldId id="428"/>
            <p14:sldId id="441"/>
            <p14:sldId id="434"/>
            <p14:sldId id="432"/>
            <p14:sldId id="433"/>
            <p14:sldId id="435"/>
            <p14:sldId id="440"/>
            <p14:sldId id="439"/>
          </p14:sldIdLst>
        </p14:section>
        <p14:section name="Chapitre 4 : Git avancé : Remote" id="{8606B746-D67B-44B2-91CB-A6603D821792}">
          <p14:sldIdLst>
            <p14:sldId id="388"/>
            <p14:sldId id="375"/>
            <p14:sldId id="447"/>
            <p14:sldId id="448"/>
            <p14:sldId id="385"/>
            <p14:sldId id="449"/>
            <p14:sldId id="450"/>
            <p14:sldId id="455"/>
            <p14:sldId id="456"/>
            <p14:sldId id="445"/>
            <p14:sldId id="453"/>
            <p14:sldId id="452"/>
            <p14:sldId id="451"/>
            <p14:sldId id="454"/>
            <p14:sldId id="458"/>
            <p14:sldId id="459"/>
            <p14:sldId id="460"/>
            <p14:sldId id="462"/>
            <p14:sldId id="461"/>
            <p14:sldId id="457"/>
            <p14:sldId id="463"/>
            <p14:sldId id="464"/>
            <p14:sldId id="466"/>
          </p14:sldIdLst>
        </p14:section>
        <p14:section name="Collaboration" id="{C1AA8511-525F-450A-9485-92CA8F55E93A}">
          <p14:sldIdLst>
            <p14:sldId id="446"/>
            <p14:sldId id="376"/>
            <p14:sldId id="471"/>
            <p14:sldId id="472"/>
            <p14:sldId id="473"/>
            <p14:sldId id="475"/>
            <p14:sldId id="474"/>
          </p14:sldIdLst>
        </p14:section>
        <p14:section name="Git Tips" id="{7F50ACDF-67EC-4904-B294-E6889510044C}">
          <p14:sldIdLst>
            <p14:sldId id="468"/>
            <p14:sldId id="467"/>
            <p14:sldId id="470"/>
            <p14:sldId id="469"/>
          </p14:sldIdLst>
        </p14:section>
        <p14:section name="Pour aller plus loin" id="{53D33CBB-D363-4ACB-9B54-EFAC3C197434}">
          <p14:sldIdLst>
            <p14:sldId id="444"/>
            <p14:sldId id="436"/>
            <p14:sldId id="437"/>
            <p14:sldId id="391"/>
            <p14:sldId id="374"/>
            <p14:sldId id="393"/>
            <p14:sldId id="37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3A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3" autoAdjust="0"/>
    <p:restoredTop sz="65538" autoAdjust="0"/>
  </p:normalViewPr>
  <p:slideViewPr>
    <p:cSldViewPr>
      <p:cViewPr varScale="1">
        <p:scale>
          <a:sx n="44" d="100"/>
          <a:sy n="44" d="100"/>
        </p:scale>
        <p:origin x="117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6" d="100"/>
          <a:sy n="56" d="100"/>
        </p:scale>
        <p:origin x="-283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5DC8881-6C2F-4DD8-A5BD-B0F17CA9A78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fr-FR"/>
          </a:p>
        </p:txBody>
      </p:sp>
      <p:sp>
        <p:nvSpPr>
          <p:cNvPr id="3" name="Espace réservé de la date 2">
            <a:extLst>
              <a:ext uri="{FF2B5EF4-FFF2-40B4-BE49-F238E27FC236}">
                <a16:creationId xmlns:a16="http://schemas.microsoft.com/office/drawing/2014/main" id="{6329F248-6DED-41FA-A662-FE48BDC29C0E}"/>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C6D9CF6B-8EF3-4C9F-BB6C-AEFCA3A52A30}" type="datetimeFigureOut">
              <a:rPr lang="fr-FR"/>
              <a:pPr>
                <a:defRPr/>
              </a:pPr>
              <a:t>26/05/2020</a:t>
            </a:fld>
            <a:endParaRPr lang="fr-FR"/>
          </a:p>
        </p:txBody>
      </p:sp>
      <p:sp>
        <p:nvSpPr>
          <p:cNvPr id="4" name="Espace réservé du pied de page 3">
            <a:extLst>
              <a:ext uri="{FF2B5EF4-FFF2-40B4-BE49-F238E27FC236}">
                <a16:creationId xmlns:a16="http://schemas.microsoft.com/office/drawing/2014/main" id="{E93365D2-3E3A-4A15-AFAF-33C1DD97191F}"/>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fr-FR"/>
          </a:p>
        </p:txBody>
      </p:sp>
      <p:sp>
        <p:nvSpPr>
          <p:cNvPr id="5" name="Espace réservé du numéro de diapositive 4">
            <a:extLst>
              <a:ext uri="{FF2B5EF4-FFF2-40B4-BE49-F238E27FC236}">
                <a16:creationId xmlns:a16="http://schemas.microsoft.com/office/drawing/2014/main" id="{4BAE52CF-0B9E-4F29-A3D0-8CCA863A0A9D}"/>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32C2F630-BB80-4A67-8D14-67E08F75A2BB}" type="slidenum">
              <a:rPr lang="fr-FR" altLang="fr-FR"/>
              <a:pPr>
                <a:defRPr/>
              </a:pPr>
              <a:t>‹N°›</a:t>
            </a:fld>
            <a:endParaRPr lang="fr-FR" alt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5A6745D-7AB1-4623-9F9F-7128551C90E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fr-FR"/>
          </a:p>
        </p:txBody>
      </p:sp>
      <p:sp>
        <p:nvSpPr>
          <p:cNvPr id="3" name="Espace réservé de la date 2">
            <a:extLst>
              <a:ext uri="{FF2B5EF4-FFF2-40B4-BE49-F238E27FC236}">
                <a16:creationId xmlns:a16="http://schemas.microsoft.com/office/drawing/2014/main" id="{1CE31E03-DD99-4DDC-9069-F1301FE19217}"/>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381ABCE5-BAA2-468F-8788-FA08D9882337}" type="datetimeFigureOut">
              <a:rPr lang="fr-FR"/>
              <a:pPr>
                <a:defRPr/>
              </a:pPr>
              <a:t>26/05/2020</a:t>
            </a:fld>
            <a:endParaRPr lang="fr-FR"/>
          </a:p>
        </p:txBody>
      </p:sp>
      <p:sp>
        <p:nvSpPr>
          <p:cNvPr id="4" name="Espace réservé de l'image des diapositives 3">
            <a:extLst>
              <a:ext uri="{FF2B5EF4-FFF2-40B4-BE49-F238E27FC236}">
                <a16:creationId xmlns:a16="http://schemas.microsoft.com/office/drawing/2014/main" id="{504284D2-1C46-4DB7-8C56-8395B091AF30}"/>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a:extLst>
              <a:ext uri="{FF2B5EF4-FFF2-40B4-BE49-F238E27FC236}">
                <a16:creationId xmlns:a16="http://schemas.microsoft.com/office/drawing/2014/main" id="{10020A3C-4871-44C6-A019-6373C112DFEF}"/>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a:extLst>
              <a:ext uri="{FF2B5EF4-FFF2-40B4-BE49-F238E27FC236}">
                <a16:creationId xmlns:a16="http://schemas.microsoft.com/office/drawing/2014/main" id="{E0420830-6546-4B27-9170-6F388ADCE78F}"/>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fr-FR"/>
          </a:p>
        </p:txBody>
      </p:sp>
      <p:sp>
        <p:nvSpPr>
          <p:cNvPr id="7" name="Espace réservé du numéro de diapositive 6">
            <a:extLst>
              <a:ext uri="{FF2B5EF4-FFF2-40B4-BE49-F238E27FC236}">
                <a16:creationId xmlns:a16="http://schemas.microsoft.com/office/drawing/2014/main" id="{9AC323DB-DEA6-45E3-97F8-10F48D52E4AB}"/>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1A98B288-A62C-4B09-ABD5-12BD010E4FC8}" type="slidenum">
              <a:rPr lang="fr-FR" altLang="fr-FR"/>
              <a:pPr>
                <a:defRPr/>
              </a:pPr>
              <a:t>‹N°›</a:t>
            </a:fld>
            <a:endParaRPr lang="fr-FR" altLang="fr-F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github.com/Francis-Panzani/Formation_Git_Exemple.git"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github.com/Francis-Panzani/Formation_Git_Exemple.git"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github.com/rprataps/Exer1.git"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github.com/Francis-Panzani/Formation_Git_Exemple.git"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github.com/Francis-Panzani/Formation_Git_Exemple.git"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perso.liris.cnrs.fr/pierre-antoine.champin/enseignement/intro-git/remote"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Source Code Management – Le dilemme : beaucoup de versions mais laquelle choisir et comment revenir en arrière au cas ou ?</a:t>
            </a:r>
          </a:p>
          <a:p>
            <a:r>
              <a:rPr lang="fr-FR" dirty="0"/>
              <a:t>TODO : mettre mon </a:t>
            </a:r>
            <a:r>
              <a:rPr lang="fr-FR" dirty="0" err="1"/>
              <a:t>depot</a:t>
            </a:r>
            <a:r>
              <a:rPr lang="fr-FR" dirty="0"/>
              <a:t> dans le support et les exercices (manquerai un exercice 4) finir ex 6</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TODO Exercice Merge full GOOD intro Exercice 3 P42 est déjà fait !!!</a:t>
            </a:r>
          </a:p>
          <a:p>
            <a:r>
              <a:rPr lang="fr-FR" dirty="0"/>
              <a:t>TODO voir a nommer correctement exercices</a:t>
            </a:r>
          </a:p>
          <a:p>
            <a:r>
              <a:rPr lang="fr-FR" dirty="0"/>
              <a:t>TODO : dépôt distant sous module</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TODO Conflit merge </a:t>
            </a:r>
            <a:r>
              <a:rPr lang="fr-FR" dirty="0" err="1"/>
              <a:t>dist</a:t>
            </a:r>
            <a:r>
              <a:rPr lang="fr-FR" dirty="0"/>
              <a:t> --ours --</a:t>
            </a:r>
            <a:r>
              <a:rPr lang="fr-FR" dirty="0" err="1"/>
              <a:t>theirs</a:t>
            </a:r>
            <a:endParaRPr lang="fr-FR"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1</a:t>
            </a:fld>
            <a:endParaRPr lang="fr-FR" altLang="fr-FR"/>
          </a:p>
        </p:txBody>
      </p:sp>
    </p:spTree>
    <p:extLst>
      <p:ext uri="{BB962C8B-B14F-4D97-AF65-F5344CB8AC3E}">
        <p14:creationId xmlns:p14="http://schemas.microsoft.com/office/powerpoint/2010/main" val="3256848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CVCS ancien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10</a:t>
            </a:fld>
            <a:endParaRPr lang="fr-FR" altLang="fr-FR"/>
          </a:p>
        </p:txBody>
      </p:sp>
    </p:spTree>
    <p:extLst>
      <p:ext uri="{BB962C8B-B14F-4D97-AF65-F5344CB8AC3E}">
        <p14:creationId xmlns:p14="http://schemas.microsoft.com/office/powerpoint/2010/main" val="2630044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CVCS ancien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11</a:t>
            </a:fld>
            <a:endParaRPr lang="fr-FR" altLang="fr-FR"/>
          </a:p>
        </p:txBody>
      </p:sp>
    </p:spTree>
    <p:extLst>
      <p:ext uri="{BB962C8B-B14F-4D97-AF65-F5344CB8AC3E}">
        <p14:creationId xmlns:p14="http://schemas.microsoft.com/office/powerpoint/2010/main" val="2573962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faire installer git, on travaillera avec la        Git-2.26.2-64-bit.exe</a:t>
            </a:r>
          </a:p>
          <a:p>
            <a:r>
              <a:rPr lang="fr-FR" dirty="0"/>
              <a:t>Le git clone créera le dossier git ou on est</a:t>
            </a:r>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12</a:t>
            </a:fld>
            <a:endParaRPr lang="fr-FR" altLang="fr-FR"/>
          </a:p>
        </p:txBody>
      </p:sp>
    </p:spTree>
    <p:extLst>
      <p:ext uri="{BB962C8B-B14F-4D97-AF65-F5344CB8AC3E}">
        <p14:creationId xmlns:p14="http://schemas.microsoft.com/office/powerpoint/2010/main" val="3966907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tous les </a:t>
            </a:r>
            <a:r>
              <a:rPr lang="fr-FR" sz="1200" b="0" i="0" u="none" strike="noStrike" kern="1200" baseline="0" dirty="0" err="1">
                <a:solidFill>
                  <a:schemeClr val="tx1"/>
                </a:solidFill>
                <a:latin typeface="+mn-lt"/>
                <a:ea typeface="+mn-ea"/>
                <a:cs typeface="+mn-cs"/>
              </a:rPr>
              <a:t>commits</a:t>
            </a:r>
            <a:r>
              <a:rPr lang="fr-FR" sz="1200" b="0" i="0" u="none" strike="noStrike" kern="1200" baseline="0" dirty="0">
                <a:solidFill>
                  <a:schemeClr val="tx1"/>
                </a:solidFill>
                <a:latin typeface="+mn-lt"/>
                <a:ea typeface="+mn-ea"/>
                <a:cs typeface="+mn-cs"/>
              </a:rPr>
              <a:t> Git utilisent ces informations et elle sont indélébiles </a:t>
            </a:r>
            <a:r>
              <a:rPr lang="fr-FR" sz="1200" b="0" i="0" u="none" strike="noStrike" kern="1200" baseline="0" dirty="0" err="1">
                <a:solidFill>
                  <a:schemeClr val="tx1"/>
                </a:solidFill>
                <a:latin typeface="+mn-lt"/>
                <a:ea typeface="+mn-ea"/>
                <a:cs typeface="+mn-cs"/>
              </a:rPr>
              <a:t>danstous</a:t>
            </a:r>
            <a:r>
              <a:rPr lang="fr-FR" sz="1200" b="0" i="0" u="none" strike="noStrike" kern="1200" baseline="0" dirty="0">
                <a:solidFill>
                  <a:schemeClr val="tx1"/>
                </a:solidFill>
                <a:latin typeface="+mn-lt"/>
                <a:ea typeface="+mn-ea"/>
                <a:cs typeface="+mn-cs"/>
              </a:rPr>
              <a:t> les </a:t>
            </a:r>
            <a:r>
              <a:rPr lang="fr-FR" sz="1200" b="0" i="0" u="none" strike="noStrike" kern="1200" baseline="0" dirty="0" err="1">
                <a:solidFill>
                  <a:schemeClr val="tx1"/>
                </a:solidFill>
                <a:latin typeface="+mn-lt"/>
                <a:ea typeface="+mn-ea"/>
                <a:cs typeface="+mn-cs"/>
              </a:rPr>
              <a:t>commits</a:t>
            </a:r>
            <a:r>
              <a:rPr lang="fr-FR" sz="1200" b="0" i="0" u="none" strike="noStrike" kern="1200" baseline="0" dirty="0">
                <a:solidFill>
                  <a:schemeClr val="tx1"/>
                </a:solidFill>
                <a:latin typeface="+mn-lt"/>
                <a:ea typeface="+mn-ea"/>
                <a:cs typeface="+mn-cs"/>
              </a:rPr>
              <a:t> que vous pourrez manipuler</a:t>
            </a:r>
          </a:p>
          <a:p>
            <a:r>
              <a:rPr lang="fr-FR" dirty="0"/>
              <a:t>-global on ne le fait qu’une fois pour tout ce que l’utilisateur fera sur le système</a:t>
            </a:r>
          </a:p>
          <a:p>
            <a:r>
              <a:rPr lang="fr-FR" dirty="0"/>
              <a:t>Par défaut celui du système \"C:\\Users\\fpanzani\\AppData\\Local\\Programs\\Microsoft VS Code\\Code.exe\"  --</a:t>
            </a:r>
            <a:r>
              <a:rPr lang="fr-FR" dirty="0" err="1"/>
              <a:t>wait</a:t>
            </a:r>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13</a:t>
            </a:fld>
            <a:endParaRPr lang="fr-FR" altLang="fr-FR"/>
          </a:p>
        </p:txBody>
      </p:sp>
    </p:spTree>
    <p:extLst>
      <p:ext uri="{BB962C8B-B14F-4D97-AF65-F5344CB8AC3E}">
        <p14:creationId xmlns:p14="http://schemas.microsoft.com/office/powerpoint/2010/main" val="2818391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Espace réservé de l'image des diapositives 1">
            <a:extLst>
              <a:ext uri="{FF2B5EF4-FFF2-40B4-BE49-F238E27FC236}">
                <a16:creationId xmlns:a16="http://schemas.microsoft.com/office/drawing/2014/main" id="{2DD07B61-9F02-457D-AD62-086BDCDCDA3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Espace réservé des commentaires 2">
            <a:extLst>
              <a:ext uri="{FF2B5EF4-FFF2-40B4-BE49-F238E27FC236}">
                <a16:creationId xmlns:a16="http://schemas.microsoft.com/office/drawing/2014/main" id="{FF142133-D27D-43F9-B49D-4C2FF6580A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ltLang="fr-FR" dirty="0"/>
          </a:p>
        </p:txBody>
      </p:sp>
      <p:sp>
        <p:nvSpPr>
          <p:cNvPr id="17412" name="Espace réservé du numéro de diapositive 3">
            <a:extLst>
              <a:ext uri="{FF2B5EF4-FFF2-40B4-BE49-F238E27FC236}">
                <a16:creationId xmlns:a16="http://schemas.microsoft.com/office/drawing/2014/main" id="{2AA39499-67A9-43CD-84F9-7D27E69508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8D465D6-70E3-41BE-9A71-056B10437FA1}" type="slidenum">
              <a:rPr lang="fr-FR" altLang="fr-FR" smtClean="0"/>
              <a:pPr>
                <a:spcBef>
                  <a:spcPct val="0"/>
                </a:spcBef>
              </a:pPr>
              <a:t>14</a:t>
            </a:fld>
            <a:endParaRPr lang="fr-FR" altLang="fr-FR"/>
          </a:p>
        </p:txBody>
      </p:sp>
    </p:spTree>
    <p:extLst>
      <p:ext uri="{BB962C8B-B14F-4D97-AF65-F5344CB8AC3E}">
        <p14:creationId xmlns:p14="http://schemas.microsoft.com/office/powerpoint/2010/main" val="3323786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TODO a créer le mien de repo et fichier de test (avec créations/suppression de dossiers et modification du git ignore par exemple)</a:t>
            </a:r>
          </a:p>
          <a:p>
            <a:endParaRPr lang="fr-FR" dirty="0"/>
          </a:p>
          <a:p>
            <a:r>
              <a:rPr lang="fr-FR" dirty="0"/>
              <a:t>Il y a différent protocole de transfert   </a:t>
            </a:r>
            <a:r>
              <a:rPr lang="fr-FR" sz="1200" b="0" i="0" u="none" strike="noStrike" kern="1200" baseline="0" dirty="0" err="1">
                <a:solidFill>
                  <a:schemeClr val="tx1"/>
                </a:solidFill>
                <a:latin typeface="+mn-lt"/>
                <a:ea typeface="+mn-ea"/>
                <a:cs typeface="+mn-cs"/>
              </a:rPr>
              <a:t>utilisateur@serveur</a:t>
            </a:r>
            <a:r>
              <a:rPr lang="fr-FR" sz="1200" b="0" i="0" u="none" strike="noStrike" kern="1200" baseline="0" dirty="0">
                <a:solidFill>
                  <a:schemeClr val="tx1"/>
                </a:solidFill>
                <a:latin typeface="+mn-lt"/>
                <a:ea typeface="+mn-ea"/>
                <a:cs typeface="+mn-cs"/>
              </a:rPr>
              <a:t>:/</a:t>
            </a:r>
            <a:r>
              <a:rPr lang="fr-FR" sz="1200" b="0" i="0" u="none" strike="noStrike" kern="1200" baseline="0" dirty="0" err="1">
                <a:solidFill>
                  <a:schemeClr val="tx1"/>
                </a:solidFill>
                <a:latin typeface="+mn-lt"/>
                <a:ea typeface="+mn-ea"/>
                <a:cs typeface="+mn-cs"/>
              </a:rPr>
              <a:t>chemin.git</a:t>
            </a:r>
            <a:r>
              <a:rPr lang="fr-FR" sz="1200" b="0" i="0" u="none" strike="noStrike" kern="1200" baseline="0" dirty="0">
                <a:solidFill>
                  <a:schemeClr val="tx1"/>
                </a:solidFill>
                <a:latin typeface="+mn-lt"/>
                <a:ea typeface="+mn-ea"/>
                <a:cs typeface="+mn-cs"/>
              </a:rPr>
              <a:t>  </a:t>
            </a:r>
          </a:p>
          <a:p>
            <a:r>
              <a:rPr lang="fr-FR" sz="1200" b="0" i="0" u="none" strike="noStrike" kern="1200" baseline="0" dirty="0">
                <a:solidFill>
                  <a:schemeClr val="tx1"/>
                </a:solidFill>
                <a:latin typeface="+mn-lt"/>
                <a:ea typeface="+mn-ea"/>
                <a:cs typeface="+mn-cs"/>
              </a:rPr>
              <a:t>git clone git://github.com/schacon/grit.git </a:t>
            </a:r>
            <a:r>
              <a:rPr lang="fr-FR" sz="1200" b="0" i="0" u="none" strike="noStrike" kern="1200" baseline="0" dirty="0" err="1">
                <a:solidFill>
                  <a:schemeClr val="tx1"/>
                </a:solidFill>
                <a:latin typeface="+mn-lt"/>
                <a:ea typeface="+mn-ea"/>
                <a:cs typeface="+mn-cs"/>
              </a:rPr>
              <a:t>mygrit</a:t>
            </a:r>
            <a:r>
              <a:rPr lang="fr-FR" sz="1200" b="0" i="0" u="none" strike="noStrike" kern="1200" baseline="0" dirty="0">
                <a:solidFill>
                  <a:schemeClr val="tx1"/>
                </a:solidFill>
                <a:latin typeface="+mn-lt"/>
                <a:ea typeface="+mn-ea"/>
                <a:cs typeface="+mn-cs"/>
              </a:rPr>
              <a:t>   (écrit dans le dossier cible </a:t>
            </a:r>
            <a:r>
              <a:rPr lang="fr-FR" sz="1200" b="0" i="0" u="none" strike="noStrike" kern="1200" baseline="0" dirty="0" err="1">
                <a:solidFill>
                  <a:schemeClr val="tx1"/>
                </a:solidFill>
                <a:latin typeface="+mn-lt"/>
                <a:ea typeface="+mn-ea"/>
                <a:cs typeface="+mn-cs"/>
              </a:rPr>
              <a:t>mygrit</a:t>
            </a:r>
            <a:r>
              <a:rPr lang="fr-FR" sz="1200" b="0" i="0" u="none" strike="noStrike" kern="1200" baseline="0" dirty="0">
                <a:solidFill>
                  <a:schemeClr val="tx1"/>
                </a:solidFill>
                <a:latin typeface="+mn-lt"/>
                <a:ea typeface="+mn-ea"/>
                <a:cs typeface="+mn-cs"/>
              </a:rPr>
              <a:t>)</a:t>
            </a:r>
            <a:endParaRPr lang="fr-FR" dirty="0"/>
          </a:p>
          <a:p>
            <a:r>
              <a:rPr lang="fr-FR" dirty="0"/>
              <a:t>!!! Retirer un fichier de l’index : git reset &lt;</a:t>
            </a:r>
            <a:r>
              <a:rPr lang="fr-FR" dirty="0" err="1"/>
              <a:t>filename</a:t>
            </a:r>
            <a:r>
              <a:rPr lang="fr-FR" dirty="0"/>
              <a:t>&gt;</a:t>
            </a:r>
          </a:p>
          <a:p>
            <a:r>
              <a:rPr lang="fr-FR" dirty="0"/>
              <a:t>Les commit sont des pointeurs sur branche (sur les snapshot de l’historique)</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15</a:t>
            </a:fld>
            <a:endParaRPr lang="fr-FR" altLang="fr-FR"/>
          </a:p>
        </p:txBody>
      </p:sp>
    </p:spTree>
    <p:extLst>
      <p:ext uri="{BB962C8B-B14F-4D97-AF65-F5344CB8AC3E}">
        <p14:creationId xmlns:p14="http://schemas.microsoft.com/office/powerpoint/2010/main" val="4121188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double clic ou on choisit voir le journal</a:t>
            </a:r>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16</a:t>
            </a:fld>
            <a:endParaRPr lang="fr-FR" altLang="fr-FR"/>
          </a:p>
        </p:txBody>
      </p:sp>
    </p:spTree>
    <p:extLst>
      <p:ext uri="{BB962C8B-B14F-4D97-AF65-F5344CB8AC3E}">
        <p14:creationId xmlns:p14="http://schemas.microsoft.com/office/powerpoint/2010/main" val="1383954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TODO a créer le mien de repo et fichier de test</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On y met </a:t>
            </a:r>
            <a:r>
              <a:rPr lang="fr-FR" sz="1200" spc="-5" dirty="0">
                <a:latin typeface="+mn-lt"/>
                <a:cs typeface="Calibri"/>
              </a:rPr>
              <a:t>don</a:t>
            </a:r>
            <a:r>
              <a:rPr lang="fr-FR" sz="1200" dirty="0">
                <a:latin typeface="+mn-lt"/>
                <a:cs typeface="Calibri"/>
              </a:rPr>
              <a:t>né</a:t>
            </a:r>
            <a:r>
              <a:rPr lang="fr-FR" sz="1200" spc="-10" dirty="0">
                <a:latin typeface="+mn-lt"/>
                <a:cs typeface="Calibri"/>
              </a:rPr>
              <a:t>e</a:t>
            </a:r>
            <a:r>
              <a:rPr lang="fr-FR" sz="1200" dirty="0">
                <a:latin typeface="+mn-lt"/>
                <a:cs typeface="Calibri"/>
              </a:rPr>
              <a:t>s</a:t>
            </a:r>
            <a:r>
              <a:rPr lang="fr-FR" sz="1200" spc="-15" dirty="0">
                <a:latin typeface="+mn-lt"/>
                <a:cs typeface="Calibri"/>
              </a:rPr>
              <a:t> </a:t>
            </a:r>
            <a:r>
              <a:rPr lang="fr-FR" sz="1200" spc="-5" dirty="0">
                <a:latin typeface="+mn-lt"/>
                <a:cs typeface="Calibri"/>
              </a:rPr>
              <a:t>s</a:t>
            </a:r>
            <a:r>
              <a:rPr lang="fr-FR" sz="1200" spc="-10" dirty="0">
                <a:latin typeface="+mn-lt"/>
                <a:cs typeface="Calibri"/>
              </a:rPr>
              <a:t>e</a:t>
            </a:r>
            <a:r>
              <a:rPr lang="fr-FR" sz="1200" spc="-5" dirty="0">
                <a:latin typeface="+mn-lt"/>
                <a:cs typeface="Calibri"/>
              </a:rPr>
              <a:t>ns</a:t>
            </a:r>
            <a:r>
              <a:rPr lang="fr-FR" sz="1200" spc="-10" dirty="0">
                <a:latin typeface="+mn-lt"/>
                <a:cs typeface="Calibri"/>
              </a:rPr>
              <a:t>i</a:t>
            </a:r>
            <a:r>
              <a:rPr lang="fr-FR" sz="1200" spc="-5" dirty="0">
                <a:latin typeface="+mn-lt"/>
                <a:cs typeface="Calibri"/>
              </a:rPr>
              <a:t>ble</a:t>
            </a:r>
            <a:r>
              <a:rPr lang="fr-FR" sz="1200" dirty="0">
                <a:latin typeface="+mn-lt"/>
                <a:cs typeface="Calibri"/>
              </a:rPr>
              <a:t>s</a:t>
            </a:r>
            <a:r>
              <a:rPr lang="fr-FR" sz="1200" spc="15" dirty="0">
                <a:latin typeface="+mn-lt"/>
                <a:cs typeface="Calibri"/>
              </a:rPr>
              <a:t> </a:t>
            </a:r>
            <a:r>
              <a:rPr lang="fr-FR" sz="1200" spc="-5" dirty="0">
                <a:latin typeface="+mn-lt"/>
                <a:cs typeface="Calibri"/>
              </a:rPr>
              <a:t>o</a:t>
            </a:r>
            <a:r>
              <a:rPr lang="fr-FR" sz="1200" dirty="0">
                <a:latin typeface="+mn-lt"/>
                <a:cs typeface="Calibri"/>
              </a:rPr>
              <a:t>u</a:t>
            </a:r>
            <a:r>
              <a:rPr lang="fr-FR" sz="1200" spc="-20" dirty="0">
                <a:latin typeface="+mn-lt"/>
                <a:cs typeface="Calibri"/>
              </a:rPr>
              <a:t> </a:t>
            </a:r>
            <a:r>
              <a:rPr lang="fr-FR" sz="1200" dirty="0">
                <a:latin typeface="+mn-lt"/>
                <a:cs typeface="Calibri"/>
              </a:rPr>
              <a:t>inuti</a:t>
            </a:r>
            <a:r>
              <a:rPr lang="fr-FR" sz="1200" spc="-20" dirty="0">
                <a:latin typeface="+mn-lt"/>
                <a:cs typeface="Calibri"/>
              </a:rPr>
              <a:t>l</a:t>
            </a:r>
            <a:r>
              <a:rPr lang="fr-FR" sz="1200" dirty="0">
                <a:latin typeface="+mn-lt"/>
                <a:cs typeface="Calibri"/>
              </a:rPr>
              <a:t>es, ca marche avec les regex</a:t>
            </a:r>
          </a:p>
          <a:p>
            <a:pPr marL="355600" indent="-342900">
              <a:lnSpc>
                <a:spcPct val="100000"/>
              </a:lnSpc>
              <a:buFont typeface="Arial"/>
              <a:buChar char="•"/>
              <a:tabLst>
                <a:tab pos="356235" algn="l"/>
              </a:tabLst>
            </a:pPr>
            <a:r>
              <a:rPr lang="fr-FR" sz="1200" spc="-40" dirty="0">
                <a:latin typeface="+mn-lt"/>
                <a:cs typeface="Calibri"/>
              </a:rPr>
              <a:t>c</a:t>
            </a:r>
            <a:r>
              <a:rPr lang="fr-FR" sz="1200" spc="-15" dirty="0">
                <a:latin typeface="+mn-lt"/>
                <a:cs typeface="Calibri"/>
              </a:rPr>
              <a:t>o</a:t>
            </a:r>
            <a:r>
              <a:rPr lang="fr-FR" sz="1200" spc="-30" dirty="0">
                <a:latin typeface="+mn-lt"/>
                <a:cs typeface="Calibri"/>
              </a:rPr>
              <a:t>n</a:t>
            </a:r>
            <a:r>
              <a:rPr lang="fr-FR" sz="1200" spc="-10" dirty="0">
                <a:latin typeface="+mn-lt"/>
                <a:cs typeface="Calibri"/>
              </a:rPr>
              <a:t>f/</a:t>
            </a:r>
            <a:r>
              <a:rPr lang="fr-FR" sz="1200" spc="5" dirty="0">
                <a:latin typeface="+mn-lt"/>
                <a:cs typeface="Calibri"/>
              </a:rPr>
              <a:t> </a:t>
            </a:r>
            <a:r>
              <a:rPr lang="fr-FR" sz="1200" spc="-10" dirty="0">
                <a:latin typeface="+mn-lt"/>
                <a:cs typeface="Calibri"/>
              </a:rPr>
              <a:t>:</a:t>
            </a:r>
            <a:r>
              <a:rPr lang="fr-FR" sz="1200" dirty="0">
                <a:latin typeface="+mn-lt"/>
                <a:cs typeface="Calibri"/>
              </a:rPr>
              <a:t> </a:t>
            </a:r>
            <a:r>
              <a:rPr lang="fr-FR" sz="1200" spc="-40" dirty="0">
                <a:latin typeface="+mn-lt"/>
                <a:cs typeface="Calibri"/>
              </a:rPr>
              <a:t>t</a:t>
            </a:r>
            <a:r>
              <a:rPr lang="fr-FR" sz="1200" spc="-15" dirty="0">
                <a:latin typeface="+mn-lt"/>
                <a:cs typeface="Calibri"/>
              </a:rPr>
              <a:t>o</a:t>
            </a:r>
            <a:r>
              <a:rPr lang="fr-FR" sz="1200" spc="-20" dirty="0">
                <a:latin typeface="+mn-lt"/>
                <a:cs typeface="Calibri"/>
              </a:rPr>
              <a:t>u</a:t>
            </a:r>
            <a:r>
              <a:rPr lang="fr-FR" sz="1200" spc="-10" dirty="0">
                <a:latin typeface="+mn-lt"/>
                <a:cs typeface="Calibri"/>
              </a:rPr>
              <a:t>s</a:t>
            </a:r>
            <a:r>
              <a:rPr lang="fr-FR" sz="1200" spc="-5" dirty="0">
                <a:latin typeface="+mn-lt"/>
                <a:cs typeface="Calibri"/>
              </a:rPr>
              <a:t> </a:t>
            </a:r>
            <a:r>
              <a:rPr lang="fr-FR" sz="1200" spc="-10" dirty="0">
                <a:latin typeface="+mn-lt"/>
                <a:cs typeface="Calibri"/>
              </a:rPr>
              <a:t>les</a:t>
            </a:r>
            <a:r>
              <a:rPr lang="fr-FR" sz="1200" spc="5" dirty="0">
                <a:latin typeface="+mn-lt"/>
                <a:cs typeface="Calibri"/>
              </a:rPr>
              <a:t> </a:t>
            </a:r>
            <a:r>
              <a:rPr lang="fr-FR" sz="1200" spc="-15" dirty="0">
                <a:latin typeface="+mn-lt"/>
                <a:cs typeface="Calibri"/>
              </a:rPr>
              <a:t>fichie</a:t>
            </a:r>
            <a:r>
              <a:rPr lang="fr-FR" sz="1200" spc="-45" dirty="0">
                <a:latin typeface="+mn-lt"/>
                <a:cs typeface="Calibri"/>
              </a:rPr>
              <a:t>r</a:t>
            </a:r>
            <a:r>
              <a:rPr lang="fr-FR" sz="1200" spc="-10" dirty="0">
                <a:latin typeface="+mn-lt"/>
                <a:cs typeface="Calibri"/>
              </a:rPr>
              <a:t>s</a:t>
            </a:r>
            <a:r>
              <a:rPr lang="fr-FR" sz="1200" spc="-5" dirty="0">
                <a:latin typeface="+mn-lt"/>
                <a:cs typeface="Calibri"/>
              </a:rPr>
              <a:t> </a:t>
            </a:r>
            <a:r>
              <a:rPr lang="fr-FR" sz="1200" spc="-20" dirty="0">
                <a:latin typeface="+mn-lt"/>
                <a:cs typeface="Calibri"/>
              </a:rPr>
              <a:t>d</a:t>
            </a:r>
            <a:r>
              <a:rPr lang="fr-FR" sz="1200" spc="-15" dirty="0">
                <a:latin typeface="+mn-lt"/>
                <a:cs typeface="Calibri"/>
              </a:rPr>
              <a:t>u</a:t>
            </a:r>
            <a:r>
              <a:rPr lang="fr-FR" sz="1200" dirty="0">
                <a:latin typeface="+mn-lt"/>
                <a:cs typeface="Calibri"/>
              </a:rPr>
              <a:t> </a:t>
            </a:r>
            <a:r>
              <a:rPr lang="fr-FR" sz="1200" spc="-20" dirty="0">
                <a:latin typeface="+mn-lt"/>
                <a:cs typeface="Calibri"/>
              </a:rPr>
              <a:t>do</a:t>
            </a:r>
            <a:r>
              <a:rPr lang="fr-FR" sz="1200" spc="-5" dirty="0">
                <a:latin typeface="+mn-lt"/>
                <a:cs typeface="Calibri"/>
              </a:rPr>
              <a:t>s</a:t>
            </a:r>
            <a:r>
              <a:rPr lang="fr-FR" sz="1200" spc="-15" dirty="0">
                <a:latin typeface="+mn-lt"/>
                <a:cs typeface="Calibri"/>
              </a:rPr>
              <a:t>sie</a:t>
            </a:r>
            <a:r>
              <a:rPr lang="fr-FR" sz="1200" spc="-10" dirty="0">
                <a:latin typeface="+mn-lt"/>
                <a:cs typeface="Calibri"/>
              </a:rPr>
              <a:t>r</a:t>
            </a:r>
            <a:r>
              <a:rPr lang="fr-FR" sz="1200" dirty="0">
                <a:latin typeface="+mn-lt"/>
                <a:cs typeface="Calibri"/>
              </a:rPr>
              <a:t> </a:t>
            </a:r>
            <a:r>
              <a:rPr lang="fr-FR" sz="1200" spc="-40" dirty="0">
                <a:latin typeface="+mn-lt"/>
                <a:cs typeface="Calibri"/>
              </a:rPr>
              <a:t>c</a:t>
            </a:r>
            <a:r>
              <a:rPr lang="fr-FR" sz="1200" spc="-15" dirty="0">
                <a:latin typeface="+mn-lt"/>
                <a:cs typeface="Calibri"/>
              </a:rPr>
              <a:t>o</a:t>
            </a:r>
            <a:r>
              <a:rPr lang="fr-FR" sz="1200" spc="-30" dirty="0">
                <a:latin typeface="+mn-lt"/>
                <a:cs typeface="Calibri"/>
              </a:rPr>
              <a:t>n</a:t>
            </a:r>
            <a:r>
              <a:rPr lang="fr-FR" sz="1200" spc="-10" dirty="0">
                <a:latin typeface="+mn-lt"/>
                <a:cs typeface="Calibri"/>
              </a:rPr>
              <a:t>f</a:t>
            </a:r>
            <a:r>
              <a:rPr lang="fr-FR" sz="1200" spc="5" dirty="0">
                <a:latin typeface="+mn-lt"/>
                <a:cs typeface="Calibri"/>
              </a:rPr>
              <a:t> </a:t>
            </a:r>
            <a:r>
              <a:rPr lang="fr-FR" sz="1200" spc="-15" dirty="0">
                <a:latin typeface="+mn-lt"/>
                <a:cs typeface="Calibri"/>
              </a:rPr>
              <a:t>se</a:t>
            </a:r>
            <a:r>
              <a:rPr lang="fr-FR" sz="1200" spc="-40" dirty="0">
                <a:latin typeface="+mn-lt"/>
                <a:cs typeface="Calibri"/>
              </a:rPr>
              <a:t>r</a:t>
            </a:r>
            <a:r>
              <a:rPr lang="fr-FR" sz="1200" spc="-15" dirty="0">
                <a:latin typeface="+mn-lt"/>
                <a:cs typeface="Calibri"/>
              </a:rPr>
              <a:t>o</a:t>
            </a:r>
            <a:r>
              <a:rPr lang="fr-FR" sz="1200" spc="-40" dirty="0">
                <a:latin typeface="+mn-lt"/>
                <a:cs typeface="Calibri"/>
              </a:rPr>
              <a:t>n</a:t>
            </a:r>
            <a:r>
              <a:rPr lang="fr-FR" sz="1200" spc="-10" dirty="0">
                <a:latin typeface="+mn-lt"/>
                <a:cs typeface="Calibri"/>
              </a:rPr>
              <a:t>t</a:t>
            </a:r>
            <a:r>
              <a:rPr lang="fr-FR" sz="1200" spc="-5" dirty="0">
                <a:latin typeface="+mn-lt"/>
                <a:cs typeface="Calibri"/>
              </a:rPr>
              <a:t> </a:t>
            </a:r>
            <a:r>
              <a:rPr lang="fr-FR" sz="1200" spc="-10" dirty="0">
                <a:latin typeface="+mn-lt"/>
                <a:cs typeface="Calibri"/>
              </a:rPr>
              <a:t>igno</a:t>
            </a:r>
            <a:r>
              <a:rPr lang="fr-FR" sz="1200" spc="-30" dirty="0">
                <a:latin typeface="+mn-lt"/>
                <a:cs typeface="Calibri"/>
              </a:rPr>
              <a:t>r</a:t>
            </a:r>
            <a:r>
              <a:rPr lang="fr-FR" sz="1200" spc="-10" dirty="0">
                <a:latin typeface="+mn-lt"/>
                <a:cs typeface="Calibri"/>
              </a:rPr>
              <a:t>és</a:t>
            </a:r>
            <a:endParaRPr lang="fr-FR" sz="1200" dirty="0">
              <a:latin typeface="+mn-lt"/>
              <a:cs typeface="Calibri"/>
            </a:endParaRPr>
          </a:p>
          <a:p>
            <a:pPr marL="355600" marR="5080" indent="-342900">
              <a:lnSpc>
                <a:spcPct val="80000"/>
              </a:lnSpc>
              <a:spcBef>
                <a:spcPts val="525"/>
              </a:spcBef>
              <a:buFont typeface="Arial"/>
              <a:buChar char="•"/>
              <a:tabLst>
                <a:tab pos="356235" algn="l"/>
              </a:tabLst>
            </a:pPr>
            <a:r>
              <a:rPr lang="fr-FR" sz="1200" spc="-40" dirty="0">
                <a:latin typeface="+mn-lt"/>
                <a:cs typeface="Calibri"/>
              </a:rPr>
              <a:t>c</a:t>
            </a:r>
            <a:r>
              <a:rPr lang="fr-FR" sz="1200" spc="-15" dirty="0">
                <a:latin typeface="+mn-lt"/>
                <a:cs typeface="Calibri"/>
              </a:rPr>
              <a:t>o</a:t>
            </a:r>
            <a:r>
              <a:rPr lang="fr-FR" sz="1200" spc="-30" dirty="0">
                <a:latin typeface="+mn-lt"/>
                <a:cs typeface="Calibri"/>
              </a:rPr>
              <a:t>n</a:t>
            </a:r>
            <a:r>
              <a:rPr lang="fr-FR" sz="1200" spc="-10" dirty="0">
                <a:latin typeface="+mn-lt"/>
                <a:cs typeface="Calibri"/>
              </a:rPr>
              <a:t>f</a:t>
            </a:r>
            <a:r>
              <a:rPr lang="fr-FR" sz="1200" spc="-15" dirty="0">
                <a:latin typeface="+mn-lt"/>
                <a:cs typeface="Calibri"/>
              </a:rPr>
              <a:t>/**/*</a:t>
            </a:r>
            <a:r>
              <a:rPr lang="fr-FR" sz="1200" spc="-10" dirty="0">
                <a:latin typeface="+mn-lt"/>
                <a:cs typeface="Calibri"/>
              </a:rPr>
              <a:t>.</a:t>
            </a:r>
            <a:r>
              <a:rPr lang="fr-FR" sz="1200" spc="30" dirty="0">
                <a:latin typeface="+mn-lt"/>
                <a:cs typeface="Calibri"/>
              </a:rPr>
              <a:t> </a:t>
            </a:r>
            <a:r>
              <a:rPr lang="fr-FR" sz="1200" spc="-15" dirty="0" err="1">
                <a:latin typeface="+mn-lt"/>
                <a:cs typeface="Calibri"/>
              </a:rPr>
              <a:t>yml</a:t>
            </a:r>
            <a:r>
              <a:rPr lang="fr-FR" sz="1200" spc="-5" dirty="0">
                <a:latin typeface="+mn-lt"/>
                <a:cs typeface="Calibri"/>
              </a:rPr>
              <a:t> </a:t>
            </a:r>
            <a:r>
              <a:rPr lang="fr-FR" sz="1200" spc="-10" dirty="0">
                <a:latin typeface="+mn-lt"/>
                <a:cs typeface="Calibri"/>
              </a:rPr>
              <a:t>:</a:t>
            </a:r>
            <a:r>
              <a:rPr lang="fr-FR" sz="1200" spc="10" dirty="0">
                <a:latin typeface="+mn-lt"/>
                <a:cs typeface="Calibri"/>
              </a:rPr>
              <a:t> </a:t>
            </a:r>
            <a:r>
              <a:rPr lang="fr-FR" sz="1200" spc="-40" dirty="0">
                <a:latin typeface="+mn-lt"/>
                <a:cs typeface="Calibri"/>
              </a:rPr>
              <a:t>t</a:t>
            </a:r>
            <a:r>
              <a:rPr lang="fr-FR" sz="1200" spc="-15" dirty="0">
                <a:latin typeface="+mn-lt"/>
                <a:cs typeface="Calibri"/>
              </a:rPr>
              <a:t>o</a:t>
            </a:r>
            <a:r>
              <a:rPr lang="fr-FR" sz="1200" spc="-20" dirty="0">
                <a:latin typeface="+mn-lt"/>
                <a:cs typeface="Calibri"/>
              </a:rPr>
              <a:t>u</a:t>
            </a:r>
            <a:r>
              <a:rPr lang="fr-FR" sz="1200" spc="-10" dirty="0">
                <a:latin typeface="+mn-lt"/>
                <a:cs typeface="Calibri"/>
              </a:rPr>
              <a:t>s</a:t>
            </a:r>
            <a:r>
              <a:rPr lang="fr-FR" sz="1200" spc="10" dirty="0">
                <a:latin typeface="+mn-lt"/>
                <a:cs typeface="Calibri"/>
              </a:rPr>
              <a:t> </a:t>
            </a:r>
            <a:r>
              <a:rPr lang="fr-FR" sz="1200" spc="-10" dirty="0">
                <a:latin typeface="+mn-lt"/>
                <a:cs typeface="Calibri"/>
              </a:rPr>
              <a:t>les</a:t>
            </a:r>
            <a:r>
              <a:rPr lang="fr-FR" sz="1200" spc="5" dirty="0">
                <a:latin typeface="+mn-lt"/>
                <a:cs typeface="Calibri"/>
              </a:rPr>
              <a:t> </a:t>
            </a:r>
            <a:r>
              <a:rPr lang="fr-FR" sz="1200" spc="-15" dirty="0">
                <a:latin typeface="+mn-lt"/>
                <a:cs typeface="Calibri"/>
              </a:rPr>
              <a:t>fichie</a:t>
            </a:r>
            <a:r>
              <a:rPr lang="fr-FR" sz="1200" spc="-45" dirty="0">
                <a:latin typeface="+mn-lt"/>
                <a:cs typeface="Calibri"/>
              </a:rPr>
              <a:t>r</a:t>
            </a:r>
            <a:r>
              <a:rPr lang="fr-FR" sz="1200" spc="-10" dirty="0">
                <a:latin typeface="+mn-lt"/>
                <a:cs typeface="Calibri"/>
              </a:rPr>
              <a:t>s</a:t>
            </a:r>
            <a:r>
              <a:rPr lang="fr-FR" sz="1200" spc="-5" dirty="0">
                <a:latin typeface="+mn-lt"/>
                <a:cs typeface="Calibri"/>
              </a:rPr>
              <a:t> </a:t>
            </a:r>
            <a:r>
              <a:rPr lang="fr-FR" sz="1200" spc="-10" dirty="0">
                <a:latin typeface="+mn-lt"/>
                <a:cs typeface="Calibri"/>
              </a:rPr>
              <a:t>.</a:t>
            </a:r>
            <a:r>
              <a:rPr lang="fr-FR" sz="1200" spc="-5" dirty="0">
                <a:latin typeface="+mn-lt"/>
                <a:cs typeface="Calibri"/>
              </a:rPr>
              <a:t> </a:t>
            </a:r>
            <a:r>
              <a:rPr lang="fr-FR" sz="1200" spc="-15" dirty="0" err="1">
                <a:latin typeface="+mn-lt"/>
                <a:cs typeface="Calibri"/>
              </a:rPr>
              <a:t>yml</a:t>
            </a:r>
            <a:r>
              <a:rPr lang="fr-FR" sz="1200" spc="10" dirty="0">
                <a:latin typeface="+mn-lt"/>
                <a:cs typeface="Calibri"/>
              </a:rPr>
              <a:t> </a:t>
            </a:r>
            <a:r>
              <a:rPr lang="fr-FR" sz="1200" spc="-20" dirty="0">
                <a:latin typeface="+mn-lt"/>
                <a:cs typeface="Calibri"/>
              </a:rPr>
              <a:t>d</a:t>
            </a:r>
            <a:r>
              <a:rPr lang="fr-FR" sz="1200" spc="-15" dirty="0">
                <a:latin typeface="+mn-lt"/>
                <a:cs typeface="Calibri"/>
              </a:rPr>
              <a:t>e</a:t>
            </a:r>
            <a:r>
              <a:rPr lang="fr-FR" sz="1200" dirty="0">
                <a:latin typeface="+mn-lt"/>
                <a:cs typeface="Calibri"/>
              </a:rPr>
              <a:t> </a:t>
            </a:r>
            <a:r>
              <a:rPr lang="fr-FR" sz="1200" spc="-35" dirty="0">
                <a:latin typeface="+mn-lt"/>
                <a:cs typeface="Calibri"/>
              </a:rPr>
              <a:t>t</a:t>
            </a:r>
            <a:r>
              <a:rPr lang="fr-FR" sz="1200" spc="-15" dirty="0">
                <a:latin typeface="+mn-lt"/>
                <a:cs typeface="Calibri"/>
              </a:rPr>
              <a:t>o</a:t>
            </a:r>
            <a:r>
              <a:rPr lang="fr-FR" sz="1200" spc="-20" dirty="0">
                <a:latin typeface="+mn-lt"/>
                <a:cs typeface="Calibri"/>
              </a:rPr>
              <a:t>u</a:t>
            </a:r>
            <a:r>
              <a:rPr lang="fr-FR" sz="1200" spc="-10" dirty="0">
                <a:latin typeface="+mn-lt"/>
                <a:cs typeface="Calibri"/>
              </a:rPr>
              <a:t>s</a:t>
            </a:r>
            <a:r>
              <a:rPr lang="fr-FR" sz="1200" spc="10" dirty="0">
                <a:latin typeface="+mn-lt"/>
                <a:cs typeface="Calibri"/>
              </a:rPr>
              <a:t> </a:t>
            </a:r>
            <a:r>
              <a:rPr lang="fr-FR" sz="1200" spc="-10" dirty="0">
                <a:latin typeface="+mn-lt"/>
                <a:cs typeface="Calibri"/>
              </a:rPr>
              <a:t>les</a:t>
            </a:r>
            <a:r>
              <a:rPr lang="fr-FR" sz="1200" spc="5" dirty="0">
                <a:latin typeface="+mn-lt"/>
                <a:cs typeface="Calibri"/>
              </a:rPr>
              <a:t> </a:t>
            </a:r>
            <a:r>
              <a:rPr lang="fr-FR" sz="1200" spc="-15" dirty="0">
                <a:latin typeface="+mn-lt"/>
                <a:cs typeface="Calibri"/>
              </a:rPr>
              <a:t>s</a:t>
            </a:r>
            <a:r>
              <a:rPr lang="fr-FR" sz="1200" spc="-10" dirty="0">
                <a:latin typeface="+mn-lt"/>
                <a:cs typeface="Calibri"/>
              </a:rPr>
              <a:t>o</a:t>
            </a:r>
            <a:r>
              <a:rPr lang="fr-FR" sz="1200" spc="-20" dirty="0">
                <a:latin typeface="+mn-lt"/>
                <a:cs typeface="Calibri"/>
              </a:rPr>
              <a:t>u</a:t>
            </a:r>
            <a:r>
              <a:rPr lang="fr-FR" sz="1200" spc="20" dirty="0">
                <a:latin typeface="+mn-lt"/>
                <a:cs typeface="Calibri"/>
              </a:rPr>
              <a:t>s</a:t>
            </a:r>
            <a:r>
              <a:rPr lang="fr-FR" sz="1200" spc="-15" dirty="0">
                <a:latin typeface="+mn-lt"/>
                <a:cs typeface="Calibri"/>
              </a:rPr>
              <a:t>-do</a:t>
            </a:r>
            <a:r>
              <a:rPr lang="fr-FR" sz="1200" spc="-5" dirty="0">
                <a:latin typeface="+mn-lt"/>
                <a:cs typeface="Calibri"/>
              </a:rPr>
              <a:t>s</a:t>
            </a:r>
            <a:r>
              <a:rPr lang="fr-FR" sz="1200" spc="-15" dirty="0">
                <a:latin typeface="+mn-lt"/>
                <a:cs typeface="Calibri"/>
              </a:rPr>
              <a:t>sie</a:t>
            </a:r>
            <a:r>
              <a:rPr lang="fr-FR" sz="1200" spc="-40" dirty="0">
                <a:latin typeface="+mn-lt"/>
                <a:cs typeface="Calibri"/>
              </a:rPr>
              <a:t>r</a:t>
            </a:r>
            <a:r>
              <a:rPr lang="fr-FR" sz="1200" spc="-10" dirty="0">
                <a:latin typeface="+mn-lt"/>
                <a:cs typeface="Calibri"/>
              </a:rPr>
              <a:t>s </a:t>
            </a:r>
            <a:r>
              <a:rPr lang="fr-FR" sz="1200" spc="-20" dirty="0">
                <a:latin typeface="+mn-lt"/>
                <a:cs typeface="Calibri"/>
              </a:rPr>
              <a:t>de</a:t>
            </a:r>
            <a:r>
              <a:rPr lang="fr-FR" sz="1200" spc="-10" dirty="0">
                <a:latin typeface="+mn-lt"/>
                <a:cs typeface="Calibri"/>
              </a:rPr>
              <a:t> </a:t>
            </a:r>
            <a:r>
              <a:rPr lang="fr-FR" sz="1200" spc="-40" dirty="0">
                <a:latin typeface="+mn-lt"/>
                <a:cs typeface="Calibri"/>
              </a:rPr>
              <a:t>c</a:t>
            </a:r>
            <a:r>
              <a:rPr lang="fr-FR" sz="1200" spc="-15" dirty="0">
                <a:latin typeface="+mn-lt"/>
                <a:cs typeface="Calibri"/>
              </a:rPr>
              <a:t>o</a:t>
            </a:r>
            <a:r>
              <a:rPr lang="fr-FR" sz="1200" spc="-30" dirty="0">
                <a:latin typeface="+mn-lt"/>
                <a:cs typeface="Calibri"/>
              </a:rPr>
              <a:t>n</a:t>
            </a:r>
            <a:r>
              <a:rPr lang="fr-FR" sz="1200" spc="-15" dirty="0">
                <a:latin typeface="+mn-lt"/>
                <a:cs typeface="Calibri"/>
              </a:rPr>
              <a:t>f</a:t>
            </a:r>
            <a:r>
              <a:rPr lang="fr-FR" sz="1200" spc="-10" dirty="0">
                <a:latin typeface="+mn-lt"/>
                <a:cs typeface="Calibri"/>
              </a:rPr>
              <a:t>/</a:t>
            </a:r>
            <a:r>
              <a:rPr lang="fr-FR" sz="1200" spc="10" dirty="0">
                <a:latin typeface="+mn-lt"/>
                <a:cs typeface="Calibri"/>
              </a:rPr>
              <a:t> </a:t>
            </a:r>
            <a:r>
              <a:rPr lang="fr-FR" sz="1200" spc="-15" dirty="0">
                <a:latin typeface="+mn-lt"/>
                <a:cs typeface="Calibri"/>
              </a:rPr>
              <a:t>se</a:t>
            </a:r>
            <a:r>
              <a:rPr lang="fr-FR" sz="1200" spc="-40" dirty="0">
                <a:latin typeface="+mn-lt"/>
                <a:cs typeface="Calibri"/>
              </a:rPr>
              <a:t>r</a:t>
            </a:r>
            <a:r>
              <a:rPr lang="fr-FR" sz="1200" spc="-15" dirty="0">
                <a:latin typeface="+mn-lt"/>
                <a:cs typeface="Calibri"/>
              </a:rPr>
              <a:t>o</a:t>
            </a:r>
            <a:r>
              <a:rPr lang="fr-FR" sz="1200" spc="-40" dirty="0">
                <a:latin typeface="+mn-lt"/>
                <a:cs typeface="Calibri"/>
              </a:rPr>
              <a:t>n</a:t>
            </a:r>
            <a:r>
              <a:rPr lang="fr-FR" sz="1200" spc="-10" dirty="0">
                <a:latin typeface="+mn-lt"/>
                <a:cs typeface="Calibri"/>
              </a:rPr>
              <a:t>t</a:t>
            </a:r>
            <a:r>
              <a:rPr lang="fr-FR" sz="1200" spc="-5" dirty="0">
                <a:latin typeface="+mn-lt"/>
                <a:cs typeface="Calibri"/>
              </a:rPr>
              <a:t> </a:t>
            </a:r>
            <a:r>
              <a:rPr lang="fr-FR" sz="1200" spc="-10" dirty="0">
                <a:latin typeface="+mn-lt"/>
                <a:cs typeface="Calibri"/>
              </a:rPr>
              <a:t>igno</a:t>
            </a:r>
            <a:r>
              <a:rPr lang="fr-FR" sz="1200" spc="-30" dirty="0">
                <a:latin typeface="+mn-lt"/>
                <a:cs typeface="Calibri"/>
              </a:rPr>
              <a:t>r</a:t>
            </a:r>
            <a:r>
              <a:rPr lang="fr-FR" sz="1200" spc="-10" dirty="0">
                <a:latin typeface="+mn-lt"/>
                <a:cs typeface="Calibri"/>
              </a:rPr>
              <a:t>és</a:t>
            </a:r>
          </a:p>
          <a:p>
            <a:pPr marL="12700" marR="5080" indent="0">
              <a:lnSpc>
                <a:spcPct val="80000"/>
              </a:lnSpc>
              <a:spcBef>
                <a:spcPts val="525"/>
              </a:spcBef>
              <a:buFont typeface="Arial"/>
              <a:buNone/>
              <a:tabLst>
                <a:tab pos="356235" algn="l"/>
              </a:tabLst>
            </a:pPr>
            <a:r>
              <a:rPr lang="fr-FR" sz="1200" spc="-10" dirty="0">
                <a:latin typeface="+mn-lt"/>
                <a:cs typeface="Calibri"/>
              </a:rPr>
              <a:t>ATTENTION on a 1 .</a:t>
            </a:r>
            <a:r>
              <a:rPr lang="fr-FR" sz="1200" spc="-10" dirty="0" err="1">
                <a:latin typeface="+mn-lt"/>
                <a:cs typeface="Calibri"/>
              </a:rPr>
              <a:t>gitignore</a:t>
            </a:r>
            <a:r>
              <a:rPr lang="fr-FR" sz="1200" spc="-10" dirty="0">
                <a:latin typeface="+mn-lt"/>
                <a:cs typeface="Calibri"/>
              </a:rPr>
              <a:t> par Branche et on peut en avoir 1 par dossier !!!</a:t>
            </a:r>
          </a:p>
          <a:p>
            <a:pPr marL="12700" marR="5080" indent="0">
              <a:lnSpc>
                <a:spcPct val="80000"/>
              </a:lnSpc>
              <a:spcBef>
                <a:spcPts val="525"/>
              </a:spcBef>
              <a:buFont typeface="Arial"/>
              <a:buNone/>
              <a:tabLst>
                <a:tab pos="356235" algn="l"/>
              </a:tabLst>
            </a:pPr>
            <a:r>
              <a:rPr lang="fr-FR" sz="1200" spc="-10" dirty="0">
                <a:latin typeface="+mn-lt"/>
                <a:cs typeface="Calibri"/>
              </a:rPr>
              <a:t>On peut avoir un fichier global qui va ignorer pour tous les dossiers </a:t>
            </a:r>
            <a:r>
              <a:rPr lang="fr-FR" sz="1200" spc="-10" dirty="0" err="1">
                <a:latin typeface="+mn-lt"/>
                <a:cs typeface="Calibri"/>
              </a:rPr>
              <a:t>gits</a:t>
            </a:r>
            <a:r>
              <a:rPr lang="fr-FR" sz="1200" spc="-10" dirty="0">
                <a:latin typeface="+mn-lt"/>
                <a:cs typeface="Calibri"/>
              </a:rPr>
              <a:t> pour ce faire on doit créer un .</a:t>
            </a:r>
            <a:r>
              <a:rPr lang="fr-FR" sz="1200" spc="-10" dirty="0" err="1">
                <a:latin typeface="+mn-lt"/>
                <a:cs typeface="Calibri"/>
              </a:rPr>
              <a:t>gitignore_global</a:t>
            </a:r>
            <a:r>
              <a:rPr lang="fr-FR" sz="1200" spc="-10" dirty="0">
                <a:latin typeface="+mn-lt"/>
                <a:cs typeface="Calibri"/>
              </a:rPr>
              <a:t> et le rajouter dans la config</a:t>
            </a:r>
          </a:p>
          <a:p>
            <a:pPr marL="12700" marR="5080" indent="0">
              <a:lnSpc>
                <a:spcPct val="80000"/>
              </a:lnSpc>
              <a:spcBef>
                <a:spcPts val="525"/>
              </a:spcBef>
              <a:buFont typeface="Arial"/>
              <a:buNone/>
              <a:tabLst>
                <a:tab pos="356235" algn="l"/>
              </a:tabLst>
            </a:pPr>
            <a:r>
              <a:rPr lang="fr-FR" sz="1200" spc="-10" dirty="0">
                <a:latin typeface="+mn-lt"/>
                <a:cs typeface="Calibri"/>
              </a:rPr>
              <a:t>git config --global </a:t>
            </a:r>
            <a:r>
              <a:rPr lang="fr-FR" sz="1200" spc="-10" dirty="0" err="1">
                <a:latin typeface="+mn-lt"/>
                <a:cs typeface="Calibri"/>
              </a:rPr>
              <a:t>core.excludesfile</a:t>
            </a:r>
            <a:r>
              <a:rPr lang="fr-FR" sz="1200" spc="-10" dirty="0">
                <a:latin typeface="+mn-lt"/>
                <a:cs typeface="Calibri"/>
              </a:rPr>
              <a:t> "C:\Documents and Settings\</a:t>
            </a:r>
            <a:r>
              <a:rPr lang="fr-FR" sz="1200" spc="-10" dirty="0" err="1">
                <a:latin typeface="+mn-lt"/>
                <a:cs typeface="Calibri"/>
              </a:rPr>
              <a:t>fpanzani</a:t>
            </a:r>
            <a:r>
              <a:rPr lang="fr-FR" sz="1200" spc="-10" dirty="0">
                <a:latin typeface="+mn-lt"/>
                <a:cs typeface="Calibri"/>
              </a:rPr>
              <a:t>\.</a:t>
            </a:r>
            <a:r>
              <a:rPr lang="fr-FR" sz="1200" spc="-10" dirty="0" err="1">
                <a:latin typeface="+mn-lt"/>
                <a:cs typeface="Calibri"/>
              </a:rPr>
              <a:t>gitignore_global</a:t>
            </a:r>
            <a:r>
              <a:rPr lang="fr-FR" sz="1200" spc="-10" dirty="0">
                <a:latin typeface="+mn-lt"/>
                <a:cs typeface="Calibri"/>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dirty="0">
                <a:latin typeface="+mn-lt"/>
                <a:cs typeface="Calibri"/>
              </a:rPr>
              <a:t>Voir le fichier de config </a:t>
            </a:r>
            <a:r>
              <a:rPr lang="fr-FR" sz="1200" dirty="0" err="1">
                <a:latin typeface="+mn-lt"/>
                <a:cs typeface="Calibri"/>
              </a:rPr>
              <a:t>gitignore</a:t>
            </a:r>
            <a:r>
              <a:rPr lang="fr-FR" sz="1200" dirty="0">
                <a:latin typeface="+mn-lt"/>
                <a:cs typeface="Calibri"/>
              </a:rPr>
              <a:t> par défaut</a:t>
            </a:r>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17</a:t>
            </a:fld>
            <a:endParaRPr lang="fr-FR" altLang="fr-FR"/>
          </a:p>
        </p:txBody>
      </p:sp>
    </p:spTree>
    <p:extLst>
      <p:ext uri="{BB962C8B-B14F-4D97-AF65-F5344CB8AC3E}">
        <p14:creationId xmlns:p14="http://schemas.microsoft.com/office/powerpoint/2010/main" val="27772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git log –stat  (donne les fichiers affectés) *</a:t>
            </a:r>
          </a:p>
          <a:p>
            <a:r>
              <a:rPr lang="fr-FR" dirty="0"/>
              <a:t>Git show affiche les changements dans un commit</a:t>
            </a:r>
          </a:p>
          <a:p>
            <a:r>
              <a:rPr lang="fr-FR" dirty="0"/>
              <a:t>Git diff affiche les différence entre les 2 </a:t>
            </a:r>
            <a:r>
              <a:rPr lang="fr-FR" dirty="0" err="1"/>
              <a:t>commits</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18</a:t>
            </a:fld>
            <a:endParaRPr lang="fr-FR" altLang="fr-FR"/>
          </a:p>
        </p:txBody>
      </p:sp>
    </p:spTree>
    <p:extLst>
      <p:ext uri="{BB962C8B-B14F-4D97-AF65-F5344CB8AC3E}">
        <p14:creationId xmlns:p14="http://schemas.microsoft.com/office/powerpoint/2010/main" val="152145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double clic ou on choisit voir le journal</a:t>
            </a:r>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19</a:t>
            </a:fld>
            <a:endParaRPr lang="fr-FR" altLang="fr-FR"/>
          </a:p>
        </p:txBody>
      </p:sp>
    </p:spTree>
    <p:extLst>
      <p:ext uri="{BB962C8B-B14F-4D97-AF65-F5344CB8AC3E}">
        <p14:creationId xmlns:p14="http://schemas.microsoft.com/office/powerpoint/2010/main" val="2111226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aussi l’occasion de donner des liens vers d’autres sources d’info complémentaires afin d’approfondir la formation par vous même</a:t>
            </a: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2</a:t>
            </a:fld>
            <a:endParaRPr lang="fr-FR" altLang="fr-FR"/>
          </a:p>
        </p:txBody>
      </p:sp>
    </p:spTree>
    <p:extLst>
      <p:ext uri="{BB962C8B-B14F-4D97-AF65-F5344CB8AC3E}">
        <p14:creationId xmlns:p14="http://schemas.microsoft.com/office/powerpoint/2010/main" val="4009727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double clic ou on choisit voir le journal</a:t>
            </a:r>
          </a:p>
          <a:p>
            <a:r>
              <a:rPr lang="fr-FR" dirty="0"/>
              <a:t>Équivalent au reset (page 9) git restore --</a:t>
            </a:r>
            <a:r>
              <a:rPr lang="fr-FR" dirty="0" err="1"/>
              <a:t>staged</a:t>
            </a:r>
            <a:r>
              <a:rPr lang="fr-FR" dirty="0"/>
              <a:t> &lt;file&gt;</a:t>
            </a:r>
          </a:p>
          <a:p>
            <a:r>
              <a:rPr lang="fr-FR" dirty="0"/>
              <a:t>Sino c’est git reset </a:t>
            </a: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20</a:t>
            </a:fld>
            <a:endParaRPr lang="fr-FR" altLang="fr-FR"/>
          </a:p>
        </p:txBody>
      </p:sp>
    </p:spTree>
    <p:extLst>
      <p:ext uri="{BB962C8B-B14F-4D97-AF65-F5344CB8AC3E}">
        <p14:creationId xmlns:p14="http://schemas.microsoft.com/office/powerpoint/2010/main" val="1261476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git log --</a:t>
            </a:r>
            <a:r>
              <a:rPr lang="fr-FR" dirty="0" err="1"/>
              <a:t>pretty</a:t>
            </a:r>
            <a:r>
              <a:rPr lang="fr-FR" dirty="0"/>
              <a:t>=</a:t>
            </a:r>
            <a:r>
              <a:rPr lang="fr-FR" dirty="0" err="1"/>
              <a:t>oneline</a:t>
            </a:r>
            <a:r>
              <a:rPr lang="fr-FR" dirty="0"/>
              <a:t>   pour lire ou on veux aller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git </a:t>
            </a:r>
            <a:r>
              <a:rPr lang="fr-FR" dirty="0" err="1"/>
              <a:t>checkout</a:t>
            </a:r>
            <a:r>
              <a:rPr lang="fr-FR" dirty="0"/>
              <a:t> </a:t>
            </a:r>
            <a:r>
              <a:rPr lang="fr-FR" dirty="0" err="1"/>
              <a:t>CommitID</a:t>
            </a:r>
            <a:r>
              <a:rPr lang="fr-FR" dirty="0"/>
              <a:t>   JUSTE pour visualiser et </a:t>
            </a:r>
            <a:r>
              <a:rPr lang="fr-FR" dirty="0" err="1"/>
              <a:t>recuperer</a:t>
            </a:r>
            <a:r>
              <a:rPr lang="fr-FR" dirty="0"/>
              <a:t> les fichiers a ce moment la (</a:t>
            </a:r>
            <a:r>
              <a:rPr lang="fr-FR" dirty="0" err="1"/>
              <a:t>repertoire</a:t>
            </a:r>
            <a:r>
              <a:rPr lang="fr-FR" dirty="0"/>
              <a:t> de travail mis à jour)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git checkout -b </a:t>
            </a:r>
            <a:r>
              <a:rPr lang="en-US" dirty="0" err="1"/>
              <a:t>old_state</a:t>
            </a:r>
            <a:r>
              <a:rPr lang="en-US" dirty="0"/>
              <a:t> </a:t>
            </a:r>
            <a:r>
              <a:rPr lang="fr-FR" dirty="0" err="1"/>
              <a:t>CommitID</a:t>
            </a:r>
            <a:r>
              <a:rPr lang="fr-FR" dirty="0"/>
              <a:t>   pour créer une nouvelle branche a partir de </a:t>
            </a:r>
            <a:r>
              <a:rPr lang="fr-FR" dirty="0" err="1"/>
              <a:t>CommitID</a:t>
            </a:r>
            <a:endParaRPr lang="fr-FR"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git reset --hard </a:t>
            </a:r>
            <a:r>
              <a:rPr lang="fr-FR" dirty="0" err="1"/>
              <a:t>CommitID</a:t>
            </a:r>
            <a:r>
              <a:rPr lang="fr-FR" dirty="0"/>
              <a:t> revenir en arrière et de supprimer toutes les modifications qui ont été enregistrées depuis la révision si commit non publiés</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On ne voit que le cas ou ça n’a pas été publié , voir le reste plus tard</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RELATIF : HEAD~ ou HEAD~1  désignent le parent du commit courant    HEAD~3 remonte de trois </a:t>
            </a:r>
            <a:r>
              <a:rPr lang="fr-FR" dirty="0" err="1"/>
              <a:t>commits</a:t>
            </a:r>
            <a:endParaRPr lang="fr-FR"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git </a:t>
            </a:r>
            <a:r>
              <a:rPr lang="fr-FR" dirty="0" err="1"/>
              <a:t>checkout</a:t>
            </a:r>
            <a:r>
              <a:rPr lang="fr-FR" dirty="0"/>
              <a:t> master  </a:t>
            </a:r>
            <a:r>
              <a:rPr lang="fr-FR" dirty="0">
                <a:sym typeface="Wingdings" panose="05000000000000000000" pitchFamily="2" charset="2"/>
              </a:rPr>
              <a:t> retour au présent</a:t>
            </a:r>
            <a:endParaRPr lang="fr-FR"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fr-FR"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https://www.journaldunet.fr/web-tech/developpement/1202945-revert-git-revenir-a-une-version-anterieure-de-votre-repo-git-en-annulant-un-commit/</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21</a:t>
            </a:fld>
            <a:endParaRPr lang="fr-FR" altLang="fr-FR"/>
          </a:p>
        </p:txBody>
      </p:sp>
    </p:spTree>
    <p:extLst>
      <p:ext uri="{BB962C8B-B14F-4D97-AF65-F5344CB8AC3E}">
        <p14:creationId xmlns:p14="http://schemas.microsoft.com/office/powerpoint/2010/main" val="1732854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faire en ayant créer avant des répertoires</a:t>
            </a:r>
          </a:p>
          <a:p>
            <a:r>
              <a:rPr lang="fr-FR" dirty="0"/>
              <a:t>Si on a une erreur parfois il faut </a:t>
            </a:r>
            <a:r>
              <a:rPr lang="fr-FR" dirty="0" err="1"/>
              <a:t>discarder</a:t>
            </a:r>
            <a:r>
              <a:rPr lang="fr-FR" dirty="0"/>
              <a:t> nos changes, on ne dois plus rien avoir dans le stage si on ne crée pas une nouvelle branche</a:t>
            </a:r>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22</a:t>
            </a:fld>
            <a:endParaRPr lang="fr-FR" altLang="fr-FR"/>
          </a:p>
        </p:txBody>
      </p:sp>
    </p:spTree>
    <p:extLst>
      <p:ext uri="{BB962C8B-B14F-4D97-AF65-F5344CB8AC3E}">
        <p14:creationId xmlns:p14="http://schemas.microsoft.com/office/powerpoint/2010/main" val="764400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on </a:t>
            </a:r>
            <a:r>
              <a:rPr lang="fr-FR" dirty="0" err="1"/>
              <a:t>ini</a:t>
            </a:r>
            <a:r>
              <a:rPr lang="fr-FR" dirty="0"/>
              <a:t> un </a:t>
            </a:r>
            <a:r>
              <a:rPr lang="fr-FR" dirty="0" err="1"/>
              <a:t>depot</a:t>
            </a:r>
            <a:r>
              <a:rPr lang="fr-FR" dirty="0"/>
              <a:t> et on a fait 3 </a:t>
            </a:r>
            <a:r>
              <a:rPr lang="fr-FR" dirty="0" err="1"/>
              <a:t>commits</a:t>
            </a:r>
            <a:endParaRPr lang="fr-FR" dirty="0"/>
          </a:p>
          <a:p>
            <a:endParaRPr lang="fr-FR" dirty="0"/>
          </a:p>
          <a:p>
            <a:endParaRPr lang="fr-FR" dirty="0"/>
          </a:p>
          <a:p>
            <a:r>
              <a:rPr lang="fr-FR" dirty="0" err="1"/>
              <a:t>mkdir</a:t>
            </a:r>
            <a:r>
              <a:rPr lang="fr-FR" dirty="0"/>
              <a:t> </a:t>
            </a:r>
            <a:r>
              <a:rPr lang="fr-FR" dirty="0" err="1"/>
              <a:t>git_revert_test</a:t>
            </a:r>
            <a:endParaRPr lang="fr-FR" dirty="0"/>
          </a:p>
          <a:p>
            <a:r>
              <a:rPr lang="fr-FR" dirty="0"/>
              <a:t>cd </a:t>
            </a:r>
            <a:r>
              <a:rPr lang="fr-FR" dirty="0" err="1"/>
              <a:t>git_revert_test</a:t>
            </a:r>
            <a:r>
              <a:rPr lang="fr-FR" dirty="0"/>
              <a:t>/</a:t>
            </a:r>
          </a:p>
          <a:p>
            <a:r>
              <a:rPr lang="fr-FR" dirty="0"/>
              <a:t>git init .</a:t>
            </a:r>
          </a:p>
          <a:p>
            <a:r>
              <a:rPr lang="fr-FR" dirty="0" err="1"/>
              <a:t>echo</a:t>
            </a:r>
            <a:r>
              <a:rPr lang="fr-FR" dirty="0"/>
              <a:t> "\n\n"&gt; </a:t>
            </a:r>
            <a:r>
              <a:rPr lang="fr-FR" dirty="0" err="1"/>
              <a:t>demo_file</a:t>
            </a:r>
            <a:endParaRPr lang="fr-FR" dirty="0"/>
          </a:p>
          <a:p>
            <a:r>
              <a:rPr lang="fr-FR" dirty="0"/>
              <a:t>git </a:t>
            </a:r>
            <a:r>
              <a:rPr lang="fr-FR" dirty="0" err="1"/>
              <a:t>add</a:t>
            </a:r>
            <a:r>
              <a:rPr lang="fr-FR" dirty="0"/>
              <a:t> </a:t>
            </a:r>
            <a:r>
              <a:rPr lang="fr-FR" dirty="0" err="1"/>
              <a:t>demo_file</a:t>
            </a:r>
            <a:endParaRPr lang="fr-FR" dirty="0"/>
          </a:p>
          <a:p>
            <a:r>
              <a:rPr lang="fr-FR" dirty="0"/>
              <a:t>git commit -</a:t>
            </a:r>
            <a:r>
              <a:rPr lang="fr-FR" dirty="0" err="1"/>
              <a:t>am</a:t>
            </a:r>
            <a:r>
              <a:rPr lang="fr-FR" dirty="0"/>
              <a:t> "initial commit"</a:t>
            </a:r>
          </a:p>
          <a:p>
            <a:r>
              <a:rPr lang="fr-FR" dirty="0" err="1"/>
              <a:t>echo</a:t>
            </a:r>
            <a:r>
              <a:rPr lang="fr-FR" dirty="0"/>
              <a:t> "initial content" &gt;&gt; </a:t>
            </a:r>
            <a:r>
              <a:rPr lang="fr-FR" dirty="0" err="1"/>
              <a:t>demo_file</a:t>
            </a:r>
            <a:endParaRPr lang="fr-FR" dirty="0"/>
          </a:p>
          <a:p>
            <a:r>
              <a:rPr lang="fr-FR" dirty="0"/>
              <a:t>git commit -</a:t>
            </a:r>
            <a:r>
              <a:rPr lang="fr-FR" dirty="0" err="1"/>
              <a:t>am</a:t>
            </a:r>
            <a:r>
              <a:rPr lang="fr-FR" dirty="0"/>
              <a:t> "</a:t>
            </a:r>
            <a:r>
              <a:rPr lang="fr-FR" dirty="0" err="1"/>
              <a:t>add</a:t>
            </a:r>
            <a:r>
              <a:rPr lang="fr-FR" dirty="0"/>
              <a:t> new content to </a:t>
            </a:r>
            <a:r>
              <a:rPr lang="fr-FR" dirty="0" err="1"/>
              <a:t>demo</a:t>
            </a:r>
            <a:r>
              <a:rPr lang="fr-FR" dirty="0"/>
              <a:t> file"</a:t>
            </a:r>
          </a:p>
          <a:p>
            <a:r>
              <a:rPr lang="fr-FR" dirty="0" err="1"/>
              <a:t>echo</a:t>
            </a:r>
            <a:r>
              <a:rPr lang="fr-FR" dirty="0"/>
              <a:t> "</a:t>
            </a:r>
            <a:r>
              <a:rPr lang="fr-FR" dirty="0" err="1"/>
              <a:t>prepended</a:t>
            </a:r>
            <a:r>
              <a:rPr lang="fr-FR" dirty="0"/>
              <a:t> line content" &gt;&gt; </a:t>
            </a:r>
            <a:r>
              <a:rPr lang="fr-FR" dirty="0" err="1"/>
              <a:t>demo_file</a:t>
            </a:r>
            <a:endParaRPr lang="fr-FR" dirty="0"/>
          </a:p>
          <a:p>
            <a:r>
              <a:rPr lang="fr-FR" dirty="0"/>
              <a:t>git commit -</a:t>
            </a:r>
            <a:r>
              <a:rPr lang="fr-FR" dirty="0" err="1"/>
              <a:t>am</a:t>
            </a:r>
            <a:r>
              <a:rPr lang="fr-FR" dirty="0"/>
              <a:t> "</a:t>
            </a:r>
            <a:r>
              <a:rPr lang="fr-FR" dirty="0" err="1"/>
              <a:t>prepend</a:t>
            </a:r>
            <a:r>
              <a:rPr lang="fr-FR" dirty="0"/>
              <a:t> content to </a:t>
            </a:r>
            <a:r>
              <a:rPr lang="fr-FR" dirty="0" err="1"/>
              <a:t>demo</a:t>
            </a:r>
            <a:r>
              <a:rPr lang="fr-FR" dirty="0"/>
              <a:t> file"</a:t>
            </a:r>
          </a:p>
          <a:p>
            <a:r>
              <a:rPr lang="fr-FR" dirty="0"/>
              <a:t>git log --</a:t>
            </a:r>
            <a:r>
              <a:rPr lang="fr-FR" dirty="0" err="1"/>
              <a:t>oneline</a:t>
            </a:r>
            <a:endParaRPr lang="fr-FR" dirty="0"/>
          </a:p>
          <a:p>
            <a:r>
              <a:rPr lang="fr-FR" dirty="0"/>
              <a:t>notepad.exe </a:t>
            </a:r>
            <a:r>
              <a:rPr lang="fr-FR" dirty="0" err="1"/>
              <a:t>demo_file</a:t>
            </a:r>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23</a:t>
            </a:fld>
            <a:endParaRPr lang="fr-FR" altLang="fr-FR"/>
          </a:p>
        </p:txBody>
      </p:sp>
    </p:spTree>
    <p:extLst>
      <p:ext uri="{BB962C8B-B14F-4D97-AF65-F5344CB8AC3E}">
        <p14:creationId xmlns:p14="http://schemas.microsoft.com/office/powerpoint/2010/main" val="2000948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https://www.atlassian.com/fr/git/tutorials/undoing-changes/git-revert</a:t>
            </a:r>
          </a:p>
          <a:p>
            <a:r>
              <a:rPr lang="fr-FR" dirty="0"/>
              <a:t>Au lieu de supprimer le commit de l'historique du projet, elle détermine comment annuler les changements introduits par le commit et ajoute un nouveau commit avec le contenu ainsi obtenu. Ainsi, Git ne perd pas l'historique, lequel est important pour l'intégrité de votre historique de révision et pour une collaboration fiable.</a:t>
            </a:r>
          </a:p>
          <a:p>
            <a:r>
              <a:rPr lang="fr-FR" dirty="0"/>
              <a:t>L'opération de </a:t>
            </a:r>
            <a:r>
              <a:rPr lang="fr-FR" dirty="0" err="1"/>
              <a:t>revert</a:t>
            </a:r>
            <a:r>
              <a:rPr lang="fr-FR" dirty="0"/>
              <a:t> ne doit être utilisée que lorsque vous souhaitez appliquer l'inverse d'un commit à partir de votre historique de projet.</a:t>
            </a:r>
          </a:p>
          <a:p>
            <a:r>
              <a:rPr lang="fr-FR" dirty="0"/>
              <a:t>Au lieu d'accéder manuellement à un nouvel instantané, de le corriger et de le </a:t>
            </a:r>
            <a:r>
              <a:rPr lang="fr-FR" dirty="0" err="1"/>
              <a:t>commiter</a:t>
            </a:r>
            <a:r>
              <a:rPr lang="fr-FR" dirty="0"/>
              <a:t>, vous pouvez utiliser git </a:t>
            </a:r>
            <a:r>
              <a:rPr lang="fr-FR" dirty="0" err="1"/>
              <a:t>revert</a:t>
            </a:r>
            <a:r>
              <a:rPr lang="fr-FR" dirty="0"/>
              <a:t> qui le fera automatiquement pour vous.</a:t>
            </a:r>
          </a:p>
          <a:p>
            <a:r>
              <a:rPr lang="fr-FR" dirty="0"/>
              <a:t>git </a:t>
            </a:r>
            <a:r>
              <a:rPr lang="fr-FR" dirty="0" err="1"/>
              <a:t>revert</a:t>
            </a:r>
            <a:r>
              <a:rPr lang="fr-FR" dirty="0"/>
              <a:t> ne déplace pas les pointeurs de réf vers ce commit. Une opération de </a:t>
            </a:r>
            <a:r>
              <a:rPr lang="fr-FR" dirty="0" err="1"/>
              <a:t>revert</a:t>
            </a:r>
            <a:r>
              <a:rPr lang="fr-FR" dirty="0"/>
              <a:t> prend le commit spécifié, inverse les changements introduits par le commit, puis crée un « commit de </a:t>
            </a:r>
            <a:r>
              <a:rPr lang="fr-FR" dirty="0" err="1"/>
              <a:t>revert</a:t>
            </a:r>
            <a:r>
              <a:rPr lang="fr-FR" dirty="0"/>
              <a:t> ». Les pointeurs de réf sont ensuite mis à jour pour pointer vers le nouveau commit de </a:t>
            </a:r>
            <a:r>
              <a:rPr lang="fr-FR" dirty="0" err="1"/>
              <a:t>revert</a:t>
            </a:r>
            <a:r>
              <a:rPr lang="fr-FR" dirty="0"/>
              <a:t> constituant la pointe de la branche.</a:t>
            </a:r>
          </a:p>
          <a:p>
            <a:r>
              <a:rPr lang="fr-FR" dirty="0"/>
              <a:t>En cas de PB : git </a:t>
            </a:r>
            <a:r>
              <a:rPr lang="fr-FR" dirty="0" err="1"/>
              <a:t>status</a:t>
            </a:r>
            <a:r>
              <a:rPr lang="fr-FR" dirty="0"/>
              <a:t>   git </a:t>
            </a:r>
            <a:r>
              <a:rPr lang="fr-FR" dirty="0" err="1"/>
              <a:t>revert</a:t>
            </a:r>
            <a:r>
              <a:rPr lang="fr-FR" dirty="0"/>
              <a:t> –</a:t>
            </a:r>
            <a:r>
              <a:rPr lang="fr-FR" dirty="0" err="1"/>
              <a:t>abort</a:t>
            </a:r>
            <a:r>
              <a:rPr lang="fr-FR" dirty="0"/>
              <a:t> </a:t>
            </a:r>
          </a:p>
          <a:p>
            <a:r>
              <a:rPr lang="fr-FR" dirty="0"/>
              <a:t>La commande est plus sure que reset car elle ne change pas l’historique ()on peut revenir en arrière au cas ou</a:t>
            </a: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24</a:t>
            </a:fld>
            <a:endParaRPr lang="fr-FR" altLang="fr-FR"/>
          </a:p>
        </p:txBody>
      </p:sp>
    </p:spTree>
    <p:extLst>
      <p:ext uri="{BB962C8B-B14F-4D97-AF65-F5344CB8AC3E}">
        <p14:creationId xmlns:p14="http://schemas.microsoft.com/office/powerpoint/2010/main" val="1626426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sélectionne le dossier/fichier    </a:t>
            </a:r>
            <a:r>
              <a:rPr lang="fr-FR" b="1" dirty="0"/>
              <a:t> clic droit </a:t>
            </a:r>
            <a:r>
              <a:rPr lang="fr-FR" dirty="0"/>
              <a:t>/ show log   puis </a:t>
            </a:r>
            <a:r>
              <a:rPr lang="fr-FR" b="1" dirty="0"/>
              <a:t>clic droit </a:t>
            </a:r>
            <a:r>
              <a:rPr lang="fr-FR" dirty="0"/>
              <a:t>sur le commit et </a:t>
            </a:r>
            <a:r>
              <a:rPr lang="fr-FR" dirty="0" err="1"/>
              <a:t>revert</a:t>
            </a:r>
            <a:r>
              <a:rPr lang="fr-FR" dirty="0"/>
              <a:t> </a:t>
            </a:r>
          </a:p>
          <a:p>
            <a:r>
              <a:rPr lang="fr-FR" dirty="0"/>
              <a:t>Puis on modifie ce qu’il y a </a:t>
            </a:r>
            <a:r>
              <a:rPr lang="fr-FR" dirty="0" err="1"/>
              <a:t>a</a:t>
            </a:r>
            <a:r>
              <a:rPr lang="fr-FR" dirty="0"/>
              <a:t> modifier et on </a:t>
            </a:r>
            <a:r>
              <a:rPr lang="fr-FR" b="1" dirty="0"/>
              <a:t>commit</a:t>
            </a:r>
            <a:r>
              <a:rPr lang="fr-FR" dirty="0"/>
              <a:t> après les changements </a:t>
            </a: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25</a:t>
            </a:fld>
            <a:endParaRPr lang="fr-FR" altLang="fr-FR"/>
          </a:p>
        </p:txBody>
      </p:sp>
    </p:spTree>
    <p:extLst>
      <p:ext uri="{BB962C8B-B14F-4D97-AF65-F5344CB8AC3E}">
        <p14:creationId xmlns:p14="http://schemas.microsoft.com/office/powerpoint/2010/main" val="3617087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git </a:t>
            </a:r>
            <a:r>
              <a:rPr lang="fr-FR" dirty="0" err="1"/>
              <a:t>rm</a:t>
            </a:r>
            <a:r>
              <a:rPr lang="fr-FR" dirty="0"/>
              <a:t> --</a:t>
            </a:r>
            <a:r>
              <a:rPr lang="fr-FR" dirty="0" err="1"/>
              <a:t>cached</a:t>
            </a:r>
            <a:r>
              <a:rPr lang="fr-FR" dirty="0"/>
              <a:t> (file) garde dans le dossier mais on ne le suit plus </a:t>
            </a:r>
          </a:p>
          <a:p>
            <a:r>
              <a:rPr lang="fr-FR" dirty="0"/>
              <a:t>git </a:t>
            </a:r>
            <a:r>
              <a:rPr lang="fr-FR" dirty="0" err="1"/>
              <a:t>rm</a:t>
            </a:r>
            <a:r>
              <a:rPr lang="fr-FR" dirty="0"/>
              <a:t> avirer.txt –f   on force le </a:t>
            </a:r>
            <a:r>
              <a:rPr lang="fr-FR" dirty="0" err="1"/>
              <a:t>remove</a:t>
            </a:r>
            <a:r>
              <a:rPr lang="fr-FR" dirty="0"/>
              <a:t> et ca supprime le fichier du disque</a:t>
            </a:r>
          </a:p>
          <a:p>
            <a:endParaRPr lang="fr-FR" dirty="0"/>
          </a:p>
          <a:p>
            <a:r>
              <a:rPr lang="fr-FR" dirty="0"/>
              <a:t>Avec cette commande, le fichier sera conservé dans votre historique. Si vous voulez le supprimer de votre historique, vous avez deux options: réécrire les </a:t>
            </a:r>
            <a:r>
              <a:rPr lang="fr-FR" dirty="0" err="1"/>
              <a:t>commits</a:t>
            </a:r>
            <a:r>
              <a:rPr lang="fr-FR" dirty="0"/>
              <a:t> ou tout recommencer. </a:t>
            </a:r>
            <a:r>
              <a:rPr lang="fr-FR" b="1" dirty="0"/>
              <a:t>Ces deux options sont mauvaises</a:t>
            </a:r>
            <a:r>
              <a:rPr lang="fr-FR" dirty="0"/>
              <a:t>, et pour une bonne raison: Git essaie au maximum de ne pas perdre vos données. Comme pour le </a:t>
            </a:r>
            <a:r>
              <a:rPr lang="fr-FR" b="1" dirty="0" err="1"/>
              <a:t>rebasing</a:t>
            </a:r>
            <a:r>
              <a:rPr lang="fr-FR" dirty="0"/>
              <a:t>, Git vous force à faire consciemment ces opérations parce qu’elles entraînent une perte de données.</a:t>
            </a:r>
          </a:p>
          <a:p>
            <a:r>
              <a:rPr lang="fr-FR" dirty="0"/>
              <a:t>Si vous voulez vraiment retirer un fichier de l’historique, </a:t>
            </a:r>
            <a:r>
              <a:rPr lang="fr-FR" b="1" dirty="0"/>
              <a:t>git </a:t>
            </a:r>
            <a:r>
              <a:rPr lang="fr-FR" b="1" dirty="0" err="1"/>
              <a:t>filter-branch</a:t>
            </a:r>
            <a:r>
              <a:rPr lang="fr-FR" dirty="0"/>
              <a:t> est l’outil qu’il vous faut.</a:t>
            </a:r>
          </a:p>
          <a:p>
            <a:r>
              <a:rPr lang="fr-FR" dirty="0"/>
              <a:t>Il vous faudra lire le manuel avant de l’utiliser, car cette commande réécrit les </a:t>
            </a:r>
            <a:r>
              <a:rPr lang="fr-FR" dirty="0" err="1"/>
              <a:t>commits</a:t>
            </a:r>
            <a:r>
              <a:rPr lang="fr-FR" dirty="0"/>
              <a:t> relatifs au projet. C’est un bon outil pour pas mal d’opérations, et il permet de faire beaucoup de choses comme supprimer entièrement les </a:t>
            </a:r>
            <a:r>
              <a:rPr lang="fr-FR" dirty="0" err="1"/>
              <a:t>commits</a:t>
            </a:r>
            <a:r>
              <a:rPr lang="fr-FR" dirty="0"/>
              <a:t> d’un auteur ou déplacer la racine d’un projet. La commande pour supprimer un fichier de toutes les </a:t>
            </a:r>
            <a:r>
              <a:rPr lang="fr-FR" dirty="0" err="1"/>
              <a:t>branch</a:t>
            </a:r>
            <a:r>
              <a:rPr lang="fr-FR" dirty="0"/>
              <a:t> est la suivante:  </a:t>
            </a:r>
            <a:r>
              <a:rPr lang="en-US" dirty="0"/>
              <a:t>git filter-branch --index-filter 'git rm --cached (file)' HEAD</a:t>
            </a:r>
          </a:p>
          <a:p>
            <a:r>
              <a:rPr lang="fr-FR" dirty="0"/>
              <a:t>Cette opération est utile quand vous avez besoin de </a:t>
            </a:r>
            <a:r>
              <a:rPr lang="fr-FR" b="1" dirty="0"/>
              <a:t>détruire des informations sensibles ou confidentielles</a:t>
            </a:r>
            <a:r>
              <a:rPr lang="fr-FR" dirty="0"/>
              <a:t> que vous pourriez avoir dans votre dépôt.</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26</a:t>
            </a:fld>
            <a:endParaRPr lang="fr-FR" altLang="fr-FR"/>
          </a:p>
        </p:txBody>
      </p:sp>
    </p:spTree>
    <p:extLst>
      <p:ext uri="{BB962C8B-B14F-4D97-AF65-F5344CB8AC3E}">
        <p14:creationId xmlns:p14="http://schemas.microsoft.com/office/powerpoint/2010/main" val="3292424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27</a:t>
            </a:fld>
            <a:endParaRPr lang="fr-FR" altLang="fr-FR"/>
          </a:p>
        </p:txBody>
      </p:sp>
    </p:spTree>
    <p:extLst>
      <p:ext uri="{BB962C8B-B14F-4D97-AF65-F5344CB8AC3E}">
        <p14:creationId xmlns:p14="http://schemas.microsoft.com/office/powerpoint/2010/main" val="3216516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Git donne la possibilité de baliser un certain état dans l’historique comme important. Généralement, les gens utilisent cette fonctionnalité pour marquer les états de publication (v1.0 et ainsi de suite).</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b="0" i="0" u="none" strike="noStrike" kern="1200" baseline="0" dirty="0">
                <a:solidFill>
                  <a:schemeClr val="tx1"/>
                </a:solidFill>
                <a:latin typeface="+mn-lt"/>
                <a:ea typeface="+mn-ea"/>
                <a:cs typeface="+mn-cs"/>
              </a:rPr>
              <a:t>L’option -m permet de spécifier le message de balisage qui sera stocké avec la balise sinon c’est l’éditeur qui est lancé</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b="0" i="0" u="none" strike="noStrike" kern="1200" baseline="0" dirty="0">
                <a:solidFill>
                  <a:schemeClr val="tx1"/>
                </a:solidFill>
                <a:latin typeface="+mn-lt"/>
                <a:ea typeface="+mn-ea"/>
                <a:cs typeface="+mn-cs"/>
              </a:rPr>
              <a:t>Signé avec GPG si on a une clef secrète  https://gnupg.org/download/</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b="0" i="0" u="none" strike="noStrike" kern="1200" baseline="0" dirty="0">
                <a:solidFill>
                  <a:schemeClr val="tx1"/>
                </a:solidFill>
                <a:latin typeface="+mn-lt"/>
                <a:ea typeface="+mn-ea"/>
                <a:cs typeface="+mn-cs"/>
              </a:rPr>
              <a:t>Installer, créer clef avec votre email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err="1">
                <a:solidFill>
                  <a:schemeClr val="tx1"/>
                </a:solidFill>
                <a:latin typeface="+mn-lt"/>
                <a:ea typeface="+mn-ea"/>
                <a:cs typeface="+mn-cs"/>
              </a:rPr>
              <a:t>gpg</a:t>
            </a:r>
            <a:r>
              <a:rPr lang="en-US" sz="1200" b="0" i="0" u="none" strike="noStrike" kern="1200" baseline="0" dirty="0">
                <a:solidFill>
                  <a:schemeClr val="tx1"/>
                </a:solidFill>
                <a:latin typeface="+mn-lt"/>
                <a:ea typeface="+mn-ea"/>
                <a:cs typeface="+mn-cs"/>
              </a:rPr>
              <a:t> --list-secret-keys --</a:t>
            </a:r>
            <a:r>
              <a:rPr lang="en-US" sz="1200" b="0" i="0" u="none" strike="noStrike" kern="1200" baseline="0" dirty="0" err="1">
                <a:solidFill>
                  <a:schemeClr val="tx1"/>
                </a:solidFill>
                <a:latin typeface="+mn-lt"/>
                <a:ea typeface="+mn-ea"/>
                <a:cs typeface="+mn-cs"/>
              </a:rPr>
              <a:t>keyid</a:t>
            </a:r>
            <a:r>
              <a:rPr lang="en-US" sz="1200" b="0" i="0" u="none" strike="noStrike" kern="1200" baseline="0" dirty="0">
                <a:solidFill>
                  <a:schemeClr val="tx1"/>
                </a:solidFill>
                <a:latin typeface="+mn-lt"/>
                <a:ea typeface="+mn-ea"/>
                <a:cs typeface="+mn-cs"/>
              </a:rPr>
              <a:t>-format LONG francis.panzani@afip-formations.com  (on </a:t>
            </a:r>
            <a:r>
              <a:rPr lang="en-US" sz="1200" b="0" i="0" u="none" strike="noStrike" kern="1200" baseline="0" dirty="0" err="1">
                <a:solidFill>
                  <a:schemeClr val="tx1"/>
                </a:solidFill>
                <a:latin typeface="+mn-lt"/>
                <a:ea typeface="+mn-ea"/>
                <a:cs typeface="+mn-cs"/>
              </a:rPr>
              <a:t>recupere</a:t>
            </a:r>
            <a:r>
              <a:rPr lang="en-US" sz="1200" b="0" i="0" u="none" strike="noStrike" kern="1200" baseline="0" dirty="0">
                <a:solidFill>
                  <a:schemeClr val="tx1"/>
                </a:solidFill>
                <a:latin typeface="+mn-lt"/>
                <a:ea typeface="+mn-ea"/>
                <a:cs typeface="+mn-cs"/>
              </a:rPr>
              <a:t> la </a:t>
            </a:r>
            <a:r>
              <a:rPr lang="en-US" sz="1200" b="0" i="0" u="none" strike="noStrike" kern="1200" baseline="0" dirty="0" err="1">
                <a:solidFill>
                  <a:schemeClr val="tx1"/>
                </a:solidFill>
                <a:latin typeface="+mn-lt"/>
                <a:ea typeface="+mn-ea"/>
                <a:cs typeface="+mn-cs"/>
              </a:rPr>
              <a:t>seconde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ligne</a:t>
            </a:r>
            <a:r>
              <a:rPr lang="en-US" sz="1200" b="0" i="0" u="none" strike="noStrike" kern="1200" baseline="0" dirty="0">
                <a:solidFill>
                  <a:schemeClr val="tx1"/>
                </a:solidFill>
                <a:latin typeface="+mn-lt"/>
                <a:ea typeface="+mn-ea"/>
                <a:cs typeface="+mn-cs"/>
              </a:rPr>
              <a:t> SEC qui </a:t>
            </a:r>
            <a:r>
              <a:rPr lang="en-US" sz="1200" b="0" i="0" u="none" strike="noStrike" kern="1200" baseline="0" dirty="0" err="1">
                <a:solidFill>
                  <a:schemeClr val="tx1"/>
                </a:solidFill>
                <a:latin typeface="+mn-lt"/>
                <a:ea typeface="+mn-ea"/>
                <a:cs typeface="+mn-cs"/>
              </a:rPr>
              <a:t>est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l’id</a:t>
            </a:r>
            <a:r>
              <a:rPr lang="en-US" sz="1200" b="0" i="0" u="none" strike="noStrike" kern="1200" baseline="0" dirty="0">
                <a:solidFill>
                  <a:schemeClr val="tx1"/>
                </a:solidFill>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git config --global </a:t>
            </a:r>
            <a:r>
              <a:rPr lang="fr-FR" dirty="0" err="1"/>
              <a:t>gpg.program</a:t>
            </a:r>
            <a:r>
              <a:rPr lang="fr-FR" dirty="0"/>
              <a:t>  "</a:t>
            </a:r>
            <a:r>
              <a:rPr lang="fr-FR" sz="1200" b="0" i="0" u="none" strike="noStrike" kern="1200" baseline="0" dirty="0">
                <a:solidFill>
                  <a:schemeClr val="tx1"/>
                </a:solidFill>
                <a:latin typeface="+mn-lt"/>
                <a:ea typeface="+mn-ea"/>
                <a:cs typeface="+mn-cs"/>
              </a:rPr>
              <a:t>C:\utils\GnuPG\bin\gpg.exe</a:t>
            </a:r>
            <a:r>
              <a:rPr lang="fr-FR" dirty="0"/>
              <a:t>"    (si on a pas mis </a:t>
            </a:r>
            <a:r>
              <a:rPr lang="fr-FR" dirty="0" err="1"/>
              <a:t>gpg,exe</a:t>
            </a:r>
            <a:r>
              <a:rPr lang="fr-FR" dirty="0"/>
              <a:t> dans le </a:t>
            </a:r>
            <a:r>
              <a:rPr lang="fr-FR" dirty="0" err="1"/>
              <a:t>path</a:t>
            </a:r>
            <a:r>
              <a:rPr lang="fr-FR" dirty="0"/>
              <a:t>)</a:t>
            </a:r>
            <a:endParaRPr lang="fr-FR" sz="1200" b="0" i="0" u="none" strike="noStrike" kern="1200" baseline="0" dirty="0">
              <a:solidFill>
                <a:schemeClr val="tx1"/>
              </a:solidFill>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git config --global </a:t>
            </a:r>
            <a:r>
              <a:rPr lang="en-US" dirty="0" err="1"/>
              <a:t>user.signingkey</a:t>
            </a:r>
            <a:r>
              <a:rPr lang="en-US" dirty="0"/>
              <a:t> 7937437000361E5D2FE88DAD52A8A36A19B240F0</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git config --global </a:t>
            </a:r>
            <a:r>
              <a:rPr lang="en-US" dirty="0" err="1"/>
              <a:t>commit.gpgsign</a:t>
            </a:r>
            <a:r>
              <a:rPr lang="en-US" dirty="0"/>
              <a:t> true</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Si vous ne souhaitez pas effectuer une signature à chaque commit, vous pouvez également le faire avec le flag -S à la commande git commit.</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https://git-scm.com/book/fr/v2/Utilitaires-Git-Signer-votre-travail</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Depuis Git 1.8.3, git merge et git pull peuvent vérifier et annuler une fusion d’un </a:t>
            </a:r>
            <a:r>
              <a:rPr lang="fr-FR" i="1" dirty="0"/>
              <a:t>commit</a:t>
            </a:r>
            <a:r>
              <a:rPr lang="fr-FR" dirty="0"/>
              <a:t> qui ne porte pas de signature GPG de confiance, avec la commande --</a:t>
            </a:r>
            <a:r>
              <a:rPr lang="fr-FR" dirty="0" err="1"/>
              <a:t>verify</a:t>
            </a:r>
            <a:r>
              <a:rPr lang="fr-FR" dirty="0"/>
              <a:t>-signatures</a:t>
            </a:r>
            <a:endParaRPr lang="fr-FR" sz="1200" b="0" i="0" u="none" strike="noStrike" kern="1200" baseline="0" dirty="0">
              <a:solidFill>
                <a:schemeClr val="tx1"/>
              </a:solidFill>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28</a:t>
            </a:fld>
            <a:endParaRPr lang="fr-FR" altLang="fr-FR"/>
          </a:p>
        </p:txBody>
      </p:sp>
    </p:spTree>
    <p:extLst>
      <p:ext uri="{BB962C8B-B14F-4D97-AF65-F5344CB8AC3E}">
        <p14:creationId xmlns:p14="http://schemas.microsoft.com/office/powerpoint/2010/main" val="272437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TODO mettre son propre repo</a:t>
            </a:r>
          </a:p>
          <a:p>
            <a:r>
              <a:rPr lang="fr-FR" dirty="0"/>
              <a:t>Bug est font use git and </a:t>
            </a:r>
            <a:r>
              <a:rPr lang="fr-FR" dirty="0" err="1"/>
              <a:t>enjoy</a:t>
            </a:r>
            <a:r>
              <a:rPr lang="fr-FR" dirty="0"/>
              <a:t> du coup on ne voit pas le git</a:t>
            </a:r>
          </a:p>
          <a:p>
            <a:r>
              <a:rPr lang="fr-FR" dirty="0"/>
              <a:t>Résoudre : on corrige a la suite et on commit en expliquant pourquoi, inutile de revenir en arrière , c’est dangereux on peut perdre des fichiers ou des branches</a:t>
            </a:r>
          </a:p>
          <a:p>
            <a:endParaRPr lang="fr-FR" dirty="0"/>
          </a:p>
          <a:p>
            <a:r>
              <a:rPr lang="fr-FR" dirty="0"/>
              <a:t>Comment ? Simplement en virant le .git  du dossier et en l’ajoutant mais on perds l’historique des </a:t>
            </a:r>
            <a:r>
              <a:rPr lang="fr-FR" dirty="0" err="1"/>
              <a:t>majs</a:t>
            </a:r>
            <a:r>
              <a:rPr lang="fr-FR" dirty="0"/>
              <a:t> et les fichiers</a:t>
            </a:r>
          </a:p>
          <a:p>
            <a:r>
              <a:rPr lang="fr-FR" dirty="0"/>
              <a:t>Ou alors git </a:t>
            </a:r>
            <a:r>
              <a:rPr lang="fr-FR" dirty="0" err="1"/>
              <a:t>submodule</a:t>
            </a:r>
            <a:r>
              <a:rPr lang="fr-FR" dirty="0"/>
              <a:t> : https://git-scm.com/book/fr/v2/Utilitaires-Git-Sous-modules</a:t>
            </a:r>
          </a:p>
          <a:p>
            <a:endParaRPr lang="fr-FR" dirty="0"/>
          </a:p>
          <a:p>
            <a:r>
              <a:rPr lang="en-US" dirty="0"/>
              <a:t>git submodule add --force https://github.com/rprataps/Exer1.git</a:t>
            </a:r>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29</a:t>
            </a:fld>
            <a:endParaRPr lang="fr-FR" altLang="fr-FR"/>
          </a:p>
        </p:txBody>
      </p:sp>
    </p:spTree>
    <p:extLst>
      <p:ext uri="{BB962C8B-B14F-4D97-AF65-F5344CB8AC3E}">
        <p14:creationId xmlns:p14="http://schemas.microsoft.com/office/powerpoint/2010/main" val="2017459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Voir a faire </a:t>
            </a:r>
            <a:r>
              <a:rPr lang="fr-FR" dirty="0" err="1"/>
              <a:t>Github</a:t>
            </a:r>
            <a:r>
              <a:rPr lang="fr-FR" dirty="0"/>
              <a:t> ou </a:t>
            </a:r>
            <a:r>
              <a:rPr lang="fr-FR" dirty="0" err="1"/>
              <a:t>GitLab</a:t>
            </a:r>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3</a:t>
            </a:fld>
            <a:endParaRPr lang="fr-FR" altLang="fr-FR"/>
          </a:p>
        </p:txBody>
      </p:sp>
    </p:spTree>
    <p:extLst>
      <p:ext uri="{BB962C8B-B14F-4D97-AF65-F5344CB8AC3E}">
        <p14:creationId xmlns:p14="http://schemas.microsoft.com/office/powerpoint/2010/main" val="37136615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Espace réservé de l'image des diapositives 1">
            <a:extLst>
              <a:ext uri="{FF2B5EF4-FFF2-40B4-BE49-F238E27FC236}">
                <a16:creationId xmlns:a16="http://schemas.microsoft.com/office/drawing/2014/main" id="{2DD07B61-9F02-457D-AD62-086BDCDCDA3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Espace réservé des commentaires 2">
            <a:extLst>
              <a:ext uri="{FF2B5EF4-FFF2-40B4-BE49-F238E27FC236}">
                <a16:creationId xmlns:a16="http://schemas.microsoft.com/office/drawing/2014/main" id="{FF142133-D27D-43F9-B49D-4C2FF6580A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altLang="fr-FR" dirty="0"/>
              <a:t>https://www.atlassian.com/fr/git/tutorials/comparing-workflows/gitflow-workflow</a:t>
            </a:r>
          </a:p>
        </p:txBody>
      </p:sp>
      <p:sp>
        <p:nvSpPr>
          <p:cNvPr id="17412" name="Espace réservé du numéro de diapositive 3">
            <a:extLst>
              <a:ext uri="{FF2B5EF4-FFF2-40B4-BE49-F238E27FC236}">
                <a16:creationId xmlns:a16="http://schemas.microsoft.com/office/drawing/2014/main" id="{2AA39499-67A9-43CD-84F9-7D27E69508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8D465D6-70E3-41BE-9A71-056B10437FA1}" type="slidenum">
              <a:rPr lang="fr-FR" altLang="fr-FR" smtClean="0"/>
              <a:pPr>
                <a:spcBef>
                  <a:spcPct val="0"/>
                </a:spcBef>
              </a:pPr>
              <a:t>30</a:t>
            </a:fld>
            <a:endParaRPr lang="fr-FR" altLang="fr-FR"/>
          </a:p>
        </p:txBody>
      </p:sp>
    </p:spTree>
    <p:extLst>
      <p:ext uri="{BB962C8B-B14F-4D97-AF65-F5344CB8AC3E}">
        <p14:creationId xmlns:p14="http://schemas.microsoft.com/office/powerpoint/2010/main" val="456325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ces trois fichiers étant indexés puis validés. Indexer les fichiers signifie calculer la somme de contrôle pour chacun (la fonction de hachage SHA-1), stocker cette version du fichier dans le dépôt Git (Git les nomme blobs) et ajouter la somme de contrôle à la zone d’index</a:t>
            </a:r>
          </a:p>
          <a:p>
            <a:r>
              <a:rPr lang="fr-FR" sz="1200" b="0" i="0" u="none" strike="noStrike" kern="1200" baseline="0" dirty="0">
                <a:solidFill>
                  <a:schemeClr val="tx1"/>
                </a:solidFill>
                <a:latin typeface="+mn-lt"/>
                <a:ea typeface="+mn-ea"/>
                <a:cs typeface="+mn-cs"/>
              </a:rPr>
              <a:t>Lorsque vous créez le commit en lançant la commande git commit, Git calcule la somme de contrôle de chaque répertoire (ici, seulement pour le répertoire racine) et stocke ces objets arbres dans le dépôt Git. Git crée alors un objet commit qui contient les </a:t>
            </a:r>
            <a:r>
              <a:rPr lang="fr-FR" sz="1200" b="0" i="0" u="none" strike="noStrike" kern="1200" baseline="0" dirty="0" err="1">
                <a:solidFill>
                  <a:schemeClr val="tx1"/>
                </a:solidFill>
                <a:latin typeface="+mn-lt"/>
                <a:ea typeface="+mn-ea"/>
                <a:cs typeface="+mn-cs"/>
              </a:rPr>
              <a:t>méta-données</a:t>
            </a:r>
            <a:r>
              <a:rPr lang="fr-FR" sz="1200" b="0" i="0" u="none" strike="noStrike" kern="1200" baseline="0" dirty="0">
                <a:solidFill>
                  <a:schemeClr val="tx1"/>
                </a:solidFill>
                <a:latin typeface="+mn-lt"/>
                <a:ea typeface="+mn-ea"/>
                <a:cs typeface="+mn-cs"/>
              </a:rPr>
              <a:t> et un pointeur vers l’arbre projet d’origine de manière à pouvoir recréer l’instantané si besoin.</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Si vous réalisez des modifications et validez à nouveau, le prochain commit stocke un pointeur vers le commit immédiatement précédent.</a:t>
            </a:r>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31</a:t>
            </a:fld>
            <a:endParaRPr lang="fr-FR" altLang="fr-FR"/>
          </a:p>
        </p:txBody>
      </p:sp>
    </p:spTree>
    <p:extLst>
      <p:ext uri="{BB962C8B-B14F-4D97-AF65-F5344CB8AC3E}">
        <p14:creationId xmlns:p14="http://schemas.microsoft.com/office/powerpoint/2010/main" val="1197839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Faire une branche signifie diverger de la ligne principale de développement et continuer à travailler sans se préoccuper</a:t>
            </a:r>
          </a:p>
          <a:p>
            <a:r>
              <a:rPr lang="fr-FR" sz="1200" b="0" i="0" u="none" strike="noStrike" kern="1200" baseline="0" dirty="0">
                <a:solidFill>
                  <a:schemeClr val="tx1"/>
                </a:solidFill>
                <a:latin typeface="+mn-lt"/>
                <a:ea typeface="+mn-ea"/>
                <a:cs typeface="+mn-cs"/>
              </a:rPr>
              <a:t>de cette ligne principale.</a:t>
            </a:r>
          </a:p>
          <a:p>
            <a:r>
              <a:rPr lang="fr-FR" sz="1200" b="0" i="0" u="none" strike="noStrike" kern="1200" baseline="0" dirty="0">
                <a:solidFill>
                  <a:schemeClr val="tx1"/>
                </a:solidFill>
                <a:latin typeface="+mn-lt"/>
                <a:ea typeface="+mn-ea"/>
                <a:cs typeface="+mn-cs"/>
              </a:rPr>
              <a:t>Que se passe-t-il si vous créez une nouvelle branche ? Et bien, cela crée un nouveau pointeur à déplacer.</a:t>
            </a:r>
          </a:p>
          <a:p>
            <a:r>
              <a:rPr lang="fr-FR" sz="1200" b="0" i="0" u="none" strike="noStrike" kern="1200" baseline="0" dirty="0">
                <a:solidFill>
                  <a:schemeClr val="tx1"/>
                </a:solidFill>
                <a:latin typeface="+mn-lt"/>
                <a:ea typeface="+mn-ea"/>
                <a:cs typeface="+mn-cs"/>
              </a:rPr>
              <a:t>Brancher MASTER par défaut est la </a:t>
            </a:r>
            <a:r>
              <a:rPr lang="fr-FR" sz="1200" b="0" i="0" u="none" strike="noStrike" kern="1200" baseline="0" dirty="0" err="1">
                <a:solidFill>
                  <a:schemeClr val="tx1"/>
                </a:solidFill>
                <a:latin typeface="+mn-lt"/>
                <a:ea typeface="+mn-ea"/>
                <a:cs typeface="+mn-cs"/>
              </a:rPr>
              <a:t>premiere</a:t>
            </a:r>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Comment Git connaît-il la branche sur laquelle vous vous trouvez ? Il conserve un pointeur spécial appelé HEAD</a:t>
            </a:r>
          </a:p>
          <a:p>
            <a:r>
              <a:rPr lang="fr-FR" sz="1200" b="0" i="0" u="none" strike="noStrike" kern="1200" baseline="0" dirty="0">
                <a:solidFill>
                  <a:schemeClr val="tx1"/>
                </a:solidFill>
                <a:latin typeface="+mn-lt"/>
                <a:ea typeface="+mn-ea"/>
                <a:cs typeface="+mn-cs"/>
              </a:rPr>
              <a:t>La commande git </a:t>
            </a:r>
            <a:r>
              <a:rPr lang="fr-FR" sz="1200" b="0" i="0" u="none" strike="noStrike" kern="1200" baseline="0" dirty="0" err="1">
                <a:solidFill>
                  <a:schemeClr val="tx1"/>
                </a:solidFill>
                <a:latin typeface="+mn-lt"/>
                <a:ea typeface="+mn-ea"/>
                <a:cs typeface="+mn-cs"/>
              </a:rPr>
              <a:t>branch</a:t>
            </a:r>
            <a:r>
              <a:rPr lang="fr-FR" sz="1200" b="0" i="0" u="none" strike="noStrike" kern="1200" baseline="0" dirty="0">
                <a:solidFill>
                  <a:schemeClr val="tx1"/>
                </a:solidFill>
                <a:latin typeface="+mn-lt"/>
                <a:ea typeface="+mn-ea"/>
                <a:cs typeface="+mn-cs"/>
              </a:rPr>
              <a:t> n’a fait que créer une nouvelle branche — elle n’a pas fait basculer la copie</a:t>
            </a:r>
          </a:p>
          <a:p>
            <a:r>
              <a:rPr lang="fr-FR" sz="1200" b="0" i="0" u="none" strike="noStrike" kern="1200" baseline="0" dirty="0">
                <a:solidFill>
                  <a:schemeClr val="tx1"/>
                </a:solidFill>
                <a:latin typeface="+mn-lt"/>
                <a:ea typeface="+mn-ea"/>
                <a:cs typeface="+mn-cs"/>
              </a:rPr>
              <a:t>de travail vers cette branche</a:t>
            </a:r>
            <a:endParaRPr lang="fr-FR" dirty="0"/>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32</a:t>
            </a:fld>
            <a:endParaRPr lang="fr-FR" altLang="fr-FR"/>
          </a:p>
        </p:txBody>
      </p:sp>
    </p:spTree>
    <p:extLst>
      <p:ext uri="{BB962C8B-B14F-4D97-AF65-F5344CB8AC3E}">
        <p14:creationId xmlns:p14="http://schemas.microsoft.com/office/powerpoint/2010/main" val="1844743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Cela déplace HEAD pour le faire pointer vers la branche </a:t>
            </a:r>
            <a:r>
              <a:rPr lang="fr-FR" sz="1200" b="0" i="0" u="none" strike="noStrike" kern="1200" baseline="0" dirty="0" err="1">
                <a:solidFill>
                  <a:schemeClr val="tx1"/>
                </a:solidFill>
                <a:latin typeface="+mn-lt"/>
                <a:ea typeface="+mn-ea"/>
                <a:cs typeface="+mn-cs"/>
              </a:rPr>
              <a:t>testing</a:t>
            </a:r>
            <a:endParaRPr lang="fr-FR" sz="1200" b="0" i="0" u="none" strike="noStrike" kern="1200" baseline="0" dirty="0">
              <a:solidFill>
                <a:schemeClr val="tx1"/>
              </a:solidFill>
              <a:latin typeface="+mn-lt"/>
              <a:ea typeface="+mn-ea"/>
              <a:cs typeface="+mn-cs"/>
            </a:endParaRPr>
          </a:p>
          <a:p>
            <a:r>
              <a:rPr lang="fr-FR" sz="1200" b="0" i="1" u="none" strike="noStrike" kern="1200" baseline="0" dirty="0">
                <a:solidFill>
                  <a:schemeClr val="tx1"/>
                </a:solidFill>
                <a:latin typeface="+mn-lt"/>
                <a:ea typeface="+mn-ea"/>
                <a:cs typeface="+mn-cs"/>
              </a:rPr>
              <a:t>La branche sur laquelle HEAD pointe avance avec chaque nouveau commit.</a:t>
            </a:r>
          </a:p>
          <a:p>
            <a:r>
              <a:rPr lang="fr-FR" sz="1200" b="0" i="0" u="none" strike="noStrike" kern="1200" baseline="0" dirty="0">
                <a:solidFill>
                  <a:schemeClr val="tx1"/>
                </a:solidFill>
                <a:latin typeface="+mn-lt"/>
                <a:ea typeface="+mn-ea"/>
                <a:cs typeface="+mn-cs"/>
              </a:rPr>
              <a:t>C’est intéressant parce qu’à présent, votre branche </a:t>
            </a:r>
            <a:r>
              <a:rPr lang="fr-FR" sz="1200" b="0" i="0" u="none" strike="noStrike" kern="1200" baseline="0" dirty="0" err="1">
                <a:solidFill>
                  <a:schemeClr val="tx1"/>
                </a:solidFill>
                <a:latin typeface="+mn-lt"/>
                <a:ea typeface="+mn-ea"/>
                <a:cs typeface="+mn-cs"/>
              </a:rPr>
              <a:t>testing</a:t>
            </a:r>
            <a:r>
              <a:rPr lang="fr-FR" sz="1200" b="0" i="0" u="none" strike="noStrike" kern="1200" baseline="0" dirty="0">
                <a:solidFill>
                  <a:schemeClr val="tx1"/>
                </a:solidFill>
                <a:latin typeface="+mn-lt"/>
                <a:ea typeface="+mn-ea"/>
                <a:cs typeface="+mn-cs"/>
              </a:rPr>
              <a:t> a avancé, tandis que la branche</a:t>
            </a:r>
          </a:p>
          <a:p>
            <a:r>
              <a:rPr lang="fr-FR" sz="1200" b="0" i="0" u="none" strike="noStrike" kern="1200" baseline="0" dirty="0">
                <a:solidFill>
                  <a:schemeClr val="tx1"/>
                </a:solidFill>
                <a:latin typeface="+mn-lt"/>
                <a:ea typeface="+mn-ea"/>
                <a:cs typeface="+mn-cs"/>
              </a:rPr>
              <a:t>master pointe toujours sur le commit sur lequel vous étiez lorsque vous avez lancé git </a:t>
            </a:r>
            <a:r>
              <a:rPr lang="fr-FR" sz="1200" b="0" i="0" u="none" strike="noStrike" kern="1200" baseline="0" dirty="0" err="1">
                <a:solidFill>
                  <a:schemeClr val="tx1"/>
                </a:solidFill>
                <a:latin typeface="+mn-lt"/>
                <a:ea typeface="+mn-ea"/>
                <a:cs typeface="+mn-cs"/>
              </a:rPr>
              <a:t>checkout</a:t>
            </a:r>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pour basculer de branche.</a:t>
            </a:r>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33</a:t>
            </a:fld>
            <a:endParaRPr lang="fr-FR" altLang="fr-FR"/>
          </a:p>
        </p:txBody>
      </p:sp>
    </p:spTree>
    <p:extLst>
      <p:ext uri="{BB962C8B-B14F-4D97-AF65-F5344CB8AC3E}">
        <p14:creationId xmlns:p14="http://schemas.microsoft.com/office/powerpoint/2010/main" val="1020820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Cette commande a réalisé deux actions.</a:t>
            </a:r>
          </a:p>
          <a:p>
            <a:r>
              <a:rPr lang="fr-FR" sz="1200" b="0" i="0" u="none" strike="noStrike" kern="1200" baseline="0" dirty="0">
                <a:solidFill>
                  <a:schemeClr val="tx1"/>
                </a:solidFill>
                <a:latin typeface="+mn-lt"/>
                <a:ea typeface="+mn-ea"/>
                <a:cs typeface="+mn-cs"/>
              </a:rPr>
              <a:t>Elle a remis le pointeur HEAD sur la branche master et elle a replacé les fichiers de la copie de travail dans l’état pointé par master. Cela signifie aussi que les</a:t>
            </a:r>
          </a:p>
          <a:p>
            <a:r>
              <a:rPr lang="fr-FR" sz="1200" b="0" i="0" u="none" strike="noStrike" kern="1200" baseline="0" dirty="0">
                <a:solidFill>
                  <a:schemeClr val="tx1"/>
                </a:solidFill>
                <a:latin typeface="+mn-lt"/>
                <a:ea typeface="+mn-ea"/>
                <a:cs typeface="+mn-cs"/>
              </a:rPr>
              <a:t>modifications que vous réalisez à partir de maintenant divergeront de l’ancienne version du projet.</a:t>
            </a:r>
          </a:p>
          <a:p>
            <a:r>
              <a:rPr lang="fr-FR" sz="1200" b="0" i="0" u="none" strike="noStrike" kern="1200" baseline="0" dirty="0">
                <a:solidFill>
                  <a:schemeClr val="tx1"/>
                </a:solidFill>
                <a:latin typeface="+mn-lt"/>
                <a:ea typeface="+mn-ea"/>
                <a:cs typeface="+mn-cs"/>
              </a:rPr>
              <a:t>Cette commande retire les modifications réalisées dans la branche </a:t>
            </a:r>
            <a:r>
              <a:rPr lang="fr-FR" sz="1200" b="0" i="0" u="none" strike="noStrike" kern="1200" baseline="0" dirty="0" err="1">
                <a:solidFill>
                  <a:schemeClr val="tx1"/>
                </a:solidFill>
                <a:latin typeface="+mn-lt"/>
                <a:ea typeface="+mn-ea"/>
                <a:cs typeface="+mn-cs"/>
              </a:rPr>
              <a:t>testing</a:t>
            </a:r>
            <a:r>
              <a:rPr lang="fr-FR" sz="1200" b="0" i="0" u="none" strike="noStrike" kern="1200" baseline="0" dirty="0">
                <a:solidFill>
                  <a:schemeClr val="tx1"/>
                </a:solidFill>
                <a:latin typeface="+mn-lt"/>
                <a:ea typeface="+mn-ea"/>
                <a:cs typeface="+mn-cs"/>
              </a:rPr>
              <a:t> pour vous permettre de repartir dans une autre direction de développement.</a:t>
            </a:r>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34</a:t>
            </a:fld>
            <a:endParaRPr lang="fr-FR" altLang="fr-FR"/>
          </a:p>
        </p:txBody>
      </p:sp>
    </p:spTree>
    <p:extLst>
      <p:ext uri="{BB962C8B-B14F-4D97-AF65-F5344CB8AC3E}">
        <p14:creationId xmlns:p14="http://schemas.microsoft.com/office/powerpoint/2010/main" val="1830434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Maintenant, l’historique du projet a divergé. Vous avez créé une branche et basculé dessus, avez réalisé des modifications, puis avez rebasculé sur la branche principale et réalisé d’autres modifications. Ces deux modifications sont isolées dans des branches séparées. Vous pouvez basculer d’une branche à l’autre et les fusionner quand vous êtes prêt.</a:t>
            </a:r>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35</a:t>
            </a:fld>
            <a:endParaRPr lang="fr-FR" altLang="fr-FR"/>
          </a:p>
        </p:txBody>
      </p:sp>
    </p:spTree>
    <p:extLst>
      <p:ext uri="{BB962C8B-B14F-4D97-AF65-F5344CB8AC3E}">
        <p14:creationId xmlns:p14="http://schemas.microsoft.com/office/powerpoint/2010/main" val="5477716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1) Pour un CV, on souhaite avoir : une version « maître » que l’on maintient à </a:t>
            </a:r>
            <a:r>
              <a:rPr lang="fr-FR" dirty="0" err="1"/>
              <a:t>jour,des</a:t>
            </a:r>
            <a:r>
              <a:rPr lang="fr-FR" dirty="0"/>
              <a:t> variantes pour chaque demande d’emploi, adaptées en fonction de l’employeur visé. L’historique n’a plus une structure linéaire, mais </a:t>
            </a:r>
            <a:r>
              <a:rPr lang="fr-FR" i="1" dirty="0"/>
              <a:t>arborescente</a:t>
            </a:r>
            <a:r>
              <a:rPr lang="fr-FR" dirty="0"/>
              <a:t> (ce qui justifiera la métaphore de la « branche »).</a:t>
            </a:r>
          </a:p>
          <a:p>
            <a:r>
              <a:rPr lang="fr-FR" dirty="0"/>
              <a:t>2) la version publiée, une version de travail, dans laquelle on apporte des modifications incrémentales.</a:t>
            </a:r>
          </a:p>
          <a:p>
            <a:r>
              <a:rPr lang="fr-FR" dirty="0"/>
              <a:t>Les deux versions mènent leur existence en parallèle, la version publiée étant régulièrement mise à jour par rapport à la version de travail.</a:t>
            </a:r>
          </a:p>
          <a:p>
            <a:r>
              <a:rPr lang="fr-FR" dirty="0"/>
              <a:t>L’historique n’est même plus un arbre, mais un graphe orienté sans cycle</a:t>
            </a:r>
          </a:p>
          <a:p>
            <a:r>
              <a:rPr lang="fr-FR" dirty="0"/>
              <a:t>3) soft, on veux une version stable, dans laquelle on se contente de corriger des bugs, et une ou plusieurs versions expérimentales, dans lesquelles on implémente de nouvelles fonctionnalités </a:t>
            </a:r>
          </a:p>
          <a:p>
            <a:endParaRPr lang="fr-FR" dirty="0"/>
          </a:p>
          <a:p>
            <a:r>
              <a:rPr lang="fr-FR" dirty="0"/>
              <a:t>Par « lignée », on entend : l’ensemble des </a:t>
            </a:r>
            <a:r>
              <a:rPr lang="fr-FR" dirty="0" err="1"/>
              <a:t>commits</a:t>
            </a:r>
            <a:r>
              <a:rPr lang="fr-FR" dirty="0"/>
              <a:t> ancêtres du sommet de la branche</a:t>
            </a:r>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36</a:t>
            </a:fld>
            <a:endParaRPr lang="fr-FR" altLang="fr-FR"/>
          </a:p>
        </p:txBody>
      </p:sp>
    </p:spTree>
    <p:extLst>
      <p:ext uri="{BB962C8B-B14F-4D97-AF65-F5344CB8AC3E}">
        <p14:creationId xmlns:p14="http://schemas.microsoft.com/office/powerpoint/2010/main" val="18311552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suppression n’est cependant pas immédiate. Il est donc parfois possible de « sauver » un commit devenu récemment inaccessible, en créant une nouvelle branche avant sa suppression effective.</a:t>
            </a:r>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37</a:t>
            </a:fld>
            <a:endParaRPr lang="fr-FR" altLang="fr-FR"/>
          </a:p>
        </p:txBody>
      </p:sp>
    </p:spTree>
    <p:extLst>
      <p:ext uri="{BB962C8B-B14F-4D97-AF65-F5344CB8AC3E}">
        <p14:creationId xmlns:p14="http://schemas.microsoft.com/office/powerpoint/2010/main" val="14674332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fonction première de </a:t>
            </a:r>
            <a:r>
              <a:rPr lang="fr-FR" dirty="0" err="1"/>
              <a:t>checkout</a:t>
            </a:r>
            <a:r>
              <a:rPr lang="fr-FR" dirty="0"/>
              <a:t> est de </a:t>
            </a:r>
            <a:r>
              <a:rPr lang="fr-FR" i="1" dirty="0"/>
              <a:t>modifier l’état de la copie de travail</a:t>
            </a:r>
            <a:r>
              <a:rPr lang="fr-FR" dirty="0"/>
              <a:t>.</a:t>
            </a:r>
          </a:p>
          <a:p>
            <a:r>
              <a:rPr lang="fr-FR" dirty="0"/>
              <a:t>Selon ses arguments, elle a des effets supplémentaires :</a:t>
            </a:r>
          </a:p>
          <a:p>
            <a:r>
              <a:rPr lang="fr-FR" dirty="0"/>
              <a:t>un branche : changer la branche courante</a:t>
            </a:r>
          </a:p>
          <a:p>
            <a:r>
              <a:rPr lang="fr-FR" dirty="0"/>
              <a:t>une révision : passer en mode </a:t>
            </a:r>
            <a:r>
              <a:rPr lang="fr-FR" i="1" dirty="0" err="1"/>
              <a:t>detached</a:t>
            </a:r>
            <a:r>
              <a:rPr lang="fr-FR" i="1" dirty="0"/>
              <a:t> HEAD</a:t>
            </a:r>
            <a:endParaRPr lang="fr-FR" dirty="0"/>
          </a:p>
          <a:p>
            <a:r>
              <a:rPr lang="fr-FR" dirty="0"/>
              <a:t>Pour pouvoir effectuer le </a:t>
            </a:r>
            <a:r>
              <a:rPr lang="fr-FR" dirty="0" err="1"/>
              <a:t>checkout</a:t>
            </a:r>
            <a:r>
              <a:rPr lang="fr-FR" dirty="0"/>
              <a:t>, il est nécessaire que la copie de travail ne contienne aucune modification non </a:t>
            </a:r>
            <a:r>
              <a:rPr lang="fr-FR" dirty="0" err="1"/>
              <a:t>commitée</a:t>
            </a:r>
            <a:endParaRPr lang="fr-FR" dirty="0"/>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38</a:t>
            </a:fld>
            <a:endParaRPr lang="fr-FR" altLang="fr-FR"/>
          </a:p>
        </p:txBody>
      </p:sp>
    </p:spTree>
    <p:extLst>
      <p:ext uri="{BB962C8B-B14F-4D97-AF65-F5344CB8AC3E}">
        <p14:creationId xmlns:p14="http://schemas.microsoft.com/office/powerpoint/2010/main" val="41199482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39</a:t>
            </a:fld>
            <a:endParaRPr lang="fr-FR" altLang="fr-FR"/>
          </a:p>
        </p:txBody>
      </p:sp>
    </p:spTree>
    <p:extLst>
      <p:ext uri="{BB962C8B-B14F-4D97-AF65-F5344CB8AC3E}">
        <p14:creationId xmlns:p14="http://schemas.microsoft.com/office/powerpoint/2010/main" val="1751838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Espace réservé de l'image des diapositives 1">
            <a:extLst>
              <a:ext uri="{FF2B5EF4-FFF2-40B4-BE49-F238E27FC236}">
                <a16:creationId xmlns:a16="http://schemas.microsoft.com/office/drawing/2014/main" id="{2DD07B61-9F02-457D-AD62-086BDCDCDA3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Espace réservé des commentaires 2">
            <a:extLst>
              <a:ext uri="{FF2B5EF4-FFF2-40B4-BE49-F238E27FC236}">
                <a16:creationId xmlns:a16="http://schemas.microsoft.com/office/drawing/2014/main" id="{FF142133-D27D-43F9-B49D-4C2FF6580A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ltLang="fr-FR" dirty="0"/>
          </a:p>
        </p:txBody>
      </p:sp>
      <p:sp>
        <p:nvSpPr>
          <p:cNvPr id="17412" name="Espace réservé du numéro de diapositive 3">
            <a:extLst>
              <a:ext uri="{FF2B5EF4-FFF2-40B4-BE49-F238E27FC236}">
                <a16:creationId xmlns:a16="http://schemas.microsoft.com/office/drawing/2014/main" id="{2AA39499-67A9-43CD-84F9-7D27E69508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8D465D6-70E3-41BE-9A71-056B10437FA1}" type="slidenum">
              <a:rPr lang="fr-FR" altLang="fr-FR" smtClean="0"/>
              <a:pPr>
                <a:spcBef>
                  <a:spcPct val="0"/>
                </a:spcBef>
              </a:pPr>
              <a:t>4</a:t>
            </a:fld>
            <a:endParaRPr lang="fr-FR" alt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40</a:t>
            </a:fld>
            <a:endParaRPr lang="fr-FR" altLang="fr-FR"/>
          </a:p>
        </p:txBody>
      </p:sp>
    </p:spTree>
    <p:extLst>
      <p:ext uri="{BB962C8B-B14F-4D97-AF65-F5344CB8AC3E}">
        <p14:creationId xmlns:p14="http://schemas.microsoft.com/office/powerpoint/2010/main" val="20081982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Vous avez décidé de travailler sur le problème numéroté #53 dans le suivi de faits techniques</a:t>
            </a:r>
          </a:p>
          <a:p>
            <a:r>
              <a:rPr lang="fr-FR" sz="1200" b="0" i="0" u="none" strike="noStrike" kern="1200" baseline="0" dirty="0">
                <a:solidFill>
                  <a:schemeClr val="tx1"/>
                </a:solidFill>
                <a:latin typeface="+mn-lt"/>
                <a:ea typeface="+mn-ea"/>
                <a:cs typeface="+mn-cs"/>
              </a:rPr>
              <a:t>git </a:t>
            </a:r>
            <a:r>
              <a:rPr lang="fr-FR" sz="1200" b="0" i="0" u="none" strike="noStrike" kern="1200" baseline="0" dirty="0" err="1">
                <a:solidFill>
                  <a:schemeClr val="tx1"/>
                </a:solidFill>
                <a:latin typeface="+mn-lt"/>
                <a:ea typeface="+mn-ea"/>
                <a:cs typeface="+mn-cs"/>
              </a:rPr>
              <a:t>branch</a:t>
            </a:r>
            <a:r>
              <a:rPr lang="fr-FR" sz="1200" b="0" i="0" u="none" strike="noStrike" kern="1200" baseline="0" dirty="0">
                <a:solidFill>
                  <a:schemeClr val="tx1"/>
                </a:solidFill>
                <a:latin typeface="+mn-lt"/>
                <a:ea typeface="+mn-ea"/>
                <a:cs typeface="+mn-cs"/>
              </a:rPr>
              <a:t> prob53</a:t>
            </a:r>
          </a:p>
          <a:p>
            <a:r>
              <a:rPr lang="fr-FR" sz="1200" b="0" i="0" u="none" strike="noStrike" kern="1200" baseline="0" dirty="0">
                <a:solidFill>
                  <a:schemeClr val="tx1"/>
                </a:solidFill>
                <a:latin typeface="+mn-lt"/>
                <a:ea typeface="+mn-ea"/>
                <a:cs typeface="+mn-cs"/>
              </a:rPr>
              <a:t>git </a:t>
            </a:r>
            <a:r>
              <a:rPr lang="fr-FR" sz="1200" b="0" i="0" u="none" strike="noStrike" kern="1200" baseline="0" dirty="0" err="1">
                <a:solidFill>
                  <a:schemeClr val="tx1"/>
                </a:solidFill>
                <a:latin typeface="+mn-lt"/>
                <a:ea typeface="+mn-ea"/>
                <a:cs typeface="+mn-cs"/>
              </a:rPr>
              <a:t>checkout</a:t>
            </a:r>
            <a:r>
              <a:rPr lang="fr-FR" sz="1200" b="0" i="0" u="none" strike="noStrike" kern="1200" baseline="0" dirty="0">
                <a:solidFill>
                  <a:schemeClr val="tx1"/>
                </a:solidFill>
                <a:latin typeface="+mn-lt"/>
                <a:ea typeface="+mn-ea"/>
                <a:cs typeface="+mn-cs"/>
              </a:rPr>
              <a:t> prob53</a:t>
            </a:r>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41</a:t>
            </a:fld>
            <a:endParaRPr lang="fr-FR" altLang="fr-FR"/>
          </a:p>
        </p:txBody>
      </p:sp>
    </p:spTree>
    <p:extLst>
      <p:ext uri="{BB962C8B-B14F-4D97-AF65-F5344CB8AC3E}">
        <p14:creationId xmlns:p14="http://schemas.microsoft.com/office/powerpoint/2010/main" val="21757459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Vous travaillez sur votre site web et validez des modifications. Ce faisant, la branche prob53</a:t>
            </a:r>
          </a:p>
          <a:p>
            <a:r>
              <a:rPr lang="fr-FR" sz="1200" b="0" i="0" u="none" strike="noStrike" kern="1200" baseline="0" dirty="0">
                <a:solidFill>
                  <a:schemeClr val="tx1"/>
                </a:solidFill>
                <a:latin typeface="+mn-lt"/>
                <a:ea typeface="+mn-ea"/>
                <a:cs typeface="+mn-cs"/>
              </a:rPr>
              <a:t>avance, parce que vous l’avez extraite (c’est-à-dire que votre pointeur HEAD pointe dessus</a:t>
            </a:r>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42</a:t>
            </a:fld>
            <a:endParaRPr lang="fr-FR" altLang="fr-FR"/>
          </a:p>
        </p:txBody>
      </p:sp>
    </p:spTree>
    <p:extLst>
      <p:ext uri="{BB962C8B-B14F-4D97-AF65-F5344CB8AC3E}">
        <p14:creationId xmlns:p14="http://schemas.microsoft.com/office/powerpoint/2010/main" val="2227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Vous travaillez sur votre site web et validez des modifications. Ce faisant, la branche prob53</a:t>
            </a:r>
          </a:p>
          <a:p>
            <a:r>
              <a:rPr lang="fr-FR" sz="1200" b="0" i="0" u="none" strike="noStrike" kern="1200" baseline="0" dirty="0">
                <a:solidFill>
                  <a:schemeClr val="tx1"/>
                </a:solidFill>
                <a:latin typeface="+mn-lt"/>
                <a:ea typeface="+mn-ea"/>
                <a:cs typeface="+mn-cs"/>
              </a:rPr>
              <a:t>avance, parce que vous l’avez extraite (c’est-à-dire que votre pointeur HEAD pointe dessus</a:t>
            </a:r>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43</a:t>
            </a:fld>
            <a:endParaRPr lang="fr-FR" altLang="fr-FR"/>
          </a:p>
        </p:txBody>
      </p:sp>
    </p:spTree>
    <p:extLst>
      <p:ext uri="{BB962C8B-B14F-4D97-AF65-F5344CB8AC3E}">
        <p14:creationId xmlns:p14="http://schemas.microsoft.com/office/powerpoint/2010/main" val="7353629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Avec Git, vous n’avez pas besoin de déployer les modifications déjà validée pour prob53 avec les correctifs du problème et vous n’avez pas non plus à suer pour éliminer ces modifications avant de pouvoir appliquer les correctifs du problème en production. Tout ce que vous avez à faire, c’est simplement rebasculer sur la branche master.</a:t>
            </a:r>
          </a:p>
          <a:p>
            <a:r>
              <a:rPr lang="fr-FR" sz="1200" b="0" i="0" u="none" strike="noStrike" kern="1200" baseline="0" dirty="0">
                <a:solidFill>
                  <a:schemeClr val="tx1"/>
                </a:solidFill>
                <a:latin typeface="+mn-lt"/>
                <a:ea typeface="+mn-ea"/>
                <a:cs typeface="+mn-cs"/>
              </a:rPr>
              <a:t>Cependant, avant de le faire, notez que si votre copie de travail ou votre zone de préparation contient des modifications non validées qui sont en conflit avec la branche que vous extrayez, Git ne vous laissera pas basculer de branche.</a:t>
            </a:r>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44</a:t>
            </a:fld>
            <a:endParaRPr lang="fr-FR" altLang="fr-FR"/>
          </a:p>
        </p:txBody>
      </p:sp>
    </p:spTree>
    <p:extLst>
      <p:ext uri="{BB962C8B-B14F-4D97-AF65-F5344CB8AC3E}">
        <p14:creationId xmlns:p14="http://schemas.microsoft.com/office/powerpoint/2010/main" val="79193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 pour se positionner dessus</a:t>
            </a:r>
          </a:p>
          <a:p>
            <a:r>
              <a:rPr lang="fr-FR" dirty="0"/>
              <a:t>On a notre fichier de fait, on test tout est bon, on va pouvoir le déployer en prod</a:t>
            </a: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45</a:t>
            </a:fld>
            <a:endParaRPr lang="fr-FR" altLang="fr-FR"/>
          </a:p>
        </p:txBody>
      </p:sp>
    </p:spTree>
    <p:extLst>
      <p:ext uri="{BB962C8B-B14F-4D97-AF65-F5344CB8AC3E}">
        <p14:creationId xmlns:p14="http://schemas.microsoft.com/office/powerpoint/2010/main" val="3357623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Vous noterez la mention « Fast </a:t>
            </a:r>
            <a:r>
              <a:rPr lang="fr-FR" sz="1200" b="0" i="0" u="none" strike="noStrike" kern="1200" baseline="0" dirty="0" err="1">
                <a:solidFill>
                  <a:schemeClr val="tx1"/>
                </a:solidFill>
                <a:latin typeface="+mn-lt"/>
                <a:ea typeface="+mn-ea"/>
                <a:cs typeface="+mn-cs"/>
              </a:rPr>
              <a:t>forward</a:t>
            </a:r>
            <a:r>
              <a:rPr lang="fr-FR" sz="1200" b="0" i="0" u="none" strike="noStrike" kern="1200" baseline="0" dirty="0">
                <a:solidFill>
                  <a:schemeClr val="tx1"/>
                </a:solidFill>
                <a:latin typeface="+mn-lt"/>
                <a:ea typeface="+mn-ea"/>
                <a:cs typeface="+mn-cs"/>
              </a:rPr>
              <a:t> » qui signifie avance rapide dans </a:t>
            </a:r>
            <a:r>
              <a:rPr lang="fr-FR" sz="1200" b="0" i="0" u="none" strike="noStrike" kern="1200" baseline="0" dirty="0" err="1">
                <a:solidFill>
                  <a:schemeClr val="tx1"/>
                </a:solidFill>
                <a:latin typeface="+mn-lt"/>
                <a:ea typeface="+mn-ea"/>
                <a:cs typeface="+mn-cs"/>
              </a:rPr>
              <a:t>cee</a:t>
            </a:r>
            <a:r>
              <a:rPr lang="fr-FR" sz="1200" b="0" i="0" u="none" strike="noStrike" kern="1200" baseline="0" dirty="0">
                <a:solidFill>
                  <a:schemeClr val="tx1"/>
                </a:solidFill>
                <a:latin typeface="+mn-lt"/>
                <a:ea typeface="+mn-ea"/>
                <a:cs typeface="+mn-cs"/>
              </a:rPr>
              <a:t> fusion. Comme le commit pointé par la branche que vous avez fusionné était directement descendant du commit sur lequel vous vous trouvez, Git a avancé le pointeur en avant.</a:t>
            </a:r>
          </a:p>
          <a:p>
            <a:r>
              <a:rPr lang="fr-FR" sz="1200" b="0" i="0" u="none" strike="noStrike" kern="1200" baseline="0" dirty="0">
                <a:solidFill>
                  <a:schemeClr val="tx1"/>
                </a:solidFill>
                <a:latin typeface="+mn-lt"/>
                <a:ea typeface="+mn-ea"/>
                <a:cs typeface="+mn-cs"/>
              </a:rPr>
              <a:t>Autrement dit, lorsque l’on cherche à fusionner un commit qui peut être joint en suivant l’historique depuis le commit d’origine, Git avance simplement le pointeur car il n’y a pas de travaux divergeant à réellement fusionner — ceci s’appelle l’avance rapide.</a:t>
            </a:r>
          </a:p>
          <a:p>
            <a:r>
              <a:rPr lang="fr-FR" sz="1200" b="0" i="1" u="none" strike="noStrike" kern="1200" baseline="0" dirty="0">
                <a:solidFill>
                  <a:schemeClr val="tx1"/>
                </a:solidFill>
                <a:latin typeface="+mn-lt"/>
                <a:ea typeface="+mn-ea"/>
                <a:cs typeface="+mn-cs"/>
              </a:rPr>
              <a:t>Après la fusion, votre branche master pointe au même endroit que la correction</a:t>
            </a:r>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46</a:t>
            </a:fld>
            <a:endParaRPr lang="fr-FR" altLang="fr-FR"/>
          </a:p>
        </p:txBody>
      </p:sp>
    </p:spTree>
    <p:extLst>
      <p:ext uri="{BB962C8B-B14F-4D97-AF65-F5344CB8AC3E}">
        <p14:creationId xmlns:p14="http://schemas.microsoft.com/office/powerpoint/2010/main" val="21743143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47</a:t>
            </a:fld>
            <a:endParaRPr lang="fr-FR" altLang="fr-FR"/>
          </a:p>
        </p:txBody>
      </p:sp>
    </p:spTree>
    <p:extLst>
      <p:ext uri="{BB962C8B-B14F-4D97-AF65-F5344CB8AC3E}">
        <p14:creationId xmlns:p14="http://schemas.microsoft.com/office/powerpoint/2010/main" val="31209882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48</a:t>
            </a:fld>
            <a:endParaRPr lang="fr-FR" altLang="fr-FR"/>
          </a:p>
        </p:txBody>
      </p:sp>
    </p:spTree>
    <p:extLst>
      <p:ext uri="{BB962C8B-B14F-4D97-AF65-F5344CB8AC3E}">
        <p14:creationId xmlns:p14="http://schemas.microsoft.com/office/powerpoint/2010/main" val="42798810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Il est utile de noter que le travail réalisé dans correctif (C5) n’est pas contenu dans les fichiers de la branche prob53 C4 ou C6.</a:t>
            </a:r>
          </a:p>
          <a:p>
            <a:r>
              <a:rPr lang="fr-FR" sz="1200" b="0" i="0" u="none" strike="noStrike" kern="1200" baseline="0" dirty="0">
                <a:solidFill>
                  <a:schemeClr val="tx1"/>
                </a:solidFill>
                <a:latin typeface="+mn-lt"/>
                <a:ea typeface="+mn-ea"/>
                <a:cs typeface="+mn-cs"/>
              </a:rPr>
              <a:t>Si vous avez besoin de les y rapatrier, vous pouvez fusionner la branche master dans la branche prob53 en lançant la commande </a:t>
            </a:r>
            <a:r>
              <a:rPr lang="fr-FR" sz="1200" b="1" i="0" u="none" strike="noStrike" kern="1200" baseline="0" dirty="0">
                <a:solidFill>
                  <a:schemeClr val="tx1"/>
                </a:solidFill>
                <a:latin typeface="+mn-lt"/>
                <a:ea typeface="+mn-ea"/>
                <a:cs typeface="+mn-cs"/>
              </a:rPr>
              <a:t>git merge master</a:t>
            </a:r>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49</a:t>
            </a:fld>
            <a:endParaRPr lang="fr-FR" altLang="fr-FR"/>
          </a:p>
        </p:txBody>
      </p:sp>
    </p:spTree>
    <p:extLst>
      <p:ext uri="{BB962C8B-B14F-4D97-AF65-F5344CB8AC3E}">
        <p14:creationId xmlns:p14="http://schemas.microsoft.com/office/powerpoint/2010/main" val="2047908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5</a:t>
            </a:fld>
            <a:endParaRPr lang="fr-FR" altLang="fr-FR"/>
          </a:p>
        </p:txBody>
      </p:sp>
    </p:spTree>
    <p:extLst>
      <p:ext uri="{BB962C8B-B14F-4D97-AF65-F5344CB8AC3E}">
        <p14:creationId xmlns:p14="http://schemas.microsoft.com/office/powerpoint/2010/main" val="8819048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Supposons que vous ayez décidé que le travail sur le problème #53 est terminé et se trouve donc prêt à être fusionné dans la branche master.</a:t>
            </a:r>
          </a:p>
          <a:p>
            <a:r>
              <a:rPr lang="fr-FR" sz="1200" b="0" i="0" u="none" strike="noStrike" kern="1200" baseline="0" dirty="0">
                <a:solidFill>
                  <a:schemeClr val="tx1"/>
                </a:solidFill>
                <a:latin typeface="+mn-lt"/>
                <a:ea typeface="+mn-ea"/>
                <a:cs typeface="+mn-cs"/>
              </a:rPr>
              <a:t>Le comportement semble légèrement différent de celui observé pour la fusion précédente de correctif. Dans ce cas, l’historique de développement a divergé à un certain point.</a:t>
            </a:r>
          </a:p>
          <a:p>
            <a:r>
              <a:rPr lang="fr-FR" sz="1200" b="0" i="0" u="none" strike="noStrike" kern="1200" baseline="0" dirty="0">
                <a:solidFill>
                  <a:schemeClr val="tx1"/>
                </a:solidFill>
                <a:latin typeface="+mn-lt"/>
                <a:ea typeface="+mn-ea"/>
                <a:cs typeface="+mn-cs"/>
              </a:rPr>
              <a:t>Comme le commit sur la branche sur laquelle vous vous trouvez n’est plus un ancêtre direct de la branche que vous cherchez à fusionner, Git doit travailler.</a:t>
            </a:r>
          </a:p>
          <a:p>
            <a:r>
              <a:rPr lang="fr-FR" sz="1200" b="0" i="0" u="none" strike="noStrike" kern="1200" baseline="0" dirty="0">
                <a:solidFill>
                  <a:schemeClr val="tx1"/>
                </a:solidFill>
                <a:latin typeface="+mn-lt"/>
                <a:ea typeface="+mn-ea"/>
                <a:cs typeface="+mn-cs"/>
              </a:rPr>
              <a:t>Dans ce cas, Git réalise une simple fusion à trois sources, en utilisant les deux instantanés pointés par les sommets des branches et l’ancêtre commun</a:t>
            </a:r>
          </a:p>
          <a:p>
            <a:r>
              <a:rPr lang="fr-FR" sz="1200" b="0" i="0" u="none" strike="noStrike" kern="1200" baseline="0" dirty="0">
                <a:solidFill>
                  <a:schemeClr val="tx1"/>
                </a:solidFill>
                <a:latin typeface="+mn-lt"/>
                <a:ea typeface="+mn-ea"/>
                <a:cs typeface="+mn-cs"/>
              </a:rPr>
              <a:t>des deux.</a:t>
            </a:r>
          </a:p>
          <a:p>
            <a:r>
              <a:rPr lang="fr-FR" sz="1200" b="0" i="0" u="none" strike="noStrike" kern="1200" baseline="0" dirty="0">
                <a:solidFill>
                  <a:schemeClr val="tx1"/>
                </a:solidFill>
                <a:latin typeface="+mn-lt"/>
                <a:ea typeface="+mn-ea"/>
                <a:cs typeface="+mn-cs"/>
              </a:rPr>
              <a:t>Au lieu de simplement d’avancer le pointeur de branche, Git crée un nouvel instantané qui résulte de la fusion à trois branches et crée automatiquement un nouveau commit qui pointe dessus</a:t>
            </a:r>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50</a:t>
            </a:fld>
            <a:endParaRPr lang="fr-FR" altLang="fr-FR"/>
          </a:p>
        </p:txBody>
      </p:sp>
    </p:spTree>
    <p:extLst>
      <p:ext uri="{BB962C8B-B14F-4D97-AF65-F5344CB8AC3E}">
        <p14:creationId xmlns:p14="http://schemas.microsoft.com/office/powerpoint/2010/main" val="8444785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Au lieu de simplement d’avancer le pointeur de branche, Git crée un nouvel instantané qui résulte de la fusion à trois branches et crée automatiquement un nouveau commit qui pointe dessus.</a:t>
            </a:r>
          </a:p>
          <a:p>
            <a:r>
              <a:rPr lang="fr-FR" sz="1200" b="0" i="0" u="none" strike="noStrike" kern="1200" baseline="0" dirty="0">
                <a:solidFill>
                  <a:schemeClr val="tx1"/>
                </a:solidFill>
                <a:latin typeface="+mn-lt"/>
                <a:ea typeface="+mn-ea"/>
                <a:cs typeface="+mn-cs"/>
              </a:rPr>
              <a:t>On appelle ceci un commit de fusion, qui est spécial en ce qu’il comporte plus d’un parent.</a:t>
            </a:r>
          </a:p>
          <a:p>
            <a:r>
              <a:rPr lang="fr-FR" sz="1200" b="0" i="0" u="none" strike="noStrike" kern="1200" baseline="0" dirty="0">
                <a:solidFill>
                  <a:schemeClr val="tx1"/>
                </a:solidFill>
                <a:latin typeface="+mn-lt"/>
                <a:ea typeface="+mn-ea"/>
                <a:cs typeface="+mn-cs"/>
              </a:rPr>
              <a:t>Il est à noter que Git détermine par lui-même le meilleur ancêtre commun à utiliser comme base de fusion.</a:t>
            </a:r>
          </a:p>
          <a:p>
            <a:r>
              <a:rPr lang="fr-FR" sz="1200" b="0" i="0" u="none" strike="noStrike" kern="1200" baseline="0" dirty="0">
                <a:solidFill>
                  <a:schemeClr val="tx1"/>
                </a:solidFill>
                <a:latin typeface="+mn-lt"/>
                <a:ea typeface="+mn-ea"/>
                <a:cs typeface="+mn-cs"/>
              </a:rPr>
              <a:t>A présent que votre travail a été fusionné, vous n’avez plus besoin de la branche prob53 et vous pouvez la supprimer.</a:t>
            </a:r>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51</a:t>
            </a:fld>
            <a:endParaRPr lang="fr-FR" altLang="fr-FR"/>
          </a:p>
        </p:txBody>
      </p:sp>
    </p:spTree>
    <p:extLst>
      <p:ext uri="{BB962C8B-B14F-4D97-AF65-F5344CB8AC3E}">
        <p14:creationId xmlns:p14="http://schemas.microsoft.com/office/powerpoint/2010/main" val="36493699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La stratégie de GIT n’est qu’une heuristique (approche de résolution de problèmes qui utilise une méthode pratique qui n'est pas garantie d'être optimale, parfaite ou rationnelle, mais qui est néanmoins suffisante pour atteindre un objectif immédiat à court)</a:t>
            </a:r>
          </a:p>
          <a:p>
            <a:endParaRPr lang="fr-FR" sz="1200" b="0" i="0" u="none" strike="noStrike"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52</a:t>
            </a:fld>
            <a:endParaRPr lang="fr-FR" altLang="fr-FR"/>
          </a:p>
        </p:txBody>
      </p:sp>
    </p:spTree>
    <p:extLst>
      <p:ext uri="{BB962C8B-B14F-4D97-AF65-F5344CB8AC3E}">
        <p14:creationId xmlns:p14="http://schemas.microsoft.com/office/powerpoint/2010/main" val="24011560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La stratégie de GIT n’est qu’une heuristique (approche de résolution de problèmes qui utilise une méthode pratique qui n'est pas garantie d'être optimale, parfaite ou rationnelle, mais qui est néanmoins suffisante pour atteindre un objectif immédiat à court)</a:t>
            </a:r>
          </a:p>
          <a:p>
            <a:endParaRPr lang="fr-FR" sz="1200" b="0" i="0" u="none" strike="noStrike"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53</a:t>
            </a:fld>
            <a:endParaRPr lang="fr-FR" altLang="fr-FR"/>
          </a:p>
        </p:txBody>
      </p:sp>
    </p:spTree>
    <p:extLst>
      <p:ext uri="{BB962C8B-B14F-4D97-AF65-F5344CB8AC3E}">
        <p14:creationId xmlns:p14="http://schemas.microsoft.com/office/powerpoint/2010/main" val="28453553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Git n’a pas automatiquement créé le commit du fusion. Il a arrêté le processus le temps que vous résolviez le conflit.</a:t>
            </a:r>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54</a:t>
            </a:fld>
            <a:endParaRPr lang="fr-FR" altLang="fr-FR"/>
          </a:p>
        </p:txBody>
      </p:sp>
    </p:spTree>
    <p:extLst>
      <p:ext uri="{BB962C8B-B14F-4D97-AF65-F5344CB8AC3E}">
        <p14:creationId xmlns:p14="http://schemas.microsoft.com/office/powerpoint/2010/main" val="8775556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A) Git n’a pas automatiquement créé le commit du fusion. Il a arrêté le processus le temps que vous résolviez le conflit.</a:t>
            </a:r>
          </a:p>
          <a:p>
            <a:r>
              <a:rPr lang="fr-FR" sz="1200" b="0" i="0" u="none" strike="noStrike" kern="1200" baseline="0" dirty="0">
                <a:solidFill>
                  <a:schemeClr val="tx1"/>
                </a:solidFill>
                <a:latin typeface="+mn-lt"/>
                <a:ea typeface="+mn-ea"/>
                <a:cs typeface="+mn-cs"/>
              </a:rPr>
              <a:t>B) Tout ce qui comporte des conflits de fusion et n’a pas été résolu est listé comme </a:t>
            </a:r>
            <a:r>
              <a:rPr lang="fr-FR" sz="1200" b="0" i="0" u="none" strike="noStrike" kern="1200" baseline="0" dirty="0" err="1">
                <a:solidFill>
                  <a:schemeClr val="tx1"/>
                </a:solidFill>
                <a:latin typeface="+mn-lt"/>
                <a:ea typeface="+mn-ea"/>
                <a:cs typeface="+mn-cs"/>
              </a:rPr>
              <a:t>unmerged</a:t>
            </a:r>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Git ajoute des marques de conflit standard dans les fichiers qui comportent des conflits, pour que vous puissiez les ouvrir et résoudre les conflits manuellement.</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Avec </a:t>
            </a:r>
            <a:r>
              <a:rPr lang="fr-FR" sz="1200" b="0" i="0" u="none" strike="noStrike" kern="1200" baseline="0" dirty="0" err="1">
                <a:solidFill>
                  <a:schemeClr val="tx1"/>
                </a:solidFill>
                <a:latin typeface="+mn-lt"/>
                <a:ea typeface="+mn-ea"/>
                <a:cs typeface="+mn-cs"/>
              </a:rPr>
              <a:t>tortoise</a:t>
            </a:r>
            <a:r>
              <a:rPr lang="fr-FR" sz="1200" b="0" i="0" u="none" strike="noStrike" kern="1200" baseline="0" dirty="0">
                <a:solidFill>
                  <a:schemeClr val="tx1"/>
                </a:solidFill>
                <a:latin typeface="+mn-lt"/>
                <a:ea typeface="+mn-ea"/>
                <a:cs typeface="+mn-cs"/>
              </a:rPr>
              <a:t> il faut modifier puis </a:t>
            </a:r>
            <a:r>
              <a:rPr lang="fr-FR" sz="1200" b="0" i="0" u="none" strike="noStrike" kern="1200" baseline="0" dirty="0" err="1">
                <a:solidFill>
                  <a:schemeClr val="tx1"/>
                </a:solidFill>
                <a:latin typeface="+mn-lt"/>
                <a:ea typeface="+mn-ea"/>
                <a:cs typeface="+mn-cs"/>
              </a:rPr>
              <a:t>commiter</a:t>
            </a:r>
            <a:r>
              <a:rPr lang="fr-FR" sz="1200" b="0" i="0" u="none" strike="noStrike" kern="1200" baseline="0" dirty="0">
                <a:solidFill>
                  <a:schemeClr val="tx1"/>
                </a:solidFill>
                <a:latin typeface="+mn-lt"/>
                <a:ea typeface="+mn-ea"/>
                <a:cs typeface="+mn-cs"/>
              </a:rPr>
              <a:t> </a:t>
            </a:r>
          </a:p>
          <a:p>
            <a:r>
              <a:rPr lang="fr-FR" sz="1200" b="0" i="0" u="none" strike="noStrike" kern="1200" baseline="0" dirty="0">
                <a:solidFill>
                  <a:schemeClr val="tx1"/>
                </a:solidFill>
                <a:latin typeface="+mn-lt"/>
                <a:ea typeface="+mn-ea"/>
                <a:cs typeface="+mn-cs"/>
              </a:rPr>
              <a:t>Pour résoudre le conflit, vous devez choisir une partie ou l’autre ou bien fusionner leurs contenus par vous-même.</a:t>
            </a: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55</a:t>
            </a:fld>
            <a:endParaRPr lang="fr-FR" altLang="fr-FR"/>
          </a:p>
        </p:txBody>
      </p:sp>
    </p:spTree>
    <p:extLst>
      <p:ext uri="{BB962C8B-B14F-4D97-AF65-F5344CB8AC3E}">
        <p14:creationId xmlns:p14="http://schemas.microsoft.com/office/powerpoint/2010/main" val="5490035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Show log ou </a:t>
            </a:r>
            <a:r>
              <a:rPr lang="fr-FR" sz="1200" b="0" i="0" u="none" strike="noStrike" kern="1200" baseline="0" dirty="0" err="1">
                <a:solidFill>
                  <a:schemeClr val="tx1"/>
                </a:solidFill>
                <a:latin typeface="+mn-lt"/>
                <a:ea typeface="+mn-ea"/>
                <a:cs typeface="+mn-cs"/>
              </a:rPr>
              <a:t>ref</a:t>
            </a:r>
            <a:r>
              <a:rPr lang="fr-FR" sz="1200" b="0" i="0" u="none" strike="noStrike" kern="1200" baseline="0" dirty="0">
                <a:solidFill>
                  <a:schemeClr val="tx1"/>
                </a:solidFill>
                <a:latin typeface="+mn-lt"/>
                <a:ea typeface="+mn-ea"/>
                <a:cs typeface="+mn-cs"/>
              </a:rPr>
              <a:t> log puis </a:t>
            </a:r>
            <a:r>
              <a:rPr lang="fr-FR" sz="1200" b="0" i="0" u="none" strike="noStrike" kern="1200" baseline="0" dirty="0" err="1">
                <a:solidFill>
                  <a:schemeClr val="tx1"/>
                </a:solidFill>
                <a:latin typeface="+mn-lt"/>
                <a:ea typeface="+mn-ea"/>
                <a:cs typeface="+mn-cs"/>
              </a:rPr>
              <a:t>resolve</a:t>
            </a:r>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Double cliquer sur la ligne en bleu</a:t>
            </a: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56</a:t>
            </a:fld>
            <a:endParaRPr lang="fr-FR" altLang="fr-FR"/>
          </a:p>
        </p:txBody>
      </p:sp>
    </p:spTree>
    <p:extLst>
      <p:ext uri="{BB962C8B-B14F-4D97-AF65-F5344CB8AC3E}">
        <p14:creationId xmlns:p14="http://schemas.microsoft.com/office/powerpoint/2010/main" val="5371830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b="0" i="0" u="none" strike="noStrike"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57</a:t>
            </a:fld>
            <a:endParaRPr lang="fr-FR" altLang="fr-FR"/>
          </a:p>
        </p:txBody>
      </p:sp>
    </p:spTree>
    <p:extLst>
      <p:ext uri="{BB962C8B-B14F-4D97-AF65-F5344CB8AC3E}">
        <p14:creationId xmlns:p14="http://schemas.microsoft.com/office/powerpoint/2010/main" val="27177565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On est sur VIM</a:t>
            </a:r>
          </a:p>
          <a:p>
            <a:r>
              <a:rPr lang="fr-FR" sz="1200" b="0" i="0" u="none" strike="noStrike" kern="1200" baseline="0" dirty="0">
                <a:solidFill>
                  <a:schemeClr val="tx1"/>
                </a:solidFill>
                <a:latin typeface="+mn-lt"/>
                <a:ea typeface="+mn-ea"/>
                <a:cs typeface="+mn-cs"/>
              </a:rPr>
              <a:t>:</a:t>
            </a:r>
            <a:r>
              <a:rPr lang="fr-FR" sz="1200" b="0" i="0" u="none" strike="noStrike" kern="1200" baseline="0" dirty="0" err="1">
                <a:solidFill>
                  <a:schemeClr val="tx1"/>
                </a:solidFill>
                <a:latin typeface="+mn-lt"/>
                <a:ea typeface="+mn-ea"/>
                <a:cs typeface="+mn-cs"/>
              </a:rPr>
              <a:t>qa</a:t>
            </a:r>
            <a:r>
              <a:rPr lang="fr-FR" sz="1200" b="0" i="0" u="none" strike="noStrike" kern="1200" baseline="0" dirty="0">
                <a:solidFill>
                  <a:schemeClr val="tx1"/>
                </a:solidFill>
                <a:latin typeface="+mn-lt"/>
                <a:ea typeface="+mn-ea"/>
                <a:cs typeface="+mn-cs"/>
              </a:rPr>
              <a:t> pour quitter et sauvegarder ou :q pour quitter</a:t>
            </a:r>
          </a:p>
          <a:p>
            <a:r>
              <a:rPr lang="fr-FR" sz="1200" b="0" i="0" u="none" strike="noStrike" kern="1200" baseline="0" dirty="0">
                <a:solidFill>
                  <a:schemeClr val="tx1"/>
                </a:solidFill>
                <a:latin typeface="+mn-lt"/>
                <a:ea typeface="+mn-ea"/>
                <a:cs typeface="+mn-cs"/>
              </a:rPr>
              <a:t>Il reste un .</a:t>
            </a:r>
            <a:r>
              <a:rPr lang="fr-FR" sz="1200" b="0" i="0" u="none" strike="noStrike" kern="1200" baseline="0" dirty="0" err="1">
                <a:solidFill>
                  <a:schemeClr val="tx1"/>
                </a:solidFill>
                <a:latin typeface="+mn-lt"/>
                <a:ea typeface="+mn-ea"/>
                <a:cs typeface="+mn-cs"/>
              </a:rPr>
              <a:t>orig</a:t>
            </a:r>
            <a:r>
              <a:rPr lang="fr-FR" sz="1200" b="0" i="0" u="none" strike="noStrike" kern="1200" baseline="0" dirty="0">
                <a:solidFill>
                  <a:schemeClr val="tx1"/>
                </a:solidFill>
                <a:latin typeface="+mn-lt"/>
                <a:ea typeface="+mn-ea"/>
                <a:cs typeface="+mn-cs"/>
              </a:rPr>
              <a:t> : </a:t>
            </a:r>
          </a:p>
          <a:p>
            <a:r>
              <a:rPr lang="fr-FR" dirty="0"/>
              <a:t>git config --global </a:t>
            </a:r>
            <a:r>
              <a:rPr lang="fr-FR" dirty="0" err="1"/>
              <a:t>mergetool.keepBackup</a:t>
            </a:r>
            <a:r>
              <a:rPr lang="fr-FR" dirty="0"/>
              <a:t> false</a:t>
            </a:r>
            <a:endParaRPr lang="fr-FR" sz="1200" b="0" i="0" u="none" strike="noStrike"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58</a:t>
            </a:fld>
            <a:endParaRPr lang="fr-FR" altLang="fr-FR"/>
          </a:p>
        </p:txBody>
      </p:sp>
    </p:spTree>
    <p:extLst>
      <p:ext uri="{BB962C8B-B14F-4D97-AF65-F5344CB8AC3E}">
        <p14:creationId xmlns:p14="http://schemas.microsoft.com/office/powerpoint/2010/main" val="5322499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peut aussi abandonner le commit avec git merge --</a:t>
            </a:r>
            <a:r>
              <a:rPr lang="fr-FR" dirty="0" err="1"/>
              <a:t>abort</a:t>
            </a:r>
            <a:endParaRPr lang="fr-FR" sz="1200" b="0" i="0" u="none" strike="noStrike"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59</a:t>
            </a:fld>
            <a:endParaRPr lang="fr-FR" altLang="fr-FR"/>
          </a:p>
        </p:txBody>
      </p:sp>
    </p:spTree>
    <p:extLst>
      <p:ext uri="{BB962C8B-B14F-4D97-AF65-F5344CB8AC3E}">
        <p14:creationId xmlns:p14="http://schemas.microsoft.com/office/powerpoint/2010/main" val="3559215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CVCS ancien </a:t>
            </a:r>
          </a:p>
          <a:p>
            <a:r>
              <a:rPr lang="fr-FR" dirty="0"/>
              <a:t>https://fr.wikipedia.org/wiki/Source_Code_Control_System</a:t>
            </a:r>
          </a:p>
          <a:p>
            <a:r>
              <a:rPr lang="fr-FR" dirty="0"/>
              <a:t>https://fr.wikipedia.org/wiki/Apache_Subversion</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6</a:t>
            </a:fld>
            <a:endParaRPr lang="fr-FR" altLang="fr-FR"/>
          </a:p>
        </p:txBody>
      </p:sp>
    </p:spTree>
    <p:extLst>
      <p:ext uri="{BB962C8B-B14F-4D97-AF65-F5344CB8AC3E}">
        <p14:creationId xmlns:p14="http://schemas.microsoft.com/office/powerpoint/2010/main" val="17966105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b="0" i="0" u="none" strike="noStrike"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60</a:t>
            </a:fld>
            <a:endParaRPr lang="fr-FR" altLang="fr-FR"/>
          </a:p>
        </p:txBody>
      </p:sp>
    </p:spTree>
    <p:extLst>
      <p:ext uri="{BB962C8B-B14F-4D97-AF65-F5344CB8AC3E}">
        <p14:creationId xmlns:p14="http://schemas.microsoft.com/office/powerpoint/2010/main" val="20701950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git </a:t>
            </a:r>
            <a:r>
              <a:rPr lang="fr-FR" sz="1200" b="0" i="0" u="none" strike="noStrike" kern="1200" baseline="0" dirty="0" err="1">
                <a:solidFill>
                  <a:schemeClr val="tx1"/>
                </a:solidFill>
                <a:latin typeface="+mn-lt"/>
                <a:ea typeface="+mn-ea"/>
                <a:cs typeface="+mn-cs"/>
              </a:rPr>
              <a:t>branch</a:t>
            </a:r>
            <a:r>
              <a:rPr lang="fr-FR" sz="1200" b="0" i="0" u="none" strike="noStrike" kern="1200" baseline="0" dirty="0">
                <a:solidFill>
                  <a:schemeClr val="tx1"/>
                </a:solidFill>
                <a:latin typeface="+mn-lt"/>
                <a:ea typeface="+mn-ea"/>
                <a:cs typeface="+mn-cs"/>
              </a:rPr>
              <a:t> crée, efface, liste les branches  -v (visualiser les dernières validations)</a:t>
            </a:r>
          </a:p>
          <a:p>
            <a:r>
              <a:rPr lang="fr-FR" sz="1200" b="0" i="0" u="none" strike="noStrike" kern="1200" baseline="0" dirty="0">
                <a:solidFill>
                  <a:schemeClr val="tx1"/>
                </a:solidFill>
                <a:latin typeface="+mn-lt"/>
                <a:ea typeface="+mn-ea"/>
                <a:cs typeface="+mn-cs"/>
              </a:rPr>
              <a:t>--</a:t>
            </a:r>
            <a:r>
              <a:rPr lang="fr-FR" sz="1200" b="0" i="0" u="none" strike="noStrike" kern="1200" baseline="0" dirty="0" err="1">
                <a:solidFill>
                  <a:schemeClr val="tx1"/>
                </a:solidFill>
                <a:latin typeface="+mn-lt"/>
                <a:ea typeface="+mn-ea"/>
                <a:cs typeface="+mn-cs"/>
              </a:rPr>
              <a:t>merged</a:t>
            </a:r>
            <a:r>
              <a:rPr lang="fr-FR" sz="1200" b="0" i="0" u="none" strike="noStrike" kern="1200" baseline="0" dirty="0">
                <a:solidFill>
                  <a:schemeClr val="tx1"/>
                </a:solidFill>
                <a:latin typeface="+mn-lt"/>
                <a:ea typeface="+mn-ea"/>
                <a:cs typeface="+mn-cs"/>
              </a:rPr>
              <a:t> et --no-merge   (uniquement dans branches ou on a déjà </a:t>
            </a:r>
            <a:r>
              <a:rPr lang="fr-FR" sz="1200" b="0" i="0" u="none" strike="noStrike" kern="1200" baseline="0" dirty="0" err="1">
                <a:solidFill>
                  <a:schemeClr val="tx1"/>
                </a:solidFill>
                <a:latin typeface="+mn-lt"/>
                <a:ea typeface="+mn-ea"/>
                <a:cs typeface="+mn-cs"/>
              </a:rPr>
              <a:t>commité</a:t>
            </a:r>
            <a:r>
              <a:rPr lang="fr-FR" sz="1200" b="0" i="0" u="none" strike="noStrike" kern="1200" baseline="0" dirty="0">
                <a:solidFill>
                  <a:schemeClr val="tx1"/>
                </a:solidFill>
                <a:latin typeface="+mn-lt"/>
                <a:ea typeface="+mn-ea"/>
                <a:cs typeface="+mn-cs"/>
              </a:rPr>
              <a:t> quelque chose )</a:t>
            </a:r>
          </a:p>
          <a:p>
            <a:r>
              <a:rPr lang="fr-FR" sz="1200" b="0" i="0" u="none" strike="noStrike" kern="1200" baseline="0" dirty="0">
                <a:solidFill>
                  <a:schemeClr val="tx1"/>
                </a:solidFill>
                <a:latin typeface="+mn-lt"/>
                <a:ea typeface="+mn-ea"/>
                <a:cs typeface="+mn-cs"/>
              </a:rPr>
              <a:t>-D pour virer une branche qui n’a pas encore été fusionnée</a:t>
            </a:r>
          </a:p>
          <a:p>
            <a:r>
              <a:rPr lang="fr-FR" sz="1200" b="0" i="0" u="none" strike="noStrike" kern="1200" baseline="0" dirty="0">
                <a:solidFill>
                  <a:schemeClr val="tx1"/>
                </a:solidFill>
                <a:latin typeface="+mn-lt"/>
                <a:ea typeface="+mn-ea"/>
                <a:cs typeface="+mn-cs"/>
              </a:rPr>
              <a:t>On a notre master et on fusionne au fur et a mesure les versions stables des </a:t>
            </a:r>
            <a:r>
              <a:rPr lang="fr-FR" sz="1200" b="0" i="0" u="none" strike="noStrike" kern="1200" baseline="0" dirty="0" err="1">
                <a:solidFill>
                  <a:schemeClr val="tx1"/>
                </a:solidFill>
                <a:latin typeface="+mn-lt"/>
                <a:ea typeface="+mn-ea"/>
                <a:cs typeface="+mn-cs"/>
              </a:rPr>
              <a:t>features</a:t>
            </a:r>
            <a:r>
              <a:rPr lang="fr-FR" sz="1200" b="0" i="0" u="none" strike="noStrike" kern="1200" baseline="0" dirty="0">
                <a:solidFill>
                  <a:schemeClr val="tx1"/>
                </a:solidFill>
                <a:latin typeface="+mn-lt"/>
                <a:ea typeface="+mn-ea"/>
                <a:cs typeface="+mn-cs"/>
              </a:rPr>
              <a:t> vers la master en passant par les release et la branche dev</a:t>
            </a:r>
          </a:p>
          <a:p>
            <a:endParaRPr lang="fr-FR" sz="1200" b="0" i="0" u="none" strike="noStrike"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61</a:t>
            </a:fld>
            <a:endParaRPr lang="fr-FR" altLang="fr-FR"/>
          </a:p>
        </p:txBody>
      </p:sp>
    </p:spTree>
    <p:extLst>
      <p:ext uri="{BB962C8B-B14F-4D97-AF65-F5344CB8AC3E}">
        <p14:creationId xmlns:p14="http://schemas.microsoft.com/office/powerpoint/2010/main" val="36237786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Espace réservé de l'image des diapositives 1">
            <a:extLst>
              <a:ext uri="{FF2B5EF4-FFF2-40B4-BE49-F238E27FC236}">
                <a16:creationId xmlns:a16="http://schemas.microsoft.com/office/drawing/2014/main" id="{2DD07B61-9F02-457D-AD62-086BDCDCDA3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Espace réservé des commentaires 2">
            <a:extLst>
              <a:ext uri="{FF2B5EF4-FFF2-40B4-BE49-F238E27FC236}">
                <a16:creationId xmlns:a16="http://schemas.microsoft.com/office/drawing/2014/main" id="{FF142133-D27D-43F9-B49D-4C2FF6580A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ltLang="fr-FR" dirty="0"/>
          </a:p>
        </p:txBody>
      </p:sp>
      <p:sp>
        <p:nvSpPr>
          <p:cNvPr id="17412" name="Espace réservé du numéro de diapositive 3">
            <a:extLst>
              <a:ext uri="{FF2B5EF4-FFF2-40B4-BE49-F238E27FC236}">
                <a16:creationId xmlns:a16="http://schemas.microsoft.com/office/drawing/2014/main" id="{2AA39499-67A9-43CD-84F9-7D27E69508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8D465D6-70E3-41BE-9A71-056B10437FA1}" type="slidenum">
              <a:rPr lang="fr-FR" altLang="fr-FR" smtClean="0"/>
              <a:pPr>
                <a:spcBef>
                  <a:spcPct val="0"/>
                </a:spcBef>
              </a:pPr>
              <a:t>62</a:t>
            </a:fld>
            <a:endParaRPr lang="fr-FR" altLang="fr-FR"/>
          </a:p>
        </p:txBody>
      </p:sp>
    </p:spTree>
    <p:extLst>
      <p:ext uri="{BB962C8B-B14F-4D97-AF65-F5344CB8AC3E}">
        <p14:creationId xmlns:p14="http://schemas.microsoft.com/office/powerpoint/2010/main" val="3623865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dépôt local peut être lié à un dépôt distant ; GIT offre des fonctionnalités pour copier des </a:t>
            </a:r>
            <a:r>
              <a:rPr lang="fr-FR" dirty="0" err="1"/>
              <a:t>commits</a:t>
            </a:r>
            <a:r>
              <a:rPr lang="fr-FR" dirty="0"/>
              <a:t> de l’un à l’autre.</a:t>
            </a:r>
          </a:p>
          <a:p>
            <a:r>
              <a:rPr lang="fr-FR" dirty="0"/>
              <a:t>Si c’est privé il faut donner l’url complet en s’authentifiant</a:t>
            </a:r>
          </a:p>
          <a:p>
            <a:r>
              <a:rPr lang="fr-FR" dirty="0"/>
              <a:t>On peut aussi utiliser comme dépôt distant un dépôt accessible dans un répertoire partagé, ou sur un support amovible (clé USB, disque </a:t>
            </a:r>
            <a:r>
              <a:rPr lang="fr-FR" dirty="0" err="1"/>
              <a:t>dûr</a:t>
            </a:r>
            <a:r>
              <a:rPr lang="fr-FR" dirty="0"/>
              <a:t> externe)</a:t>
            </a: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63</a:t>
            </a:fld>
            <a:endParaRPr lang="fr-FR" altLang="fr-FR"/>
          </a:p>
        </p:txBody>
      </p:sp>
    </p:spTree>
    <p:extLst>
      <p:ext uri="{BB962C8B-B14F-4D97-AF65-F5344CB8AC3E}">
        <p14:creationId xmlns:p14="http://schemas.microsoft.com/office/powerpoint/2010/main" val="13913438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Leur faire créer un compte puis un projet (ou plus tard dans exercice)</a:t>
            </a: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64</a:t>
            </a:fld>
            <a:endParaRPr lang="fr-FR" altLang="fr-FR"/>
          </a:p>
        </p:txBody>
      </p:sp>
    </p:spTree>
    <p:extLst>
      <p:ext uri="{BB962C8B-B14F-4D97-AF65-F5344CB8AC3E}">
        <p14:creationId xmlns:p14="http://schemas.microsoft.com/office/powerpoint/2010/main" val="7606791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65</a:t>
            </a:fld>
            <a:endParaRPr lang="fr-FR" altLang="fr-FR"/>
          </a:p>
        </p:txBody>
      </p:sp>
    </p:spTree>
    <p:extLst>
      <p:ext uri="{BB962C8B-B14F-4D97-AF65-F5344CB8AC3E}">
        <p14:creationId xmlns:p14="http://schemas.microsoft.com/office/powerpoint/2010/main" val="37786164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est possible de procéder à l’inverse : commencer à travailler sur un dépôt local, puis créer un dépôt distant pour publier le travail</a:t>
            </a:r>
          </a:p>
          <a:p>
            <a:r>
              <a:rPr lang="fr-FR" dirty="0"/>
              <a:t>Push : Cette opération copie sur le dépôt distant les </a:t>
            </a:r>
            <a:r>
              <a:rPr lang="fr-FR" dirty="0" err="1"/>
              <a:t>commits</a:t>
            </a:r>
            <a:r>
              <a:rPr lang="fr-FR" dirty="0"/>
              <a:t> locaux (de la branche courante) qui n’y sont pas encore présents</a:t>
            </a:r>
          </a:p>
          <a:p>
            <a:r>
              <a:rPr lang="fr-FR" dirty="0"/>
              <a:t>Le collaborateur va recevoir un email et devra 1) se connecter sur </a:t>
            </a:r>
            <a:r>
              <a:rPr lang="fr-FR" dirty="0" err="1"/>
              <a:t>github</a:t>
            </a:r>
            <a:r>
              <a:rPr lang="fr-FR" dirty="0"/>
              <a:t> avec son compte puis 2) se rendre sur le lien de l’invitation et accepter</a:t>
            </a:r>
          </a:p>
          <a:p>
            <a:r>
              <a:rPr lang="fr-FR" dirty="0"/>
              <a:t>Ne pas oublier d’</a:t>
            </a:r>
            <a:r>
              <a:rPr lang="fr-FR" dirty="0" err="1"/>
              <a:t>adder</a:t>
            </a:r>
            <a:r>
              <a:rPr lang="fr-FR" dirty="0"/>
              <a:t> les fichiers , de commit puis de pusher</a:t>
            </a: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66</a:t>
            </a:fld>
            <a:endParaRPr lang="fr-FR" altLang="fr-FR"/>
          </a:p>
        </p:txBody>
      </p:sp>
    </p:spTree>
    <p:extLst>
      <p:ext uri="{BB962C8B-B14F-4D97-AF65-F5344CB8AC3E}">
        <p14:creationId xmlns:p14="http://schemas.microsoft.com/office/powerpoint/2010/main" val="33746566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faire essayer </a:t>
            </a:r>
            <a:r>
              <a:rPr lang="fr-FR" dirty="0" err="1"/>
              <a:t>commiter</a:t>
            </a:r>
            <a:r>
              <a:rPr lang="fr-FR" dirty="0"/>
              <a:t> après la création d’un fichier distant.</a:t>
            </a:r>
          </a:p>
          <a:p>
            <a:endParaRPr lang="fr-FR" dirty="0"/>
          </a:p>
          <a:p>
            <a:r>
              <a:rPr lang="fr-FR" dirty="0"/>
              <a:t>Attention aux insertion des fichiers car il peut y avoir des conflits !!!!!</a:t>
            </a: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67</a:t>
            </a:fld>
            <a:endParaRPr lang="fr-FR" altLang="fr-FR"/>
          </a:p>
        </p:txBody>
      </p:sp>
    </p:spTree>
    <p:extLst>
      <p:ext uri="{BB962C8B-B14F-4D97-AF65-F5344CB8AC3E}">
        <p14:creationId xmlns:p14="http://schemas.microsoft.com/office/powerpoint/2010/main" val="7996433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68</a:t>
            </a:fld>
            <a:endParaRPr lang="fr-FR" altLang="fr-FR"/>
          </a:p>
        </p:txBody>
      </p:sp>
    </p:spTree>
    <p:extLst>
      <p:ext uri="{BB962C8B-B14F-4D97-AF65-F5344CB8AC3E}">
        <p14:creationId xmlns:p14="http://schemas.microsoft.com/office/powerpoint/2010/main" val="32610111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NomRepoD</a:t>
            </a:r>
            <a:r>
              <a:rPr lang="fr-FR" dirty="0"/>
              <a:t> peut </a:t>
            </a:r>
            <a:r>
              <a:rPr lang="fr-FR" dirty="0" err="1"/>
              <a:t>etre</a:t>
            </a:r>
            <a:r>
              <a:rPr lang="fr-FR" dirty="0"/>
              <a:t> ce qu’on veux, c’est le nom court de l’</a:t>
            </a:r>
            <a:r>
              <a:rPr lang="fr-FR" dirty="0" err="1"/>
              <a:t>addresse</a:t>
            </a:r>
            <a:r>
              <a:rPr lang="fr-FR" dirty="0"/>
              <a:t> du repo distant</a:t>
            </a:r>
          </a:p>
          <a:p>
            <a:r>
              <a:rPr lang="fr-FR" dirty="0" err="1"/>
              <a:t>Remote</a:t>
            </a:r>
            <a:r>
              <a:rPr lang="fr-FR" dirty="0"/>
              <a:t> permet de voir les repos distants (le show permet de voir les branches distantes et a quoi il est linké en local)</a:t>
            </a:r>
          </a:p>
          <a:p>
            <a:r>
              <a:rPr lang="fr-FR" dirty="0"/>
              <a:t>! git </a:t>
            </a:r>
            <a:r>
              <a:rPr lang="fr-FR" dirty="0" err="1"/>
              <a:t>remote</a:t>
            </a:r>
            <a:r>
              <a:rPr lang="fr-FR" dirty="0"/>
              <a:t> </a:t>
            </a:r>
            <a:r>
              <a:rPr lang="fr-FR" dirty="0" err="1"/>
              <a:t>add</a:t>
            </a:r>
            <a:r>
              <a:rPr lang="fr-FR" dirty="0"/>
              <a:t> est à faire une seul fois par dépôt (et par dépôt distant), pour pouvoir ensuite interagir avec le dépôt distant</a:t>
            </a:r>
          </a:p>
          <a:p>
            <a:r>
              <a:rPr lang="fr-FR" dirty="0"/>
              <a:t>! Le git </a:t>
            </a:r>
            <a:r>
              <a:rPr lang="fr-FR" dirty="0" err="1"/>
              <a:t>fetch</a:t>
            </a:r>
            <a:r>
              <a:rPr lang="fr-FR" dirty="0"/>
              <a:t> récupère les informations du repo distant mais on ne les a pas encore dans la branche !!!</a:t>
            </a:r>
          </a:p>
          <a:p>
            <a:r>
              <a:rPr lang="fr-FR" dirty="0"/>
              <a:t>??</a:t>
            </a:r>
          </a:p>
          <a:p>
            <a:r>
              <a:rPr lang="fr-FR" dirty="0"/>
              <a:t>TODO : a </a:t>
            </a:r>
            <a:r>
              <a:rPr lang="fr-FR" dirty="0" err="1"/>
              <a:t>developper</a:t>
            </a:r>
            <a:r>
              <a:rPr lang="fr-FR" dirty="0"/>
              <a:t> et créer un autre repo distant</a:t>
            </a:r>
          </a:p>
          <a:p>
            <a:endParaRPr lang="fr-FR" dirty="0"/>
          </a:p>
          <a:p>
            <a:r>
              <a:rPr lang="fr-FR" dirty="0"/>
              <a:t>Ou alors git </a:t>
            </a:r>
            <a:r>
              <a:rPr lang="fr-FR" dirty="0" err="1"/>
              <a:t>submodule</a:t>
            </a:r>
            <a:r>
              <a:rPr lang="fr-FR" dirty="0"/>
              <a:t> : https://git-scm.com/book/fr/v2/Utilitaires-Git-Sous-modules</a:t>
            </a:r>
          </a:p>
          <a:p>
            <a:r>
              <a:rPr lang="en-US" dirty="0"/>
              <a:t>git submodule add --force https://github.com/rprataps/Exer1.git</a:t>
            </a:r>
          </a:p>
          <a:p>
            <a:r>
              <a:rPr lang="fr-FR" dirty="0"/>
              <a:t>https://git-scm.com/book/fr/v2/Les-bases-de-Git-Travailler-avec-des-d%C3%A9p%C3%B4ts-distants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dirty="0">
                <a:solidFill>
                  <a:srgbClr val="002060"/>
                </a:solidFill>
                <a:hlinkClick r:id="rId3">
                  <a:extLst>
                    <a:ext uri="{A12FA001-AC4F-418D-AE19-62706E023703}">
                      <ahyp:hlinkClr xmlns:ahyp="http://schemas.microsoft.com/office/drawing/2018/hyperlinkcolor" val="tx"/>
                    </a:ext>
                  </a:extLst>
                </a:hlinkClick>
              </a:rPr>
              <a:t>https://github.com/Francis-Panzani/Formation_Git_Exemple.git</a:t>
            </a:r>
            <a:endParaRPr lang="fr-FR" sz="1200" dirty="0">
              <a:solidFill>
                <a:srgbClr val="00206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dirty="0">
                <a:solidFill>
                  <a:srgbClr val="002060"/>
                </a:solidFill>
              </a:rPr>
              <a:t>https://github.com/francisdevafip/Formation_Git_Exemple_Second_Repo.git branche </a:t>
            </a:r>
            <a:r>
              <a:rPr lang="fr-FR" sz="1200" dirty="0" err="1">
                <a:solidFill>
                  <a:srgbClr val="002060"/>
                </a:solidFill>
              </a:rPr>
              <a:t>developpement</a:t>
            </a:r>
            <a:endParaRPr lang="fr-FR" sz="1200" dirty="0">
              <a:solidFill>
                <a:srgbClr val="00206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fr-FR" sz="1200" dirty="0">
              <a:solidFill>
                <a:srgbClr val="002060"/>
              </a:solidFill>
            </a:endParaRPr>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69</a:t>
            </a:fld>
            <a:endParaRPr lang="fr-FR" altLang="fr-FR"/>
          </a:p>
        </p:txBody>
      </p:sp>
    </p:spTree>
    <p:extLst>
      <p:ext uri="{BB962C8B-B14F-4D97-AF65-F5344CB8AC3E}">
        <p14:creationId xmlns:p14="http://schemas.microsoft.com/office/powerpoint/2010/main" val="4222993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u="none" strike="noStrike" kern="1200" baseline="0" dirty="0">
                <a:solidFill>
                  <a:schemeClr val="tx1"/>
                </a:solidFill>
                <a:latin typeface="+mn-lt"/>
                <a:ea typeface="+mn-ea"/>
                <a:cs typeface="+mn-cs"/>
              </a:rPr>
              <a:t>Généralement, Git ne fait qu’ajouter des données</a:t>
            </a:r>
            <a:endParaRPr lang="fr-FR" dirty="0"/>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7</a:t>
            </a:fld>
            <a:endParaRPr lang="fr-FR" altLang="fr-FR"/>
          </a:p>
        </p:txBody>
      </p:sp>
    </p:spTree>
    <p:extLst>
      <p:ext uri="{BB962C8B-B14F-4D97-AF65-F5344CB8AC3E}">
        <p14:creationId xmlns:p14="http://schemas.microsoft.com/office/powerpoint/2010/main" val="1838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a:r>
              <a:rPr lang="en-US" dirty="0"/>
              <a:t>https://git-scm.com/book/fr/v2/Les-bases-de-Git-Travailler-avec-des-d%C3%A9p%C3%B4ts-distants</a:t>
            </a:r>
          </a:p>
          <a:p>
            <a:pPr lvl="2"/>
            <a:r>
              <a:rPr lang="en-US" dirty="0"/>
              <a:t>https://git-scm.com/book/fr/v2/Les-branches-avec-Git-Branches-et-fusions%C2%A0%3A-les-bases</a:t>
            </a:r>
          </a:p>
          <a:p>
            <a:r>
              <a:rPr lang="en-US" dirty="0" err="1"/>
              <a:t>Voir</a:t>
            </a:r>
            <a:r>
              <a:rPr lang="en-US" dirty="0"/>
              <a:t> a </a:t>
            </a:r>
            <a:r>
              <a:rPr lang="en-US" dirty="0" err="1"/>
              <a:t>creer</a:t>
            </a:r>
            <a:r>
              <a:rPr lang="en-US" dirty="0"/>
              <a:t> un </a:t>
            </a:r>
            <a:r>
              <a:rPr lang="en-US" dirty="0" err="1"/>
              <a:t>autre</a:t>
            </a:r>
            <a:r>
              <a:rPr lang="en-US" dirty="0"/>
              <a:t> repo distant</a:t>
            </a:r>
          </a:p>
          <a:p>
            <a:r>
              <a:rPr lang="en-US" dirty="0"/>
              <a:t>https://github.com/rprataps/Exer1.git</a:t>
            </a:r>
          </a:p>
          <a:p>
            <a:r>
              <a:rPr lang="fr-FR" dirty="0"/>
              <a:t>TODO : a </a:t>
            </a:r>
            <a:r>
              <a:rPr lang="fr-FR" dirty="0" err="1"/>
              <a:t>developper</a:t>
            </a:r>
            <a:r>
              <a:rPr lang="fr-FR" dirty="0"/>
              <a:t> et créer un autre repo distant</a:t>
            </a:r>
          </a:p>
          <a:p>
            <a:endParaRPr lang="fr-FR" dirty="0"/>
          </a:p>
          <a:p>
            <a:r>
              <a:rPr lang="fr-FR" dirty="0"/>
              <a:t>Ou alors git </a:t>
            </a:r>
            <a:r>
              <a:rPr lang="fr-FR" dirty="0" err="1"/>
              <a:t>submodule</a:t>
            </a:r>
            <a:r>
              <a:rPr lang="fr-FR" dirty="0"/>
              <a:t> : https://git-scm.com/book/fr/v2/Utilitaires-Git-Sous-modules</a:t>
            </a:r>
          </a:p>
          <a:p>
            <a:r>
              <a:rPr lang="en-US" dirty="0"/>
              <a:t>git submodule add --force https://github.com/rprataps/Exer1.git</a:t>
            </a:r>
          </a:p>
          <a:p>
            <a:r>
              <a:rPr lang="fr-FR" dirty="0"/>
              <a:t>https://git-scm.com/book/fr/v2/Les-bases-de-Git-Travailler-avec-des-d%C3%A9p%C3%B4ts-distants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dirty="0">
                <a:solidFill>
                  <a:srgbClr val="002060"/>
                </a:solidFill>
                <a:hlinkClick r:id="rId3">
                  <a:extLst>
                    <a:ext uri="{A12FA001-AC4F-418D-AE19-62706E023703}">
                      <ahyp:hlinkClr xmlns:ahyp="http://schemas.microsoft.com/office/drawing/2018/hyperlinkcolor" val="tx"/>
                    </a:ext>
                  </a:extLst>
                </a:hlinkClick>
              </a:rPr>
              <a:t>https://github.com/Francis-Panzani/Formation_Git_Exemple.git</a:t>
            </a:r>
            <a:endParaRPr lang="fr-FR" sz="1200" dirty="0">
              <a:solidFill>
                <a:srgbClr val="00206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dirty="0">
                <a:solidFill>
                  <a:srgbClr val="002060"/>
                </a:solidFill>
              </a:rPr>
              <a:t>https://github.com/francisdevafip/Formation_Git_Exemple_Second_Repo.git branche </a:t>
            </a:r>
            <a:r>
              <a:rPr lang="fr-FR" sz="1200" dirty="0" err="1">
                <a:solidFill>
                  <a:srgbClr val="002060"/>
                </a:solidFill>
              </a:rPr>
              <a:t>developpement</a:t>
            </a:r>
            <a:endParaRPr lang="fr-FR" sz="1200" dirty="0">
              <a:solidFill>
                <a:srgbClr val="002060"/>
              </a:solidFill>
            </a:endParaRPr>
          </a:p>
          <a:p>
            <a:endParaRPr lang="en-US" dirty="0"/>
          </a:p>
          <a:p>
            <a:endParaRPr lang="en-US" dirty="0"/>
          </a:p>
          <a:p>
            <a:endParaRPr lang="en-US" dirty="0"/>
          </a:p>
          <a:p>
            <a:endParaRPr lang="en-US"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70</a:t>
            </a:fld>
            <a:endParaRPr lang="fr-FR" altLang="fr-FR"/>
          </a:p>
        </p:txBody>
      </p:sp>
    </p:spTree>
    <p:extLst>
      <p:ext uri="{BB962C8B-B14F-4D97-AF65-F5344CB8AC3E}">
        <p14:creationId xmlns:p14="http://schemas.microsoft.com/office/powerpoint/2010/main" val="29050207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Au moment du git clone ,</a:t>
            </a:r>
            <a:r>
              <a:rPr lang="fr-FR" sz="1200" b="0" i="0" u="none" strike="noStrike" kern="1200" baseline="0" dirty="0">
                <a:solidFill>
                  <a:schemeClr val="tx1"/>
                </a:solidFill>
                <a:latin typeface="+mn-lt"/>
                <a:ea typeface="+mn-ea"/>
                <a:cs typeface="+mn-cs"/>
              </a:rPr>
              <a:t> Git nomme automatiquement le repo distant </a:t>
            </a:r>
            <a:r>
              <a:rPr lang="fr-FR" sz="1200" b="0" i="0" u="none" strike="noStrike" kern="1200" baseline="0" dirty="0" err="1">
                <a:solidFill>
                  <a:schemeClr val="tx1"/>
                </a:solidFill>
                <a:latin typeface="+mn-lt"/>
                <a:ea typeface="+mn-ea"/>
                <a:cs typeface="+mn-cs"/>
              </a:rPr>
              <a:t>origin</a:t>
            </a:r>
            <a:r>
              <a:rPr lang="fr-FR" sz="1200" b="0" i="0" u="none" strike="noStrike" kern="1200" baseline="0" dirty="0">
                <a:solidFill>
                  <a:schemeClr val="tx1"/>
                </a:solidFill>
                <a:latin typeface="+mn-lt"/>
                <a:ea typeface="+mn-ea"/>
                <a:cs typeface="+mn-cs"/>
              </a:rPr>
              <a:t> et en tire tout l’historique, crée un pointeur sur l’état actuel de la branche master et l’appelle localement </a:t>
            </a:r>
            <a:r>
              <a:rPr lang="fr-FR" sz="1200" b="1" i="0" u="none" strike="noStrike" kern="1200" baseline="0" dirty="0" err="1">
                <a:solidFill>
                  <a:schemeClr val="tx1"/>
                </a:solidFill>
                <a:latin typeface="+mn-lt"/>
                <a:ea typeface="+mn-ea"/>
                <a:cs typeface="+mn-cs"/>
              </a:rPr>
              <a:t>origin</a:t>
            </a:r>
            <a:r>
              <a:rPr lang="fr-FR" sz="1200" b="1" i="0" u="none" strike="noStrike" kern="1200" baseline="0" dirty="0">
                <a:solidFill>
                  <a:schemeClr val="tx1"/>
                </a:solidFill>
                <a:latin typeface="+mn-lt"/>
                <a:ea typeface="+mn-ea"/>
                <a:cs typeface="+mn-cs"/>
              </a:rPr>
              <a:t>/master (on ne peut pas le modifier)</a:t>
            </a:r>
          </a:p>
          <a:p>
            <a:r>
              <a:rPr lang="fr-FR" sz="1200" b="0" i="0" u="none" strike="noStrike" kern="1200" baseline="0" dirty="0">
                <a:solidFill>
                  <a:schemeClr val="tx1"/>
                </a:solidFill>
                <a:latin typeface="+mn-lt"/>
                <a:ea typeface="+mn-ea"/>
                <a:cs typeface="+mn-cs"/>
              </a:rPr>
              <a:t>Git vous crée votre propre branche master qui démarre au même commit que la branche master d’origine, pour que vous puissiez commencer à travailler</a:t>
            </a:r>
            <a:endParaRPr lang="fr-FR" b="1"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71</a:t>
            </a:fld>
            <a:endParaRPr lang="fr-FR" altLang="fr-FR"/>
          </a:p>
        </p:txBody>
      </p:sp>
    </p:spTree>
    <p:extLst>
      <p:ext uri="{BB962C8B-B14F-4D97-AF65-F5344CB8AC3E}">
        <p14:creationId xmlns:p14="http://schemas.microsoft.com/office/powerpoint/2010/main" val="10032006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TODO a mettre le mien</a:t>
            </a:r>
          </a:p>
          <a:p>
            <a:r>
              <a:rPr lang="fr-FR" dirty="0"/>
              <a:t>Diapo suivante après plusieurs </a:t>
            </a:r>
            <a:r>
              <a:rPr lang="fr-FR" dirty="0" err="1"/>
              <a:t>commits</a:t>
            </a:r>
            <a:r>
              <a:rPr lang="fr-FR" dirty="0"/>
              <a:t> </a:t>
            </a: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72</a:t>
            </a:fld>
            <a:endParaRPr lang="fr-FR" altLang="fr-FR"/>
          </a:p>
        </p:txBody>
      </p:sp>
    </p:spTree>
    <p:extLst>
      <p:ext uri="{BB962C8B-B14F-4D97-AF65-F5344CB8AC3E}">
        <p14:creationId xmlns:p14="http://schemas.microsoft.com/office/powerpoint/2010/main" val="15857758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Lorsque vous souhaitez partager une branche avec le reste du monde, vous devez la pousser sur le serveur distant sur lequel vous avez accès en écriture. </a:t>
            </a:r>
          </a:p>
          <a:p>
            <a:r>
              <a:rPr lang="fr-FR" sz="1200" b="1" i="0" u="none" strike="noStrike" kern="1200" baseline="0" dirty="0">
                <a:solidFill>
                  <a:schemeClr val="tx1"/>
                </a:solidFill>
                <a:latin typeface="+mn-lt"/>
                <a:ea typeface="+mn-ea"/>
                <a:cs typeface="+mn-cs"/>
              </a:rPr>
              <a:t>Vos branches locales ne sont pas automatiquement synchronisées sur les serveurs distants</a:t>
            </a:r>
          </a:p>
          <a:p>
            <a:r>
              <a:rPr lang="fr-FR" sz="1200" b="0" i="0" u="none" strike="noStrike" kern="1200" baseline="0" dirty="0">
                <a:solidFill>
                  <a:schemeClr val="tx1"/>
                </a:solidFill>
                <a:latin typeface="+mn-lt"/>
                <a:ea typeface="+mn-ea"/>
                <a:cs typeface="+mn-cs"/>
              </a:rPr>
              <a:t>De cette manière, vous pouvez utiliser des branches privées pour le travail que vous ne souhaitez pas partager et ne pousser que les branches sur lesquelles vous souhaitez collaborer.</a:t>
            </a:r>
            <a:endParaRPr lang="fr-FR" b="1"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73</a:t>
            </a:fld>
            <a:endParaRPr lang="fr-FR" altLang="fr-FR"/>
          </a:p>
        </p:txBody>
      </p:sp>
    </p:spTree>
    <p:extLst>
      <p:ext uri="{BB962C8B-B14F-4D97-AF65-F5344CB8AC3E}">
        <p14:creationId xmlns:p14="http://schemas.microsoft.com/office/powerpoint/2010/main" val="26845439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a:t>
            </a:r>
            <a:r>
              <a:rPr lang="fr-FR" dirty="0" err="1"/>
              <a:t>fetch</a:t>
            </a:r>
            <a:r>
              <a:rPr lang="fr-FR" dirty="0"/>
              <a:t> </a:t>
            </a:r>
            <a:r>
              <a:rPr lang="fr-FR" dirty="0" err="1"/>
              <a:t>origin</a:t>
            </a:r>
            <a:r>
              <a:rPr lang="fr-FR" dirty="0"/>
              <a:t> met a jour la </a:t>
            </a:r>
            <a:r>
              <a:rPr lang="fr-FR" dirty="0" err="1"/>
              <a:t>branch</a:t>
            </a:r>
            <a:r>
              <a:rPr lang="fr-FR" dirty="0"/>
              <a:t> master et toutes les autres branches</a:t>
            </a:r>
          </a:p>
          <a:p>
            <a:r>
              <a:rPr lang="fr-FR" dirty="0"/>
              <a:t>Les branches de suivi sont créées par le </a:t>
            </a:r>
            <a:r>
              <a:rPr lang="fr-FR" dirty="0" err="1"/>
              <a:t>fetch</a:t>
            </a:r>
            <a:r>
              <a:rPr lang="fr-FR" dirty="0"/>
              <a:t>.</a:t>
            </a:r>
          </a:p>
          <a:p>
            <a:r>
              <a:rPr lang="fr-FR" dirty="0"/>
              <a:t>Ainsi, si de nouvelles branches sont créées dans le dépôt distant, les branches de suivi correspondantes seront également ajoutées</a:t>
            </a:r>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74</a:t>
            </a:fld>
            <a:endParaRPr lang="fr-FR" altLang="fr-FR"/>
          </a:p>
        </p:txBody>
      </p:sp>
    </p:spTree>
    <p:extLst>
      <p:ext uri="{BB962C8B-B14F-4D97-AF65-F5344CB8AC3E}">
        <p14:creationId xmlns:p14="http://schemas.microsoft.com/office/powerpoint/2010/main" val="3778862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on est positionné sur la branche </a:t>
            </a:r>
            <a:r>
              <a:rPr lang="fr-FR" dirty="0" err="1"/>
              <a:t>develop</a:t>
            </a:r>
            <a:r>
              <a:rPr lang="fr-FR" dirty="0"/>
              <a:t> distante de </a:t>
            </a:r>
            <a:r>
              <a:rPr lang="fr-FR" dirty="0" err="1"/>
              <a:t>github</a:t>
            </a:r>
            <a:r>
              <a:rPr lang="fr-FR" dirty="0"/>
              <a:t>, on a une branche </a:t>
            </a:r>
            <a:r>
              <a:rPr lang="fr-FR" dirty="0" err="1"/>
              <a:t>feature</a:t>
            </a:r>
            <a:r>
              <a:rPr lang="fr-FR" dirty="0"/>
              <a:t> en local</a:t>
            </a:r>
          </a:p>
          <a:p>
            <a:r>
              <a:rPr lang="fr-FR" dirty="0"/>
              <a:t>Dernier c’est les logs avec </a:t>
            </a:r>
            <a:r>
              <a:rPr lang="fr-FR" dirty="0" err="1"/>
              <a:t>view</a:t>
            </a:r>
            <a:r>
              <a:rPr lang="fr-FR" dirty="0"/>
              <a:t> all </a:t>
            </a:r>
            <a:r>
              <a:rPr lang="fr-FR" dirty="0" err="1"/>
              <a:t>branch</a:t>
            </a:r>
            <a:r>
              <a:rPr lang="fr-FR" dirty="0"/>
              <a:t> (</a:t>
            </a:r>
            <a:r>
              <a:rPr lang="fr-FR" dirty="0" err="1"/>
              <a:t>walk</a:t>
            </a:r>
            <a:r>
              <a:rPr lang="fr-FR" dirty="0"/>
              <a:t> </a:t>
            </a:r>
            <a:r>
              <a:rPr lang="fr-FR" dirty="0" err="1"/>
              <a:t>behaviour</a:t>
            </a:r>
            <a:r>
              <a:rPr lang="fr-FR" dirty="0"/>
              <a:t>) -&gt; Compressed graph</a:t>
            </a:r>
          </a:p>
          <a:p>
            <a:r>
              <a:rPr lang="fr-FR" dirty="0"/>
              <a:t>Avec git c’est git </a:t>
            </a:r>
            <a:r>
              <a:rPr lang="fr-FR" dirty="0" err="1"/>
              <a:t>branch</a:t>
            </a:r>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75</a:t>
            </a:fld>
            <a:endParaRPr lang="fr-FR" altLang="fr-FR"/>
          </a:p>
        </p:txBody>
      </p:sp>
    </p:spTree>
    <p:extLst>
      <p:ext uri="{BB962C8B-B14F-4D97-AF65-F5344CB8AC3E}">
        <p14:creationId xmlns:p14="http://schemas.microsoft.com/office/powerpoint/2010/main" val="38321755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https://github.com/rprataps/Exer1.git</a:t>
            </a:r>
            <a:endParaRPr lang="fr-FR"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dirty="0">
                <a:solidFill>
                  <a:srgbClr val="002060"/>
                </a:solidFill>
                <a:hlinkClick r:id="rId4">
                  <a:extLst>
                    <a:ext uri="{A12FA001-AC4F-418D-AE19-62706E023703}">
                      <ahyp:hlinkClr xmlns:ahyp="http://schemas.microsoft.com/office/drawing/2018/hyperlinkcolor" val="tx"/>
                    </a:ext>
                  </a:extLst>
                </a:hlinkClick>
              </a:rPr>
              <a:t>https://github.com/Francis-Panzani/Formation_Git_Exemple.git</a:t>
            </a:r>
            <a:endParaRPr lang="fr-FR" sz="1200" dirty="0">
              <a:solidFill>
                <a:srgbClr val="00206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dirty="0">
                <a:solidFill>
                  <a:srgbClr val="002060"/>
                </a:solidFill>
              </a:rPr>
              <a:t>https://github.com/francisdevafip/Formation_Git_Exemple_Second_Repo.git branche </a:t>
            </a:r>
            <a:r>
              <a:rPr lang="fr-FR" sz="1200" dirty="0" err="1">
                <a:solidFill>
                  <a:srgbClr val="002060"/>
                </a:solidFill>
              </a:rPr>
              <a:t>developpement</a:t>
            </a:r>
            <a:endParaRPr lang="fr-FR" sz="1200" dirty="0">
              <a:solidFill>
                <a:srgbClr val="00206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fr-FR" sz="1200" dirty="0">
              <a:solidFill>
                <a:srgbClr val="002060"/>
              </a:solidFill>
            </a:endParaRPr>
          </a:p>
          <a:p>
            <a:r>
              <a:rPr lang="fr-FR" dirty="0"/>
              <a:t>Rappel de + haut : Le git </a:t>
            </a:r>
            <a:r>
              <a:rPr lang="fr-FR" dirty="0" err="1"/>
              <a:t>fetch</a:t>
            </a:r>
            <a:r>
              <a:rPr lang="fr-FR" dirty="0"/>
              <a:t> récupère les informations du repo distant mais on ne les a pas encore dans la branche !!!</a:t>
            </a:r>
          </a:p>
          <a:p>
            <a:r>
              <a:rPr lang="fr-FR" dirty="0"/>
              <a:t>Pour ce faire on fait un pull </a:t>
            </a:r>
            <a:r>
              <a:rPr lang="en-US" dirty="0"/>
              <a:t>--allow-unrelated-histories au </a:t>
            </a:r>
            <a:r>
              <a:rPr lang="en-US" dirty="0" err="1"/>
              <a:t>besoin</a:t>
            </a:r>
            <a:r>
              <a:rPr lang="en-US" dirty="0"/>
              <a:t> car les 2 </a:t>
            </a:r>
            <a:r>
              <a:rPr lang="en-US" dirty="0" err="1"/>
              <a:t>projets</a:t>
            </a:r>
            <a:r>
              <a:rPr lang="en-US" dirty="0"/>
              <a:t> ne correspondent pas</a:t>
            </a:r>
          </a:p>
          <a:p>
            <a:r>
              <a:rPr lang="fr-FR" dirty="0"/>
              <a:t>On fait donc soit un </a:t>
            </a:r>
            <a:r>
              <a:rPr lang="fr-FR" dirty="0" err="1"/>
              <a:t>checkout</a:t>
            </a:r>
            <a:r>
              <a:rPr lang="fr-FR" dirty="0"/>
              <a:t> si la branche locale n’est pas créer sinon on va devoir fusionner la branche locale et la distante (ça fera un commit)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fr-FR" sz="1200" dirty="0">
              <a:solidFill>
                <a:srgbClr val="002060"/>
              </a:solidFill>
            </a:endParaRPr>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76</a:t>
            </a:fld>
            <a:endParaRPr lang="fr-FR" altLang="fr-FR"/>
          </a:p>
        </p:txBody>
      </p:sp>
    </p:spTree>
    <p:extLst>
      <p:ext uri="{BB962C8B-B14F-4D97-AF65-F5344CB8AC3E}">
        <p14:creationId xmlns:p14="http://schemas.microsoft.com/office/powerpoint/2010/main" val="20740311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git </a:t>
            </a:r>
            <a:r>
              <a:rPr lang="fr-FR" dirty="0" err="1"/>
              <a:t>checkout</a:t>
            </a:r>
            <a:r>
              <a:rPr lang="fr-FR" dirty="0"/>
              <a:t> --</a:t>
            </a:r>
            <a:r>
              <a:rPr lang="fr-FR" dirty="0" err="1"/>
              <a:t>track</a:t>
            </a:r>
            <a:r>
              <a:rPr lang="fr-FR" dirty="0"/>
              <a:t> </a:t>
            </a:r>
            <a:r>
              <a:rPr lang="fr-FR" dirty="0">
                <a:solidFill>
                  <a:srgbClr val="002060"/>
                </a:solidFill>
              </a:rPr>
              <a:t>&lt;</a:t>
            </a:r>
            <a:r>
              <a:rPr lang="fr-FR" dirty="0" err="1">
                <a:solidFill>
                  <a:srgbClr val="002060"/>
                </a:solidFill>
              </a:rPr>
              <a:t>NomRepoDist</a:t>
            </a:r>
            <a:r>
              <a:rPr lang="fr-FR" dirty="0">
                <a:solidFill>
                  <a:srgbClr val="002060"/>
                </a:solidFill>
              </a:rPr>
              <a:t>&gt; </a:t>
            </a:r>
            <a:r>
              <a:rPr lang="fr-FR" dirty="0"/>
              <a:t>/</a:t>
            </a:r>
            <a:r>
              <a:rPr lang="fr-FR" dirty="0">
                <a:solidFill>
                  <a:srgbClr val="002060"/>
                </a:solidFill>
              </a:rPr>
              <a:t> &lt;</a:t>
            </a:r>
            <a:r>
              <a:rPr lang="fr-FR" dirty="0" err="1">
                <a:solidFill>
                  <a:srgbClr val="002060"/>
                </a:solidFill>
              </a:rPr>
              <a:t>NomBranchDist</a:t>
            </a:r>
            <a:r>
              <a:rPr lang="fr-FR" dirty="0">
                <a:solidFill>
                  <a:srgbClr val="002060"/>
                </a:solidFill>
              </a:rPr>
              <a:t>&gt;    va créer un repo local avec le même nom que le distant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fr-FR" dirty="0">
              <a:solidFill>
                <a:srgbClr val="00206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solidFill>
                  <a:srgbClr val="002060"/>
                </a:solidFill>
              </a:rPr>
              <a:t>On peut aussi fusionner  une branche de suivi avec </a:t>
            </a:r>
            <a:r>
              <a:rPr lang="fr-FR" dirty="0"/>
              <a:t>git merge &lt;branche-de-suivi&gt;</a:t>
            </a:r>
            <a:endParaRPr lang="fr-FR" dirty="0">
              <a:solidFill>
                <a:srgbClr val="00206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dirty="0">
                <a:solidFill>
                  <a:srgbClr val="002060"/>
                </a:solidFill>
              </a:rPr>
              <a:t>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77</a:t>
            </a:fld>
            <a:endParaRPr lang="fr-FR" altLang="fr-FR"/>
          </a:p>
        </p:txBody>
      </p:sp>
    </p:spTree>
    <p:extLst>
      <p:ext uri="{BB962C8B-B14F-4D97-AF65-F5344CB8AC3E}">
        <p14:creationId xmlns:p14="http://schemas.microsoft.com/office/powerpoint/2010/main" val="9068367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78</a:t>
            </a:fld>
            <a:endParaRPr lang="fr-FR" altLang="fr-FR"/>
          </a:p>
        </p:txBody>
      </p:sp>
    </p:spTree>
    <p:extLst>
      <p:ext uri="{BB962C8B-B14F-4D97-AF65-F5344CB8AC3E}">
        <p14:creationId xmlns:p14="http://schemas.microsoft.com/office/powerpoint/2010/main" val="33503625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a:r>
              <a:rPr lang="en-US" dirty="0"/>
              <a:t>https://git-scm.com/book/fr/v2/Les-bases-de-Git-Travailler-avec-des-d%C3%A9p%C3%B4ts-distants</a:t>
            </a:r>
          </a:p>
          <a:p>
            <a:pPr lvl="2"/>
            <a:r>
              <a:rPr lang="en-US" dirty="0"/>
              <a:t>https://git-scm.com/book/fr/v2/Les-branches-avec-Git-Branches-et-fusions%C2%A0%3A-les-bases</a:t>
            </a:r>
          </a:p>
          <a:p>
            <a:r>
              <a:rPr lang="en-US" dirty="0" err="1"/>
              <a:t>Voir</a:t>
            </a:r>
            <a:r>
              <a:rPr lang="en-US" dirty="0"/>
              <a:t> a </a:t>
            </a:r>
            <a:r>
              <a:rPr lang="en-US" dirty="0" err="1"/>
              <a:t>creer</a:t>
            </a:r>
            <a:r>
              <a:rPr lang="en-US" dirty="0"/>
              <a:t> un </a:t>
            </a:r>
            <a:r>
              <a:rPr lang="en-US" dirty="0" err="1"/>
              <a:t>autre</a:t>
            </a:r>
            <a:r>
              <a:rPr lang="en-US" dirty="0"/>
              <a:t> repo distant</a:t>
            </a:r>
          </a:p>
          <a:p>
            <a:r>
              <a:rPr lang="en-US" dirty="0"/>
              <a:t>https://github.com/rprataps/Exer1.git</a:t>
            </a:r>
          </a:p>
          <a:p>
            <a:r>
              <a:rPr lang="fr-FR" dirty="0"/>
              <a:t>TODO : a </a:t>
            </a:r>
            <a:r>
              <a:rPr lang="fr-FR" dirty="0" err="1"/>
              <a:t>developper</a:t>
            </a:r>
            <a:r>
              <a:rPr lang="fr-FR" dirty="0"/>
              <a:t> et créer un autre repo distant</a:t>
            </a:r>
          </a:p>
          <a:p>
            <a:endParaRPr lang="fr-FR" dirty="0"/>
          </a:p>
          <a:p>
            <a:r>
              <a:rPr lang="fr-FR" dirty="0"/>
              <a:t>Ou alors git </a:t>
            </a:r>
            <a:r>
              <a:rPr lang="fr-FR" dirty="0" err="1"/>
              <a:t>submodule</a:t>
            </a:r>
            <a:r>
              <a:rPr lang="fr-FR" dirty="0"/>
              <a:t> : https://git-scm.com/book/fr/v2/Utilitaires-Git-Sous-modules</a:t>
            </a:r>
          </a:p>
          <a:p>
            <a:r>
              <a:rPr lang="en-US" dirty="0"/>
              <a:t>git submodule add --force https://github.com/rprataps/Exer1.git</a:t>
            </a:r>
          </a:p>
          <a:p>
            <a:r>
              <a:rPr lang="fr-FR" dirty="0"/>
              <a:t>https://git-scm.com/book/fr/v2/Les-bases-de-Git-Travailler-avec-des-d%C3%A9p%C3%B4ts-distants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dirty="0">
                <a:solidFill>
                  <a:srgbClr val="002060"/>
                </a:solidFill>
                <a:hlinkClick r:id="rId3">
                  <a:extLst>
                    <a:ext uri="{A12FA001-AC4F-418D-AE19-62706E023703}">
                      <ahyp:hlinkClr xmlns:ahyp="http://schemas.microsoft.com/office/drawing/2018/hyperlinkcolor" val="tx"/>
                    </a:ext>
                  </a:extLst>
                </a:hlinkClick>
              </a:rPr>
              <a:t>https://github.com/Francis-Panzani/Formation_Git_Exemple.git</a:t>
            </a:r>
            <a:endParaRPr lang="fr-FR" sz="1200" dirty="0">
              <a:solidFill>
                <a:srgbClr val="00206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dirty="0">
                <a:solidFill>
                  <a:srgbClr val="002060"/>
                </a:solidFill>
              </a:rPr>
              <a:t>https://github.com/francisdevafip/Formation_Git_Exemple_Second_Repo.git branche </a:t>
            </a:r>
            <a:r>
              <a:rPr lang="fr-FR" sz="1200" dirty="0" err="1">
                <a:solidFill>
                  <a:srgbClr val="002060"/>
                </a:solidFill>
              </a:rPr>
              <a:t>developpement</a:t>
            </a:r>
            <a:endParaRPr lang="fr-FR" sz="1200" dirty="0">
              <a:solidFill>
                <a:srgbClr val="002060"/>
              </a:solidFill>
            </a:endParaRPr>
          </a:p>
          <a:p>
            <a:endParaRPr lang="en-US" dirty="0"/>
          </a:p>
          <a:p>
            <a:endParaRPr lang="en-US" dirty="0"/>
          </a:p>
          <a:p>
            <a:endParaRPr lang="en-US" dirty="0"/>
          </a:p>
          <a:p>
            <a:endParaRPr lang="en-US"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79</a:t>
            </a:fld>
            <a:endParaRPr lang="fr-FR" altLang="fr-FR"/>
          </a:p>
        </p:txBody>
      </p:sp>
    </p:spTree>
    <p:extLst>
      <p:ext uri="{BB962C8B-B14F-4D97-AF65-F5344CB8AC3E}">
        <p14:creationId xmlns:p14="http://schemas.microsoft.com/office/powerpoint/2010/main" val="2500875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pratique, GIT ne stocke pas la totalité des fichiers pour chaque commit, mais seulement les différences par rapport à l’état suivant.</a:t>
            </a:r>
          </a:p>
          <a:p>
            <a:r>
              <a:rPr lang="fr-FR" b="1" dirty="0"/>
              <a:t>Avantage</a:t>
            </a:r>
            <a:r>
              <a:rPr lang="fr-FR" dirty="0"/>
              <a:t> par rapport à l’approche manuelle : moins coûteux en place.</a:t>
            </a:r>
          </a:p>
          <a:p>
            <a:r>
              <a:rPr lang="fr-FR" dirty="0"/>
              <a:t>NB : bien que GIT (et les autres VCS) soient plus particulièrement conçus pour des fichiers texte, ils fonctionnent aussi avec des fichiers binaires (images, bureautique, etc.)</a:t>
            </a:r>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8</a:t>
            </a:fld>
            <a:endParaRPr lang="fr-FR" altLang="fr-FR"/>
          </a:p>
        </p:txBody>
      </p:sp>
    </p:spTree>
    <p:extLst>
      <p:ext uri="{BB962C8B-B14F-4D97-AF65-F5344CB8AC3E}">
        <p14:creationId xmlns:p14="http://schemas.microsoft.com/office/powerpoint/2010/main" val="17159877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1" u="none" strike="noStrike" kern="1200" baseline="0" dirty="0">
                <a:solidFill>
                  <a:schemeClr val="tx1"/>
                </a:solidFill>
                <a:latin typeface="+mn-lt"/>
                <a:ea typeface="+mn-ea"/>
                <a:cs typeface="+mn-cs"/>
              </a:rPr>
              <a:t>Notre historique divergent initial réalisé via merge .</a:t>
            </a:r>
          </a:p>
          <a:p>
            <a:r>
              <a:rPr lang="fr-FR" sz="1200" b="0" i="0" u="none" strike="noStrike" kern="1200" baseline="0" dirty="0">
                <a:solidFill>
                  <a:schemeClr val="tx1"/>
                </a:solidFill>
                <a:latin typeface="+mn-lt"/>
                <a:ea typeface="+mn-ea"/>
                <a:cs typeface="+mn-cs"/>
              </a:rPr>
              <a:t>Cette commande réalise une fusion à trois branches entre les deux derniers instantanés de chaque branche C5 C7  et l’ancêtre commun le plus récent C3</a:t>
            </a:r>
          </a:p>
          <a:p>
            <a:r>
              <a:rPr lang="fr-FR" sz="1200" b="0" i="0" u="none" strike="noStrike" kern="1200" baseline="0" dirty="0">
                <a:solidFill>
                  <a:schemeClr val="tx1"/>
                </a:solidFill>
                <a:latin typeface="+mn-lt"/>
                <a:ea typeface="+mn-ea"/>
                <a:cs typeface="+mn-cs"/>
              </a:rPr>
              <a:t>Cependant, il existe un autre moyen : vous pouvez prendre le patch de la modification introduite en C5 et le réappliquer sur C7</a:t>
            </a:r>
            <a:endParaRPr lang="fr-FR" sz="1200" b="0" i="1" u="none" strike="noStrike"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80</a:t>
            </a:fld>
            <a:endParaRPr lang="fr-FR" altLang="fr-FR"/>
          </a:p>
        </p:txBody>
      </p:sp>
    </p:spTree>
    <p:extLst>
      <p:ext uri="{BB962C8B-B14F-4D97-AF65-F5344CB8AC3E}">
        <p14:creationId xmlns:p14="http://schemas.microsoft.com/office/powerpoint/2010/main" val="16300085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1" u="none" strike="noStrike" kern="1200" baseline="0" dirty="0">
                <a:solidFill>
                  <a:schemeClr val="tx1"/>
                </a:solidFill>
                <a:latin typeface="+mn-lt"/>
                <a:ea typeface="+mn-ea"/>
                <a:cs typeface="+mn-cs"/>
              </a:rPr>
              <a:t>Git va </a:t>
            </a:r>
            <a:r>
              <a:rPr lang="fr-FR" sz="1200" b="0" i="0" u="none" strike="noStrike" kern="1200" baseline="0" dirty="0">
                <a:solidFill>
                  <a:schemeClr val="tx1"/>
                </a:solidFill>
                <a:latin typeface="+mn-lt"/>
                <a:ea typeface="+mn-ea"/>
                <a:cs typeface="+mn-cs"/>
              </a:rPr>
              <a:t>prendre le patch de la modification introduite en C5 et le réappliquer sur C7</a:t>
            </a:r>
          </a:p>
          <a:p>
            <a:r>
              <a:rPr lang="fr-FR" sz="1200" b="0" i="0" u="none" strike="noStrike" kern="1200" baseline="0" dirty="0">
                <a:solidFill>
                  <a:schemeClr val="tx1"/>
                </a:solidFill>
                <a:latin typeface="+mn-lt"/>
                <a:ea typeface="+mn-ea"/>
                <a:cs typeface="+mn-cs"/>
              </a:rPr>
              <a:t>Cela fonctionne en cherchant l’ancêtre commun le plus récent des deux branches (celle sur laquelle vous vous trouvez et celle sur laquelle vous rebasez), en récupérant toutes les différences introduites entre chaque validation de la branche sur laquelle vous êtes, en les sauvant dans des fichiers temporaires, en basculant sur la branche destination et en réappliquant chaque modification dans le même ordre.</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L’idée de fin est de merger master et prob53 puis de supprimer la branche prob53</a:t>
            </a:r>
          </a:p>
          <a:p>
            <a:r>
              <a:rPr lang="fr-FR" sz="1200" b="0" i="0" u="none" strike="noStrike" kern="1200" baseline="0" dirty="0">
                <a:solidFill>
                  <a:schemeClr val="tx1"/>
                </a:solidFill>
                <a:latin typeface="+mn-lt"/>
                <a:ea typeface="+mn-ea"/>
                <a:cs typeface="+mn-cs"/>
              </a:rPr>
              <a:t>Quand vous rebasez des données, vous abandonnez les </a:t>
            </a:r>
            <a:r>
              <a:rPr lang="fr-FR" sz="1200" b="0" i="0" u="none" strike="noStrike" kern="1200" baseline="0" dirty="0" err="1">
                <a:solidFill>
                  <a:schemeClr val="tx1"/>
                </a:solidFill>
                <a:latin typeface="+mn-lt"/>
                <a:ea typeface="+mn-ea"/>
                <a:cs typeface="+mn-cs"/>
              </a:rPr>
              <a:t>commits</a:t>
            </a:r>
            <a:r>
              <a:rPr lang="fr-FR" sz="1200" b="0" i="0" u="none" strike="noStrike" kern="1200" baseline="0" dirty="0">
                <a:solidFill>
                  <a:schemeClr val="tx1"/>
                </a:solidFill>
                <a:latin typeface="+mn-lt"/>
                <a:ea typeface="+mn-ea"/>
                <a:cs typeface="+mn-cs"/>
              </a:rPr>
              <a:t> existants et vous en créez de nouveaux qui sont similaires mais différents. (ceux qui les ont déjà </a:t>
            </a:r>
            <a:r>
              <a:rPr lang="fr-FR" sz="1200" b="0" i="0" u="none" strike="noStrike" kern="1200" baseline="0" dirty="0" err="1">
                <a:solidFill>
                  <a:schemeClr val="tx1"/>
                </a:solidFill>
                <a:latin typeface="+mn-lt"/>
                <a:ea typeface="+mn-ea"/>
                <a:cs typeface="+mn-cs"/>
              </a:rPr>
              <a:t>recupérés</a:t>
            </a:r>
            <a:r>
              <a:rPr lang="fr-FR" sz="1200" b="0" i="0" u="none" strike="noStrike" kern="1200" baseline="0" dirty="0">
                <a:solidFill>
                  <a:schemeClr val="tx1"/>
                </a:solidFill>
                <a:latin typeface="+mn-lt"/>
                <a:ea typeface="+mn-ea"/>
                <a:cs typeface="+mn-cs"/>
              </a:rPr>
              <a:t> ne les auront plus ça va foutre le bordel dans les </a:t>
            </a:r>
            <a:r>
              <a:rPr lang="fr-FR" sz="1200" b="0" i="0" u="none" strike="noStrike" kern="1200" baseline="0" dirty="0" err="1">
                <a:solidFill>
                  <a:schemeClr val="tx1"/>
                </a:solidFill>
                <a:latin typeface="+mn-lt"/>
                <a:ea typeface="+mn-ea"/>
                <a:cs typeface="+mn-cs"/>
              </a:rPr>
              <a:t>dépots</a:t>
            </a:r>
            <a:r>
              <a:rPr lang="fr-FR" sz="1200" b="0" i="0" u="none" strike="noStrike" kern="1200" baseline="0" dirty="0">
                <a:solidFill>
                  <a:schemeClr val="tx1"/>
                </a:solidFill>
                <a:latin typeface="+mn-lt"/>
                <a:ea typeface="+mn-ea"/>
                <a:cs typeface="+mn-cs"/>
              </a:rPr>
              <a:t> de tous les collaborateurs et </a:t>
            </a:r>
            <a:r>
              <a:rPr lang="fr-FR" sz="1200" b="0" i="0" u="none" strike="noStrike" kern="1200" baseline="0" dirty="0" err="1">
                <a:solidFill>
                  <a:schemeClr val="tx1"/>
                </a:solidFill>
                <a:latin typeface="+mn-lt"/>
                <a:ea typeface="+mn-ea"/>
                <a:cs typeface="+mn-cs"/>
              </a:rPr>
              <a:t>générér</a:t>
            </a:r>
            <a:r>
              <a:rPr lang="fr-FR" sz="1200" b="0" i="0" u="none" strike="noStrike" kern="1200" baseline="0" dirty="0">
                <a:solidFill>
                  <a:schemeClr val="tx1"/>
                </a:solidFill>
                <a:latin typeface="+mn-lt"/>
                <a:ea typeface="+mn-ea"/>
                <a:cs typeface="+mn-cs"/>
              </a:rPr>
              <a:t> des conflits)</a:t>
            </a:r>
          </a:p>
          <a:p>
            <a:endParaRPr lang="fr-FR" sz="1200" b="0" i="0" u="none" strike="noStrike" kern="1200" baseline="0" dirty="0">
              <a:solidFill>
                <a:schemeClr val="tx1"/>
              </a:solidFill>
              <a:latin typeface="+mn-lt"/>
              <a:ea typeface="+mn-ea"/>
              <a:cs typeface="+mn-cs"/>
            </a:endParaRPr>
          </a:p>
          <a:p>
            <a:endParaRPr lang="fr-FR" sz="1200" b="0" i="0" u="none" strike="noStrike" kern="1200" baseline="0" dirty="0">
              <a:solidFill>
                <a:schemeClr val="tx1"/>
              </a:solidFill>
              <a:latin typeface="+mn-lt"/>
              <a:ea typeface="+mn-ea"/>
              <a:cs typeface="+mn-cs"/>
            </a:endParaRPr>
          </a:p>
          <a:p>
            <a:endParaRPr lang="fr-FR" sz="1200" b="0" i="1" u="none" strike="noStrike"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81</a:t>
            </a:fld>
            <a:endParaRPr lang="fr-FR" altLang="fr-FR"/>
          </a:p>
        </p:txBody>
      </p:sp>
    </p:spTree>
    <p:extLst>
      <p:ext uri="{BB962C8B-B14F-4D97-AF65-F5344CB8AC3E}">
        <p14:creationId xmlns:p14="http://schemas.microsoft.com/office/powerpoint/2010/main" val="8707706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1" u="none" strike="noStrike" kern="1200" baseline="0" dirty="0">
                <a:solidFill>
                  <a:schemeClr val="tx1"/>
                </a:solidFill>
                <a:latin typeface="+mn-lt"/>
                <a:ea typeface="+mn-ea"/>
                <a:cs typeface="+mn-cs"/>
              </a:rPr>
              <a:t>Git va </a:t>
            </a:r>
            <a:r>
              <a:rPr lang="fr-FR" sz="1200" b="0" i="0" u="none" strike="noStrike" kern="1200" baseline="0" dirty="0">
                <a:solidFill>
                  <a:schemeClr val="tx1"/>
                </a:solidFill>
                <a:latin typeface="+mn-lt"/>
                <a:ea typeface="+mn-ea"/>
                <a:cs typeface="+mn-cs"/>
              </a:rPr>
              <a:t>prendre le patch de la modification introduite en C5 et le réappliquer sur C7</a:t>
            </a:r>
          </a:p>
          <a:p>
            <a:r>
              <a:rPr lang="fr-FR" sz="1200" b="0" i="0" u="none" strike="noStrike" kern="1200" baseline="0" dirty="0">
                <a:solidFill>
                  <a:schemeClr val="tx1"/>
                </a:solidFill>
                <a:latin typeface="+mn-lt"/>
                <a:ea typeface="+mn-ea"/>
                <a:cs typeface="+mn-cs"/>
              </a:rPr>
              <a:t>Cela fonctionne en cherchant l’ancêtre commun le plus récent des deux branches (celle sur laquelle vous vous trouvez et celle sur laquelle vous rebasez), en récupérant toutes les différences introduites entre chaque validation de la branche sur laquelle vous êtes, en les sauvant dans des fichiers temporaires, en basculant sur la branche destination et en réappliquant chaque modification dans le même ordre.</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L’idée de fin est de merger master et prob53 puis de supprimer la branche prob53</a:t>
            </a:r>
          </a:p>
          <a:p>
            <a:r>
              <a:rPr lang="fr-FR" sz="1200" b="0" i="0" u="none" strike="noStrike" kern="1200" baseline="0" dirty="0">
                <a:solidFill>
                  <a:schemeClr val="tx1"/>
                </a:solidFill>
                <a:latin typeface="+mn-lt"/>
                <a:ea typeface="+mn-ea"/>
                <a:cs typeface="+mn-cs"/>
              </a:rPr>
              <a:t>Quand vous rebasez des données, vous abandonnez les </a:t>
            </a:r>
            <a:r>
              <a:rPr lang="fr-FR" sz="1200" b="0" i="0" u="none" strike="noStrike" kern="1200" baseline="0" dirty="0" err="1">
                <a:solidFill>
                  <a:schemeClr val="tx1"/>
                </a:solidFill>
                <a:latin typeface="+mn-lt"/>
                <a:ea typeface="+mn-ea"/>
                <a:cs typeface="+mn-cs"/>
              </a:rPr>
              <a:t>commits</a:t>
            </a:r>
            <a:r>
              <a:rPr lang="fr-FR" sz="1200" b="0" i="0" u="none" strike="noStrike" kern="1200" baseline="0" dirty="0">
                <a:solidFill>
                  <a:schemeClr val="tx1"/>
                </a:solidFill>
                <a:latin typeface="+mn-lt"/>
                <a:ea typeface="+mn-ea"/>
                <a:cs typeface="+mn-cs"/>
              </a:rPr>
              <a:t> existants et vous en créez de nouveaux qui sont similaires mais différents. (ceux qui les ont déjà </a:t>
            </a:r>
            <a:r>
              <a:rPr lang="fr-FR" sz="1200" b="0" i="0" u="none" strike="noStrike" kern="1200" baseline="0" dirty="0" err="1">
                <a:solidFill>
                  <a:schemeClr val="tx1"/>
                </a:solidFill>
                <a:latin typeface="+mn-lt"/>
                <a:ea typeface="+mn-ea"/>
                <a:cs typeface="+mn-cs"/>
              </a:rPr>
              <a:t>recupérés</a:t>
            </a:r>
            <a:r>
              <a:rPr lang="fr-FR" sz="1200" b="0" i="0" u="none" strike="noStrike" kern="1200" baseline="0" dirty="0">
                <a:solidFill>
                  <a:schemeClr val="tx1"/>
                </a:solidFill>
                <a:latin typeface="+mn-lt"/>
                <a:ea typeface="+mn-ea"/>
                <a:cs typeface="+mn-cs"/>
              </a:rPr>
              <a:t> ne les auront plus ça va foutre le bordel dans les </a:t>
            </a:r>
            <a:r>
              <a:rPr lang="fr-FR" sz="1200" b="0" i="0" u="none" strike="noStrike" kern="1200" baseline="0" dirty="0" err="1">
                <a:solidFill>
                  <a:schemeClr val="tx1"/>
                </a:solidFill>
                <a:latin typeface="+mn-lt"/>
                <a:ea typeface="+mn-ea"/>
                <a:cs typeface="+mn-cs"/>
              </a:rPr>
              <a:t>dépots</a:t>
            </a:r>
            <a:r>
              <a:rPr lang="fr-FR" sz="1200" b="0" i="0" u="none" strike="noStrike" kern="1200" baseline="0" dirty="0">
                <a:solidFill>
                  <a:schemeClr val="tx1"/>
                </a:solidFill>
                <a:latin typeface="+mn-lt"/>
                <a:ea typeface="+mn-ea"/>
                <a:cs typeface="+mn-cs"/>
              </a:rPr>
              <a:t> de tous les collaborateurs et </a:t>
            </a:r>
            <a:r>
              <a:rPr lang="fr-FR" sz="1200" b="0" i="0" u="none" strike="noStrike" kern="1200" baseline="0" dirty="0" err="1">
                <a:solidFill>
                  <a:schemeClr val="tx1"/>
                </a:solidFill>
                <a:latin typeface="+mn-lt"/>
                <a:ea typeface="+mn-ea"/>
                <a:cs typeface="+mn-cs"/>
              </a:rPr>
              <a:t>générér</a:t>
            </a:r>
            <a:r>
              <a:rPr lang="fr-FR" sz="1200" b="0" i="0" u="none" strike="noStrike" kern="1200" baseline="0" dirty="0">
                <a:solidFill>
                  <a:schemeClr val="tx1"/>
                </a:solidFill>
                <a:latin typeface="+mn-lt"/>
                <a:ea typeface="+mn-ea"/>
                <a:cs typeface="+mn-cs"/>
              </a:rPr>
              <a:t> des conflits)</a:t>
            </a:r>
          </a:p>
          <a:p>
            <a:endParaRPr lang="fr-FR" sz="1200" b="0" i="0" u="none" strike="noStrike" kern="1200" baseline="0" dirty="0">
              <a:solidFill>
                <a:schemeClr val="tx1"/>
              </a:solidFill>
              <a:latin typeface="+mn-lt"/>
              <a:ea typeface="+mn-ea"/>
              <a:cs typeface="+mn-cs"/>
            </a:endParaRPr>
          </a:p>
          <a:p>
            <a:endParaRPr lang="fr-FR" sz="1200" b="0" i="0" u="none" strike="noStrike" kern="1200" baseline="0" dirty="0">
              <a:solidFill>
                <a:schemeClr val="tx1"/>
              </a:solidFill>
              <a:latin typeface="+mn-lt"/>
              <a:ea typeface="+mn-ea"/>
              <a:cs typeface="+mn-cs"/>
            </a:endParaRPr>
          </a:p>
          <a:p>
            <a:endParaRPr lang="fr-FR" sz="1200" b="0" i="1" u="none" strike="noStrike"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82</a:t>
            </a:fld>
            <a:endParaRPr lang="fr-FR" altLang="fr-FR"/>
          </a:p>
        </p:txBody>
      </p:sp>
    </p:spTree>
    <p:extLst>
      <p:ext uri="{BB962C8B-B14F-4D97-AF65-F5344CB8AC3E}">
        <p14:creationId xmlns:p14="http://schemas.microsoft.com/office/powerpoint/2010/main" val="16849241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Besoin de team </a:t>
            </a:r>
            <a:r>
              <a:rPr lang="fr-FR" dirty="0" err="1"/>
              <a:t>working</a:t>
            </a:r>
            <a:r>
              <a:rPr lang="fr-FR" dirty="0"/>
              <a:t> sur l’attente ou le rebase ?</a:t>
            </a:r>
          </a:p>
          <a:p>
            <a:endParaRPr lang="fr-FR" dirty="0"/>
          </a:p>
          <a:p>
            <a:r>
              <a:rPr lang="fr-FR" dirty="0"/>
              <a:t>TODO les faire travailler sur un fichier en collaboratif  HTML qui va contenir du texte et 5 zones ou mettre des images ()a eux de choisir et de mettre les images </a:t>
            </a:r>
          </a:p>
          <a:p>
            <a:r>
              <a:rPr lang="fr-FR" dirty="0"/>
              <a:t>a debugger en cas ?</a:t>
            </a:r>
          </a:p>
          <a:p>
            <a:r>
              <a:rPr lang="fr-FR" dirty="0"/>
              <a:t>Dans chacune des zones ils devront mettre du contenu (avec une nouvelle version après x choses) </a:t>
            </a:r>
          </a:p>
          <a:p>
            <a:r>
              <a:rPr lang="fr-FR" dirty="0"/>
              <a:t>Et créer un lien vers un fichier html </a:t>
            </a:r>
            <a:r>
              <a:rPr lang="fr-FR" dirty="0" err="1"/>
              <a:t>exterieur</a:t>
            </a:r>
            <a:r>
              <a:rPr lang="fr-FR" dirty="0"/>
              <a:t> qui.</a:t>
            </a:r>
          </a:p>
          <a:p>
            <a:r>
              <a:rPr lang="fr-FR" dirty="0"/>
              <a:t>Html commun ou pas avec des trucs a faire pour chacun en cas sur des branches différentes et 1 commune</a:t>
            </a:r>
          </a:p>
          <a:p>
            <a:r>
              <a:rPr lang="fr-FR" dirty="0"/>
              <a:t>Zone javascript avec une variable commune pour déclencher un bug en régression (normalement ne doivent pas intervenir sur les parties des autres’’’)</a:t>
            </a:r>
          </a:p>
          <a:p>
            <a:endParaRPr lang="fr-FR" dirty="0"/>
          </a:p>
          <a:p>
            <a:endParaRPr lang="fr-FR" dirty="0"/>
          </a:p>
          <a:p>
            <a:endParaRPr lang="fr-FR" dirty="0"/>
          </a:p>
          <a:p>
            <a:endParaRPr lang="en-US"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83</a:t>
            </a:fld>
            <a:endParaRPr lang="fr-FR" altLang="fr-FR"/>
          </a:p>
        </p:txBody>
      </p:sp>
    </p:spTree>
    <p:extLst>
      <p:ext uri="{BB962C8B-B14F-4D97-AF65-F5344CB8AC3E}">
        <p14:creationId xmlns:p14="http://schemas.microsoft.com/office/powerpoint/2010/main" val="41355472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TODO Conflit merge </a:t>
            </a:r>
            <a:r>
              <a:rPr lang="fr-FR" dirty="0" err="1"/>
              <a:t>dist</a:t>
            </a:r>
            <a:endParaRPr lang="fr-FR" dirty="0"/>
          </a:p>
          <a:p>
            <a:endParaRPr lang="fr-FR" dirty="0"/>
          </a:p>
          <a:p>
            <a:r>
              <a:rPr lang="fr-FR" dirty="0"/>
              <a:t>https://git-scm.com/book/en/v2/Git-Tools-Advanced-Merging</a:t>
            </a:r>
          </a:p>
          <a:p>
            <a:endParaRPr lang="fr-FR" dirty="0"/>
          </a:p>
          <a:p>
            <a:endParaRPr lang="fr-FR" dirty="0"/>
          </a:p>
          <a:p>
            <a:endParaRPr lang="en-US"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84</a:t>
            </a:fld>
            <a:endParaRPr lang="fr-FR" altLang="fr-FR"/>
          </a:p>
        </p:txBody>
      </p:sp>
    </p:spTree>
    <p:extLst>
      <p:ext uri="{BB962C8B-B14F-4D97-AF65-F5344CB8AC3E}">
        <p14:creationId xmlns:p14="http://schemas.microsoft.com/office/powerpoint/2010/main" val="2996246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Espace réservé de l'image des diapositives 1">
            <a:extLst>
              <a:ext uri="{FF2B5EF4-FFF2-40B4-BE49-F238E27FC236}">
                <a16:creationId xmlns:a16="http://schemas.microsoft.com/office/drawing/2014/main" id="{2DD07B61-9F02-457D-AD62-086BDCDCDA3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Espace réservé des commentaires 2">
            <a:extLst>
              <a:ext uri="{FF2B5EF4-FFF2-40B4-BE49-F238E27FC236}">
                <a16:creationId xmlns:a16="http://schemas.microsoft.com/office/drawing/2014/main" id="{FF142133-D27D-43F9-B49D-4C2FF6580A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ltLang="fr-FR" dirty="0"/>
          </a:p>
        </p:txBody>
      </p:sp>
      <p:sp>
        <p:nvSpPr>
          <p:cNvPr id="17412" name="Espace réservé du numéro de diapositive 3">
            <a:extLst>
              <a:ext uri="{FF2B5EF4-FFF2-40B4-BE49-F238E27FC236}">
                <a16:creationId xmlns:a16="http://schemas.microsoft.com/office/drawing/2014/main" id="{2AA39499-67A9-43CD-84F9-7D27E69508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8D465D6-70E3-41BE-9A71-056B10437FA1}" type="slidenum">
              <a:rPr lang="fr-FR" altLang="fr-FR" smtClean="0"/>
              <a:pPr>
                <a:spcBef>
                  <a:spcPct val="0"/>
                </a:spcBef>
              </a:pPr>
              <a:t>85</a:t>
            </a:fld>
            <a:endParaRPr lang="fr-FR" altLang="fr-FR"/>
          </a:p>
        </p:txBody>
      </p:sp>
    </p:spTree>
    <p:extLst>
      <p:ext uri="{BB962C8B-B14F-4D97-AF65-F5344CB8AC3E}">
        <p14:creationId xmlns:p14="http://schemas.microsoft.com/office/powerpoint/2010/main" val="5154206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Simple a mettre en œuvre (viens des CVCS </a:t>
            </a:r>
            <a:r>
              <a:rPr lang="fr-FR" dirty="0" err="1"/>
              <a:t>systemes</a:t>
            </a:r>
            <a:r>
              <a:rPr lang="fr-FR" dirty="0"/>
              <a:t> centralisés)</a:t>
            </a:r>
          </a:p>
          <a:p>
            <a:r>
              <a:rPr lang="fr-FR" dirty="0"/>
              <a:t>Il suppose de mettre un place un unique </a:t>
            </a:r>
            <a:r>
              <a:rPr lang="fr-FR" dirty="0">
                <a:hlinkClick r:id="rId3"/>
              </a:rPr>
              <a:t>dépôt distant</a:t>
            </a:r>
            <a:r>
              <a:rPr lang="fr-FR" dirty="0"/>
              <a:t> sur lequel plusieurs collaborateurs ont les droits en écriture.</a:t>
            </a:r>
          </a:p>
          <a:p>
            <a:r>
              <a:rPr lang="fr-FR" sz="1200" b="0" i="0" u="none" strike="noStrike" kern="1200" baseline="0" dirty="0">
                <a:solidFill>
                  <a:schemeClr val="tx1"/>
                </a:solidFill>
                <a:latin typeface="+mn-lt"/>
                <a:ea typeface="+mn-ea"/>
                <a:cs typeface="+mn-cs"/>
              </a:rPr>
              <a:t>Un concentrateur ou dépôt central accepte le code et tout le monde doit synchroniser son travail avec.</a:t>
            </a:r>
          </a:p>
          <a:p>
            <a:r>
              <a:rPr lang="fr-FR" sz="1200" b="0" i="0" u="none" strike="noStrike" kern="1200" baseline="0" dirty="0">
                <a:solidFill>
                  <a:schemeClr val="tx1"/>
                </a:solidFill>
                <a:latin typeface="+mn-lt"/>
                <a:ea typeface="+mn-ea"/>
                <a:cs typeface="+mn-cs"/>
              </a:rPr>
              <a:t>Cela signifie que si deux développeurs clonent depuis le concentrateur et qu’ils introduisent tous les deux des modifications, le premier à pousser ses modifications le fera sans encombre. Le second développeur doit fusionner les modifications du premier dans son dépôt local avant de pousser ses modifications pour ne pas écraser les modifications du premier.</a:t>
            </a:r>
          </a:p>
          <a:p>
            <a:r>
              <a:rPr lang="fr-FR" sz="1200" b="1" i="0" u="none" strike="noStrike" kern="1200" baseline="0" dirty="0">
                <a:solidFill>
                  <a:schemeClr val="tx1"/>
                </a:solidFill>
                <a:latin typeface="+mn-lt"/>
                <a:ea typeface="+mn-ea"/>
                <a:cs typeface="+mn-cs"/>
              </a:rPr>
              <a:t>Ok pour petites équipes et avec git, bcp sont familier et a l’aise avec</a:t>
            </a:r>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87</a:t>
            </a:fld>
            <a:endParaRPr lang="fr-FR" altLang="fr-FR"/>
          </a:p>
        </p:txBody>
      </p:sp>
    </p:spTree>
    <p:extLst>
      <p:ext uri="{BB962C8B-B14F-4D97-AF65-F5344CB8AC3E}">
        <p14:creationId xmlns:p14="http://schemas.microsoft.com/office/powerpoint/2010/main" val="32476087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type de collaboration est très flexible.</a:t>
            </a:r>
          </a:p>
          <a:p>
            <a:r>
              <a:rPr lang="fr-FR" dirty="0"/>
              <a:t>On peut notamment le mettre en œuvre sans disposer d’un serveur, en utilisant par exemple des média amovibles (clé USB, carte DS, disque externe...) comme “</a:t>
            </a:r>
            <a:r>
              <a:rPr lang="fr-FR" dirty="0" err="1"/>
              <a:t>dépot</a:t>
            </a:r>
            <a:r>
              <a:rPr lang="fr-FR" dirty="0"/>
              <a:t> distant” pour communiquer entre les différents acteurs.</a:t>
            </a: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88</a:t>
            </a:fld>
            <a:endParaRPr lang="fr-FR" altLang="fr-FR"/>
          </a:p>
        </p:txBody>
      </p:sp>
    </p:spTree>
    <p:extLst>
      <p:ext uri="{BB962C8B-B14F-4D97-AF65-F5344CB8AC3E}">
        <p14:creationId xmlns:p14="http://schemas.microsoft.com/office/powerpoint/2010/main" val="12501773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type de collaboration est encouragé par les sites d’hébergement comme </a:t>
            </a:r>
            <a:r>
              <a:rPr lang="fr-FR" dirty="0" err="1">
                <a:hlinkClick r:id="rId3"/>
              </a:rPr>
              <a:t>Github</a:t>
            </a:r>
            <a:r>
              <a:rPr lang="fr-FR" dirty="0"/>
              <a:t> </a:t>
            </a:r>
          </a:p>
          <a:p>
            <a:r>
              <a:rPr lang="fr-FR" dirty="0"/>
              <a:t>Chaque collaborateur dispose d’un clone public (</a:t>
            </a:r>
            <a:r>
              <a:rPr lang="fr-FR" i="1" dirty="0"/>
              <a:t>fork</a:t>
            </a:r>
            <a:r>
              <a:rPr lang="fr-FR" dirty="0"/>
              <a:t>) du projet, et y publie les </a:t>
            </a:r>
            <a:r>
              <a:rPr lang="fr-FR" dirty="0" err="1"/>
              <a:t>commits</a:t>
            </a:r>
            <a:r>
              <a:rPr lang="fr-FR" dirty="0"/>
              <a:t> qu’il souhaite partager</a:t>
            </a:r>
          </a:p>
          <a:p>
            <a:r>
              <a:rPr lang="fr-FR" dirty="0"/>
              <a:t>Il sollicite ensuite les autres collaborateur pour tirer ces </a:t>
            </a:r>
            <a:r>
              <a:rPr lang="fr-FR" dirty="0" err="1"/>
              <a:t>commits</a:t>
            </a:r>
            <a:r>
              <a:rPr lang="fr-FR" dirty="0"/>
              <a:t> dans leur propre dépôt/ On appelle cette sollicitation un pull </a:t>
            </a:r>
            <a:r>
              <a:rPr lang="fr-FR" dirty="0" err="1"/>
              <a:t>request</a:t>
            </a:r>
            <a:r>
              <a:rPr lang="fr-FR" dirty="0"/>
              <a:t> (ou plus rarement un merge </a:t>
            </a:r>
            <a:r>
              <a:rPr lang="fr-FR" dirty="0" err="1"/>
              <a:t>request</a:t>
            </a:r>
            <a:r>
              <a:rPr lang="fr-FR" dirty="0"/>
              <a:t>).</a:t>
            </a:r>
          </a:p>
          <a:p>
            <a:r>
              <a:rPr lang="fr-FR" dirty="0"/>
              <a:t>La plupart du temps, l’un des dépôts publics (celui du leader du projet, typiquement) est considéré comme la référence (voir après), donc ce type d’organisation se rapproche de l’organisation en étoile, mais permet à n’importe qui de proposer des modifications, sans avoir besoin d’obtenir les droits en écriture sur le dépôt de référence.</a:t>
            </a:r>
          </a:p>
          <a:p>
            <a:endParaRPr lang="fr-FR" dirty="0"/>
          </a:p>
          <a:p>
            <a:r>
              <a:rPr lang="fr-FR" dirty="0"/>
              <a:t>Exemple bis : https://yangsu.github.io/pull-request-tutorial/</a:t>
            </a: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89</a:t>
            </a:fld>
            <a:endParaRPr lang="fr-FR" altLang="fr-FR"/>
          </a:p>
        </p:txBody>
      </p:sp>
    </p:spTree>
    <p:extLst>
      <p:ext uri="{BB962C8B-B14F-4D97-AF65-F5344CB8AC3E}">
        <p14:creationId xmlns:p14="http://schemas.microsoft.com/office/powerpoint/2010/main" val="24044483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chaque développeur a un accès en écriture à son propre dépôt public et en lecture à tous ceux des autres. Ce scénario inclut souvent un dépôt canonique qui représente le projet « officiel ». Pour commencer à contribuer au projet, vous créez votre propre clone public du projet et poussez vos modifications dessus. Après, il suffit d’envoyer une demande au mainteneur de projet</a:t>
            </a:r>
          </a:p>
          <a:p>
            <a:r>
              <a:rPr lang="fr-FR" dirty="0"/>
              <a:t>pour qu’il tire vos modifications dans le dépôt canonique. Il peut ajouter votre dépôt comme dépôt distant, tester vos modifications localement, les fusionner dans sa branche et les pousser vers le dépôt public.</a:t>
            </a:r>
          </a:p>
          <a:p>
            <a:r>
              <a:rPr lang="fr-FR" sz="1200" b="0" i="0" u="none" strike="noStrike" kern="1200" baseline="0" dirty="0">
                <a:solidFill>
                  <a:schemeClr val="tx1"/>
                </a:solidFill>
                <a:latin typeface="+mn-lt"/>
                <a:ea typeface="+mn-ea"/>
                <a:cs typeface="+mn-cs"/>
              </a:rPr>
              <a:t>1. Le mainteneur du projet pousse vers son dépôt public.</a:t>
            </a:r>
          </a:p>
          <a:p>
            <a:r>
              <a:rPr lang="fr-FR" sz="1200" b="0" i="0" u="none" strike="noStrike" kern="1200" baseline="0" dirty="0">
                <a:solidFill>
                  <a:schemeClr val="tx1"/>
                </a:solidFill>
                <a:latin typeface="+mn-lt"/>
                <a:ea typeface="+mn-ea"/>
                <a:cs typeface="+mn-cs"/>
              </a:rPr>
              <a:t>2. Un contributeur clone ce dépôt et introduit des modifications.</a:t>
            </a:r>
          </a:p>
          <a:p>
            <a:r>
              <a:rPr lang="fr-FR" sz="1200" b="0" i="0" u="none" strike="noStrike" kern="1200" baseline="0" dirty="0">
                <a:solidFill>
                  <a:schemeClr val="tx1"/>
                </a:solidFill>
                <a:latin typeface="+mn-lt"/>
                <a:ea typeface="+mn-ea"/>
                <a:cs typeface="+mn-cs"/>
              </a:rPr>
              <a:t>3. Le contributeur pousse son travail sur son dépôt public.</a:t>
            </a:r>
          </a:p>
          <a:p>
            <a:r>
              <a:rPr lang="fr-FR" sz="1200" b="0" i="0" u="none" strike="noStrike" kern="1200" baseline="0" dirty="0">
                <a:solidFill>
                  <a:schemeClr val="tx1"/>
                </a:solidFill>
                <a:latin typeface="+mn-lt"/>
                <a:ea typeface="+mn-ea"/>
                <a:cs typeface="+mn-cs"/>
              </a:rPr>
              <a:t>4. Le contributeur envoie au mainteneur un e-mail de demande pour tirer depuis son dépôt.</a:t>
            </a:r>
          </a:p>
          <a:p>
            <a:r>
              <a:rPr lang="fr-FR" sz="1200" b="0" i="0" u="none" strike="noStrike" kern="1200" baseline="0" dirty="0">
                <a:solidFill>
                  <a:schemeClr val="tx1"/>
                </a:solidFill>
                <a:latin typeface="+mn-lt"/>
                <a:ea typeface="+mn-ea"/>
                <a:cs typeface="+mn-cs"/>
              </a:rPr>
              <a:t>5. Le mainteneur ajoute le dépôt du contributeur comme dépôt distant et fusionne localement.</a:t>
            </a:r>
          </a:p>
          <a:p>
            <a:r>
              <a:rPr lang="fr-FR" sz="1200" b="0" i="0" u="none" strike="noStrike" kern="1200" baseline="0" dirty="0">
                <a:solidFill>
                  <a:schemeClr val="tx1"/>
                </a:solidFill>
                <a:latin typeface="+mn-lt"/>
                <a:ea typeface="+mn-ea"/>
                <a:cs typeface="+mn-cs"/>
              </a:rPr>
              <a:t>6. Le mainteneur pousse les modifications fusionnées sur le dépôt principal</a:t>
            </a:r>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90</a:t>
            </a:fld>
            <a:endParaRPr lang="fr-FR" altLang="fr-FR"/>
          </a:p>
        </p:txBody>
      </p:sp>
    </p:spTree>
    <p:extLst>
      <p:ext uri="{BB962C8B-B14F-4D97-AF65-F5344CB8AC3E}">
        <p14:creationId xmlns:p14="http://schemas.microsoft.com/office/powerpoint/2010/main" val="4241423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err="1">
                <a:solidFill>
                  <a:schemeClr val="tx1"/>
                </a:solidFill>
                <a:latin typeface="+mn-lt"/>
                <a:ea typeface="+mn-ea"/>
                <a:cs typeface="+mn-cs"/>
              </a:rPr>
              <a:t>commité</a:t>
            </a:r>
            <a:r>
              <a:rPr lang="fr-FR" sz="1200" b="0" i="0" u="none" strike="noStrike" kern="1200" baseline="0" dirty="0">
                <a:solidFill>
                  <a:schemeClr val="tx1"/>
                </a:solidFill>
                <a:latin typeface="+mn-lt"/>
                <a:ea typeface="+mn-ea"/>
                <a:cs typeface="+mn-cs"/>
              </a:rPr>
              <a:t>, modifié et indexé. </a:t>
            </a:r>
          </a:p>
          <a:p>
            <a:r>
              <a:rPr lang="fr-FR" sz="1200" b="0" i="0" u="none" strike="noStrike" kern="1200" baseline="0" dirty="0" err="1">
                <a:solidFill>
                  <a:schemeClr val="tx1"/>
                </a:solidFill>
                <a:latin typeface="+mn-lt"/>
                <a:ea typeface="+mn-ea"/>
                <a:cs typeface="+mn-cs"/>
              </a:rPr>
              <a:t>Commité</a:t>
            </a:r>
            <a:r>
              <a:rPr lang="fr-FR" sz="1200" b="0" i="0" u="none" strike="noStrike" kern="1200" baseline="0" dirty="0">
                <a:solidFill>
                  <a:schemeClr val="tx1"/>
                </a:solidFill>
                <a:latin typeface="+mn-lt"/>
                <a:ea typeface="+mn-ea"/>
                <a:cs typeface="+mn-cs"/>
              </a:rPr>
              <a:t> signifie que les données sont stockées en sécurité dans votre base de données locale.</a:t>
            </a:r>
          </a:p>
          <a:p>
            <a:r>
              <a:rPr lang="fr-FR" sz="1200" b="0" i="0" u="none" strike="noStrike" kern="1200" baseline="0" dirty="0">
                <a:solidFill>
                  <a:schemeClr val="tx1"/>
                </a:solidFill>
                <a:latin typeface="+mn-lt"/>
                <a:ea typeface="+mn-ea"/>
                <a:cs typeface="+mn-cs"/>
              </a:rPr>
              <a:t>Modifié signifie que vous avez modifié le fichier mais qu’il n’a pas encore été </a:t>
            </a:r>
            <a:r>
              <a:rPr lang="fr-FR" sz="1200" b="0" i="0" u="none" strike="noStrike" kern="1200" baseline="0" dirty="0" err="1">
                <a:solidFill>
                  <a:schemeClr val="tx1"/>
                </a:solidFill>
                <a:latin typeface="+mn-lt"/>
                <a:ea typeface="+mn-ea"/>
                <a:cs typeface="+mn-cs"/>
              </a:rPr>
              <a:t>commité</a:t>
            </a:r>
            <a:r>
              <a:rPr lang="fr-FR" sz="1200" b="0" i="0" u="none" strike="noStrike" kern="1200" baseline="0" dirty="0">
                <a:solidFill>
                  <a:schemeClr val="tx1"/>
                </a:solidFill>
                <a:latin typeface="+mn-lt"/>
                <a:ea typeface="+mn-ea"/>
                <a:cs typeface="+mn-cs"/>
              </a:rPr>
              <a:t> en base.</a:t>
            </a:r>
          </a:p>
          <a:p>
            <a:r>
              <a:rPr lang="fr-FR" sz="1200" b="0" i="0" u="none" strike="noStrike" kern="1200" baseline="0" dirty="0">
                <a:solidFill>
                  <a:schemeClr val="tx1"/>
                </a:solidFill>
                <a:latin typeface="+mn-lt"/>
                <a:ea typeface="+mn-ea"/>
                <a:cs typeface="+mn-cs"/>
              </a:rPr>
              <a:t>Indexé signifie que vous avez marqué un fichier modifié dans sa version actuelle pour qu’il fasse partie du prochain instantané du projet.</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3) Le répertoire Git (</a:t>
            </a:r>
            <a:r>
              <a:rPr lang="fr-FR" sz="1200" b="1" i="0" u="none" strike="noStrike" kern="1200" baseline="0" dirty="0">
                <a:solidFill>
                  <a:schemeClr val="tx1"/>
                </a:solidFill>
                <a:latin typeface="+mn-lt"/>
                <a:ea typeface="+mn-ea"/>
                <a:cs typeface="+mn-cs"/>
              </a:rPr>
              <a:t>repository</a:t>
            </a:r>
            <a:r>
              <a:rPr lang="fr-FR" sz="1200" b="0" i="0" u="none" strike="noStrike" kern="1200" baseline="0" dirty="0">
                <a:solidFill>
                  <a:schemeClr val="tx1"/>
                </a:solidFill>
                <a:latin typeface="+mn-lt"/>
                <a:ea typeface="+mn-ea"/>
                <a:cs typeface="+mn-cs"/>
              </a:rPr>
              <a:t> ) est l’endroit où Git stocke les </a:t>
            </a:r>
            <a:r>
              <a:rPr lang="fr-FR" sz="1200" b="0" i="0" u="none" strike="noStrike" kern="1200" baseline="0" dirty="0" err="1">
                <a:solidFill>
                  <a:schemeClr val="tx1"/>
                </a:solidFill>
                <a:latin typeface="+mn-lt"/>
                <a:ea typeface="+mn-ea"/>
                <a:cs typeface="+mn-cs"/>
              </a:rPr>
              <a:t>méta-données</a:t>
            </a:r>
            <a:r>
              <a:rPr lang="fr-FR" sz="1200" b="0" i="0" u="none" strike="noStrike" kern="1200" baseline="0" dirty="0">
                <a:solidFill>
                  <a:schemeClr val="tx1"/>
                </a:solidFill>
                <a:latin typeface="+mn-lt"/>
                <a:ea typeface="+mn-ea"/>
                <a:cs typeface="+mn-cs"/>
              </a:rPr>
              <a:t> et la base de données des objets</a:t>
            </a:r>
          </a:p>
          <a:p>
            <a:r>
              <a:rPr lang="fr-FR" sz="1200" b="0" i="0" u="none" strike="noStrike" kern="1200" baseline="0" dirty="0">
                <a:solidFill>
                  <a:schemeClr val="tx1"/>
                </a:solidFill>
                <a:latin typeface="+mn-lt"/>
                <a:ea typeface="+mn-ea"/>
                <a:cs typeface="+mn-cs"/>
              </a:rPr>
              <a:t>de votre projet. C’est la partie la plus importante de Git, et c’est ce qui est copié lorsque vous clonez</a:t>
            </a:r>
          </a:p>
          <a:p>
            <a:r>
              <a:rPr lang="fr-FR" sz="1200" b="0" i="0" u="none" strike="noStrike" kern="1200" baseline="0" dirty="0">
                <a:solidFill>
                  <a:schemeClr val="tx1"/>
                </a:solidFill>
                <a:latin typeface="+mn-lt"/>
                <a:ea typeface="+mn-ea"/>
                <a:cs typeface="+mn-cs"/>
              </a:rPr>
              <a:t>un dépôt depuis un autre ordinateur.</a:t>
            </a:r>
          </a:p>
          <a:p>
            <a:r>
              <a:rPr lang="fr-FR" sz="1200" b="0" i="0" u="none" strike="noStrike" kern="1200" baseline="0" dirty="0">
                <a:solidFill>
                  <a:schemeClr val="tx1"/>
                </a:solidFill>
                <a:latin typeface="+mn-lt"/>
                <a:ea typeface="+mn-ea"/>
                <a:cs typeface="+mn-cs"/>
              </a:rPr>
              <a:t>2) La zone d’index (</a:t>
            </a:r>
            <a:r>
              <a:rPr lang="fr-FR" sz="1200" b="0" i="0" u="none" strike="noStrike" kern="1200" baseline="0" dirty="0" err="1">
                <a:solidFill>
                  <a:schemeClr val="tx1"/>
                </a:solidFill>
                <a:latin typeface="+mn-lt"/>
                <a:ea typeface="+mn-ea"/>
                <a:cs typeface="+mn-cs"/>
              </a:rPr>
              <a:t>staging</a:t>
            </a:r>
            <a:r>
              <a:rPr lang="fr-FR" sz="1200" b="0" i="0" u="none" strike="noStrike" kern="1200" baseline="0" dirty="0">
                <a:solidFill>
                  <a:schemeClr val="tx1"/>
                </a:solidFill>
                <a:latin typeface="+mn-lt"/>
                <a:ea typeface="+mn-ea"/>
                <a:cs typeface="+mn-cs"/>
              </a:rPr>
              <a:t> area) est un simple fichier, généralement situé dans le répertoire Git, qui stocke les</a:t>
            </a:r>
          </a:p>
          <a:p>
            <a:r>
              <a:rPr lang="fr-FR" sz="1200" b="0" i="0" u="none" strike="noStrike" kern="1200" baseline="0" dirty="0">
                <a:solidFill>
                  <a:schemeClr val="tx1"/>
                </a:solidFill>
                <a:latin typeface="+mn-lt"/>
                <a:ea typeface="+mn-ea"/>
                <a:cs typeface="+mn-cs"/>
              </a:rPr>
              <a:t>informations concernant ce qui fera partie du prochain instantané.</a:t>
            </a:r>
          </a:p>
          <a:p>
            <a:r>
              <a:rPr lang="fr-FR" sz="1200" b="0" i="0" u="none" strike="noStrike" kern="1200" baseline="0" dirty="0">
                <a:solidFill>
                  <a:schemeClr val="tx1"/>
                </a:solidFill>
                <a:latin typeface="+mn-lt"/>
                <a:ea typeface="+mn-ea"/>
                <a:cs typeface="+mn-cs"/>
              </a:rPr>
              <a:t>1) Le répertoire de travail est une extraction unique d’une version du projet. Ces fichiers sont</a:t>
            </a:r>
          </a:p>
          <a:p>
            <a:r>
              <a:rPr lang="fr-FR" sz="1200" b="0" i="0" u="none" strike="noStrike" kern="1200" baseline="0" dirty="0">
                <a:solidFill>
                  <a:schemeClr val="tx1"/>
                </a:solidFill>
                <a:latin typeface="+mn-lt"/>
                <a:ea typeface="+mn-ea"/>
                <a:cs typeface="+mn-cs"/>
              </a:rPr>
              <a:t>extraits depuis la base de données compressée dans le répertoire Git et placés sur le disque pour</a:t>
            </a:r>
          </a:p>
          <a:p>
            <a:r>
              <a:rPr lang="fr-FR" sz="1200" b="0" i="0" u="none" strike="noStrike" kern="1200" baseline="0" dirty="0">
                <a:solidFill>
                  <a:schemeClr val="tx1"/>
                </a:solidFill>
                <a:latin typeface="+mn-lt"/>
                <a:ea typeface="+mn-ea"/>
                <a:cs typeface="+mn-cs"/>
              </a:rPr>
              <a:t>pouvoir être utilisés ou modifiés.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9</a:t>
            </a:fld>
            <a:endParaRPr lang="fr-FR" altLang="fr-FR"/>
          </a:p>
        </p:txBody>
      </p:sp>
    </p:spTree>
    <p:extLst>
      <p:ext uri="{BB962C8B-B14F-4D97-AF65-F5344CB8AC3E}">
        <p14:creationId xmlns:p14="http://schemas.microsoft.com/office/powerpoint/2010/main" val="643561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TODO faire exercice avec repo </a:t>
            </a:r>
            <a:r>
              <a:rPr lang="fr-FR" dirty="0" err="1"/>
              <a:t>github</a:t>
            </a:r>
            <a:r>
              <a:rPr lang="fr-FR" dirty="0"/>
              <a:t> et git pull </a:t>
            </a:r>
            <a:r>
              <a:rPr lang="fr-FR" dirty="0" err="1"/>
              <a:t>request</a:t>
            </a:r>
            <a:endParaRPr lang="fr-FR" dirty="0"/>
          </a:p>
          <a:p>
            <a:endParaRPr lang="fr-FR" dirty="0"/>
          </a:p>
          <a:p>
            <a:r>
              <a:rPr lang="fr-FR" dirty="0"/>
              <a:t>GOOD intro Exercice 3 P42 est déjà fait !!!</a:t>
            </a: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91</a:t>
            </a:fld>
            <a:endParaRPr lang="fr-FR" altLang="fr-FR"/>
          </a:p>
        </p:txBody>
      </p:sp>
    </p:spTree>
    <p:extLst>
      <p:ext uri="{BB962C8B-B14F-4D97-AF65-F5344CB8AC3E}">
        <p14:creationId xmlns:p14="http://schemas.microsoft.com/office/powerpoint/2010/main" val="30790842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git rebase -i HEAD~3 a partir de la ou on est en </a:t>
            </a:r>
            <a:r>
              <a:rPr lang="fr-FR" dirty="0" err="1"/>
              <a:t>arriere</a:t>
            </a:r>
            <a:r>
              <a:rPr lang="fr-FR" dirty="0"/>
              <a:t> de 3, voir options avec </a:t>
            </a:r>
            <a:r>
              <a:rPr lang="fr-FR" dirty="0" err="1"/>
              <a:t>editeur</a:t>
            </a:r>
            <a:endParaRPr lang="fr-FR" dirty="0"/>
          </a:p>
          <a:p>
            <a:endParaRPr lang="fr-FR" dirty="0"/>
          </a:p>
          <a:p>
            <a:r>
              <a:rPr lang="en-US" dirty="0"/>
              <a:t>git revert </a:t>
            </a:r>
            <a:r>
              <a:rPr lang="fr-FR" dirty="0"/>
              <a:t>quand on travaille a distance car sinon ca fou des bugs notamment quand on a créer des branches et autres</a:t>
            </a:r>
          </a:p>
          <a:p>
            <a:endParaRPr lang="fr-FR" dirty="0"/>
          </a:p>
          <a:p>
            <a:r>
              <a:rPr lang="fr-FR" dirty="0"/>
              <a:t>https://makina-corpus.com/blog/metier/archives/git-annuler-proprement-un-commit-apres-un-push</a:t>
            </a: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93</a:t>
            </a:fld>
            <a:endParaRPr lang="fr-FR" altLang="fr-FR"/>
          </a:p>
        </p:txBody>
      </p:sp>
    </p:spTree>
    <p:extLst>
      <p:ext uri="{BB962C8B-B14F-4D97-AF65-F5344CB8AC3E}">
        <p14:creationId xmlns:p14="http://schemas.microsoft.com/office/powerpoint/2010/main" val="39789954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71755">
              <a:lnSpc>
                <a:spcPct val="100000"/>
              </a:lnSpc>
            </a:pPr>
            <a:r>
              <a:rPr lang="fr-FR" dirty="0"/>
              <a:t>Git log </a:t>
            </a:r>
            <a:r>
              <a:rPr lang="fr-FR" dirty="0" err="1"/>
              <a:t>enorme</a:t>
            </a:r>
            <a:r>
              <a:rPr lang="fr-FR" dirty="0"/>
              <a:t> a voir</a:t>
            </a:r>
          </a:p>
          <a:p>
            <a:pPr marL="71755">
              <a:lnSpc>
                <a:spcPct val="100000"/>
              </a:lnSpc>
            </a:pPr>
            <a:r>
              <a:rPr lang="fr-FR" dirty="0"/>
              <a:t>Cherry </a:t>
            </a:r>
            <a:r>
              <a:rPr lang="fr-FR" dirty="0" err="1"/>
              <a:t>pick</a:t>
            </a:r>
            <a:r>
              <a:rPr lang="fr-FR" dirty="0"/>
              <a:t> peut et va </a:t>
            </a:r>
            <a:r>
              <a:rPr lang="fr-FR" dirty="0" err="1"/>
              <a:t>etre</a:t>
            </a:r>
            <a:r>
              <a:rPr lang="fr-FR" dirty="0"/>
              <a:t> source de conflit mais permet de repatcher d’autres fichiers dans d’autres branches ou de réappliquer les changements a nouveau</a:t>
            </a:r>
          </a:p>
          <a:p>
            <a:pPr marL="71755">
              <a:lnSpc>
                <a:spcPct val="100000"/>
              </a:lnSpc>
            </a:pPr>
            <a:r>
              <a:rPr lang="fr-FR" dirty="0"/>
              <a:t>(exemple changement de signature, modification de l’</a:t>
            </a:r>
            <a:r>
              <a:rPr lang="fr-FR" dirty="0" err="1"/>
              <a:t>entete</a:t>
            </a:r>
            <a:r>
              <a:rPr lang="fr-FR" dirty="0"/>
              <a:t> des fichiers </a:t>
            </a:r>
            <a:r>
              <a:rPr lang="fr-FR" dirty="0" err="1"/>
              <a:t>etc</a:t>
            </a:r>
            <a:r>
              <a:rPr lang="fr-FR" dirty="0"/>
              <a:t> </a:t>
            </a:r>
            <a:r>
              <a:rPr lang="fr-FR" dirty="0" err="1"/>
              <a:t>etc</a:t>
            </a:r>
            <a:r>
              <a:rPr lang="fr-FR" dirty="0"/>
              <a:t>)</a:t>
            </a: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94</a:t>
            </a:fld>
            <a:endParaRPr lang="fr-FR" altLang="fr-FR"/>
          </a:p>
        </p:txBody>
      </p:sp>
    </p:spTree>
    <p:extLst>
      <p:ext uri="{BB962C8B-B14F-4D97-AF65-F5344CB8AC3E}">
        <p14:creationId xmlns:p14="http://schemas.microsoft.com/office/powerpoint/2010/main" val="39930375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Patch : C’est un ensemble de </a:t>
            </a:r>
            <a:r>
              <a:rPr lang="fr-FR" dirty="0" err="1"/>
              <a:t>commits</a:t>
            </a:r>
            <a:r>
              <a:rPr lang="fr-FR" dirty="0"/>
              <a:t> (modifications / changements) réunis en 1 seul que l’on peut appliquer a d’autres branches et passer aux </a:t>
            </a:r>
            <a:r>
              <a:rPr lang="fr-FR" dirty="0" err="1"/>
              <a:t>collegues</a:t>
            </a:r>
            <a:r>
              <a:rPr lang="fr-FR" dirty="0"/>
              <a:t> </a:t>
            </a:r>
          </a:p>
          <a:p>
            <a:r>
              <a:rPr lang="fr-FR" dirty="0"/>
              <a:t>Git </a:t>
            </a:r>
            <a:r>
              <a:rPr lang="fr-FR" dirty="0" err="1"/>
              <a:t>stash</a:t>
            </a:r>
            <a:r>
              <a:rPr lang="fr-FR" dirty="0"/>
              <a:t> </a:t>
            </a:r>
            <a:r>
              <a:rPr lang="fr-FR" dirty="0" err="1"/>
              <a:t>evite</a:t>
            </a:r>
            <a:r>
              <a:rPr lang="fr-FR" dirty="0"/>
              <a:t> d’avoir a remettre clean son </a:t>
            </a:r>
            <a:r>
              <a:rPr lang="fr-FR" dirty="0" err="1"/>
              <a:t>working</a:t>
            </a:r>
            <a:r>
              <a:rPr lang="fr-FR" dirty="0"/>
              <a:t> directory (pas de commit a faire et autre)</a:t>
            </a: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95</a:t>
            </a:fld>
            <a:endParaRPr lang="fr-FR" altLang="fr-FR"/>
          </a:p>
        </p:txBody>
      </p:sp>
    </p:spTree>
    <p:extLst>
      <p:ext uri="{BB962C8B-B14F-4D97-AF65-F5344CB8AC3E}">
        <p14:creationId xmlns:p14="http://schemas.microsoft.com/office/powerpoint/2010/main" val="6178951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97</a:t>
            </a:fld>
            <a:endParaRPr lang="fr-FR" altLang="fr-FR"/>
          </a:p>
        </p:txBody>
      </p:sp>
    </p:spTree>
    <p:extLst>
      <p:ext uri="{BB962C8B-B14F-4D97-AF65-F5344CB8AC3E}">
        <p14:creationId xmlns:p14="http://schemas.microsoft.com/office/powerpoint/2010/main" val="27545616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https://www.synbioz.com/blog/tech/git-adopter-un-modele-de-versionnement-efficace</a:t>
            </a:r>
          </a:p>
          <a:p>
            <a:r>
              <a:rPr lang="fr-FR" dirty="0">
                <a:hlinkClick r:id="rId3"/>
              </a:rPr>
              <a:t>Git-flow</a:t>
            </a:r>
            <a:r>
              <a:rPr lang="fr-FR" dirty="0"/>
              <a:t> est un ensemble d’extensions pour Git livré sous forme de </a:t>
            </a:r>
            <a:r>
              <a:rPr lang="fr-FR" dirty="0" err="1"/>
              <a:t>shell</a:t>
            </a:r>
            <a:r>
              <a:rPr lang="fr-FR" dirty="0"/>
              <a:t>-scripts très simples d’accès.</a:t>
            </a:r>
          </a:p>
          <a:p>
            <a:r>
              <a:rPr lang="fr-FR" dirty="0"/>
              <a:t>Git-flow va permettre de suivre le workflow présenté précédemment sans avoir à tout retenir, surtout si comme moi vous êtes un peu perdu avec toutes les commandes et options de Git.</a:t>
            </a:r>
          </a:p>
          <a:p>
            <a:r>
              <a:rPr lang="fr-FR" dirty="0"/>
              <a:t>Init : va permettre de paramétrer votre dépôt pour une utilisation via git-flow (en local) Une fois terminé, vous êtes automatiquement positionné sur la branche “</a:t>
            </a:r>
            <a:r>
              <a:rPr lang="fr-FR" dirty="0" err="1"/>
              <a:t>develop</a:t>
            </a:r>
            <a:r>
              <a:rPr lang="fr-FR" dirty="0"/>
              <a:t>”</a:t>
            </a:r>
          </a:p>
          <a:p>
            <a:r>
              <a:rPr lang="fr-FR" dirty="0" err="1"/>
              <a:t>Feature</a:t>
            </a:r>
            <a:r>
              <a:rPr lang="fr-FR" dirty="0"/>
              <a:t> start : Vous êtes désormais dans la branche “</a:t>
            </a:r>
            <a:r>
              <a:rPr lang="fr-FR" dirty="0" err="1"/>
              <a:t>feature</a:t>
            </a:r>
            <a:r>
              <a:rPr lang="fr-FR" dirty="0"/>
              <a:t>/</a:t>
            </a:r>
            <a:r>
              <a:rPr lang="fr-FR" dirty="0" err="1"/>
              <a:t>foo</a:t>
            </a:r>
            <a:r>
              <a:rPr lang="fr-FR" dirty="0"/>
              <a:t>” puis on finalise la branche et elle va </a:t>
            </a:r>
            <a:r>
              <a:rPr lang="fr-FR" dirty="0" err="1"/>
              <a:t>etre</a:t>
            </a:r>
            <a:r>
              <a:rPr lang="fr-FR" dirty="0"/>
              <a:t> mergée dans </a:t>
            </a:r>
            <a:r>
              <a:rPr lang="fr-FR" dirty="0" err="1"/>
              <a:t>develop</a:t>
            </a:r>
            <a:r>
              <a:rPr lang="fr-FR" dirty="0"/>
              <a:t> puis effacée et on se retrouvera dans « </a:t>
            </a:r>
            <a:r>
              <a:rPr lang="fr-FR" dirty="0" err="1"/>
              <a:t>develop</a:t>
            </a:r>
            <a:r>
              <a:rPr lang="fr-FR" dirty="0"/>
              <a:t> »</a:t>
            </a:r>
          </a:p>
          <a:p>
            <a:r>
              <a:rPr lang="fr-FR" dirty="0"/>
              <a:t>Release idem mais ca taguera en plus la release.</a:t>
            </a:r>
          </a:p>
          <a:p>
            <a:r>
              <a:rPr lang="fr-FR" dirty="0"/>
              <a:t>Il y aussi </a:t>
            </a:r>
            <a:r>
              <a:rPr lang="fr-FR" dirty="0" err="1"/>
              <a:t>hotfix</a:t>
            </a:r>
            <a:endParaRPr lang="fr-FR" dirty="0"/>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98</a:t>
            </a:fld>
            <a:endParaRPr lang="fr-FR" altLang="fr-FR"/>
          </a:p>
        </p:txBody>
      </p:sp>
    </p:spTree>
    <p:extLst>
      <p:ext uri="{BB962C8B-B14F-4D97-AF65-F5344CB8AC3E}">
        <p14:creationId xmlns:p14="http://schemas.microsoft.com/office/powerpoint/2010/main" val="10264259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VCSC plus bas</a:t>
            </a: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99</a:t>
            </a:fld>
            <a:endParaRPr lang="fr-FR" altLang="fr-FR"/>
          </a:p>
        </p:txBody>
      </p:sp>
    </p:spTree>
    <p:extLst>
      <p:ext uri="{BB962C8B-B14F-4D97-AF65-F5344CB8AC3E}">
        <p14:creationId xmlns:p14="http://schemas.microsoft.com/office/powerpoint/2010/main" val="28468528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Clic on source control puis change pour voir les diff</a:t>
            </a:r>
          </a:p>
        </p:txBody>
      </p:sp>
      <p:sp>
        <p:nvSpPr>
          <p:cNvPr id="4" name="Espace réservé du numéro de diapositive 3"/>
          <p:cNvSpPr>
            <a:spLocks noGrp="1"/>
          </p:cNvSpPr>
          <p:nvPr>
            <p:ph type="sldNum" sz="quarter" idx="5"/>
          </p:nvPr>
        </p:nvSpPr>
        <p:spPr/>
        <p:txBody>
          <a:bodyPr/>
          <a:lstStyle/>
          <a:p>
            <a:pPr>
              <a:defRPr/>
            </a:pPr>
            <a:fld id="{1A98B288-A62C-4B09-ABD5-12BD010E4FC8}" type="slidenum">
              <a:rPr lang="fr-FR" altLang="fr-FR" smtClean="0"/>
              <a:pPr>
                <a:defRPr/>
              </a:pPr>
              <a:t>101</a:t>
            </a:fld>
            <a:endParaRPr lang="fr-FR" altLang="fr-FR"/>
          </a:p>
        </p:txBody>
      </p:sp>
    </p:spTree>
    <p:extLst>
      <p:ext uri="{BB962C8B-B14F-4D97-AF65-F5344CB8AC3E}">
        <p14:creationId xmlns:p14="http://schemas.microsoft.com/office/powerpoint/2010/main" val="24933734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Diapositive de titre">
    <p:spTree>
      <p:nvGrpSpPr>
        <p:cNvPr id="1" name=""/>
        <p:cNvGrpSpPr/>
        <p:nvPr/>
      </p:nvGrpSpPr>
      <p:grpSpPr>
        <a:xfrm>
          <a:off x="0" y="0"/>
          <a:ext cx="0" cy="0"/>
          <a:chOff x="0" y="0"/>
          <a:chExt cx="0" cy="0"/>
        </a:xfrm>
      </p:grpSpPr>
      <p:pic>
        <p:nvPicPr>
          <p:cNvPr id="4" name="Image 8">
            <a:extLst>
              <a:ext uri="{FF2B5EF4-FFF2-40B4-BE49-F238E27FC236}">
                <a16:creationId xmlns:a16="http://schemas.microsoft.com/office/drawing/2014/main" id="{7B5B050C-2FA6-45C2-97FA-317DB7BC982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onnecteur droit 4">
            <a:extLst>
              <a:ext uri="{FF2B5EF4-FFF2-40B4-BE49-F238E27FC236}">
                <a16:creationId xmlns:a16="http://schemas.microsoft.com/office/drawing/2014/main" id="{A6610005-94BF-41D6-8800-1A3E4E621360}"/>
              </a:ext>
            </a:extLst>
          </p:cNvPr>
          <p:cNvCxnSpPr/>
          <p:nvPr userDrawn="1"/>
        </p:nvCxnSpPr>
        <p:spPr>
          <a:xfrm>
            <a:off x="395288" y="260350"/>
            <a:ext cx="0" cy="143986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3">
            <a:extLst>
              <a:ext uri="{FF2B5EF4-FFF2-40B4-BE49-F238E27FC236}">
                <a16:creationId xmlns:a16="http://schemas.microsoft.com/office/drawing/2014/main" id="{278266C1-CE46-4F11-BDE3-B0069F84DBA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36681" t="17950" r="11041" b="36604"/>
          <a:stretch>
            <a:fillRect/>
          </a:stretch>
        </p:blipFill>
        <p:spPr bwMode="auto">
          <a:xfrm>
            <a:off x="7380288" y="6092825"/>
            <a:ext cx="1676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99232" y="1196752"/>
            <a:ext cx="7083896" cy="576064"/>
          </a:xfrm>
          <a:prstGeom prst="rect">
            <a:avLst/>
          </a:prstGeom>
          <a:ln>
            <a:noFill/>
          </a:ln>
        </p:spPr>
        <p:txBody>
          <a:bodyPr anchor="t" anchorCtr="0">
            <a:normAutofit/>
          </a:bodyPr>
          <a:lstStyle>
            <a:lvl1pPr marL="0" indent="0" algn="l">
              <a:buNone/>
              <a:defRPr sz="2400" b="1">
                <a:solidFill>
                  <a:srgbClr val="FFFFFF"/>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13" name="Title 12"/>
          <p:cNvSpPr>
            <a:spLocks noGrp="1"/>
          </p:cNvSpPr>
          <p:nvPr>
            <p:ph type="title"/>
          </p:nvPr>
        </p:nvSpPr>
        <p:spPr>
          <a:xfrm>
            <a:off x="395536" y="116632"/>
            <a:ext cx="7344816" cy="1008112"/>
          </a:xfrm>
        </p:spPr>
        <p:txBody>
          <a:bodyPr anchorCtr="0"/>
          <a:lstStyle>
            <a:lvl1pPr algn="l">
              <a:defRPr sz="4200" cap="small" spc="150" baseline="0"/>
            </a:lvl1pPr>
          </a:lstStyle>
          <a:p>
            <a:r>
              <a:rPr lang="fr-FR" dirty="0"/>
              <a:t>Modifiez le style du titre</a:t>
            </a:r>
            <a:endParaRPr lang="en-US" dirty="0"/>
          </a:p>
        </p:txBody>
      </p:sp>
      <p:pic>
        <p:nvPicPr>
          <p:cNvPr id="7" name="Image 6">
            <a:extLst>
              <a:ext uri="{FF2B5EF4-FFF2-40B4-BE49-F238E27FC236}">
                <a16:creationId xmlns:a16="http://schemas.microsoft.com/office/drawing/2014/main" id="{4A6EE973-AD95-42C8-B8B1-9FAFED910D7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1278" b="7519"/>
          <a:stretch/>
        </p:blipFill>
        <p:spPr>
          <a:xfrm>
            <a:off x="4747260" y="6083036"/>
            <a:ext cx="2785110" cy="740674"/>
          </a:xfrm>
          <a:prstGeom prst="rect">
            <a:avLst/>
          </a:prstGeom>
        </p:spPr>
      </p:pic>
      <p:pic>
        <p:nvPicPr>
          <p:cNvPr id="8" name="Image 7">
            <a:extLst>
              <a:ext uri="{FF2B5EF4-FFF2-40B4-BE49-F238E27FC236}">
                <a16:creationId xmlns:a16="http://schemas.microsoft.com/office/drawing/2014/main" id="{325C4E12-75C3-468A-8DC8-5F3841F73A1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663693" y="6067419"/>
            <a:ext cx="1285788" cy="771908"/>
          </a:xfrm>
          <a:prstGeom prst="rect">
            <a:avLst/>
          </a:prstGeom>
        </p:spPr>
      </p:pic>
      <p:pic>
        <p:nvPicPr>
          <p:cNvPr id="9" name="Image 8">
            <a:extLst>
              <a:ext uri="{FF2B5EF4-FFF2-40B4-BE49-F238E27FC236}">
                <a16:creationId xmlns:a16="http://schemas.microsoft.com/office/drawing/2014/main" id="{78B9D493-7FFD-412B-84F1-574AAA58C13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668013" y="6150775"/>
            <a:ext cx="907793" cy="605195"/>
          </a:xfrm>
          <a:prstGeom prst="rect">
            <a:avLst/>
          </a:prstGeom>
        </p:spPr>
      </p:pic>
    </p:spTree>
    <p:extLst>
      <p:ext uri="{BB962C8B-B14F-4D97-AF65-F5344CB8AC3E}">
        <p14:creationId xmlns:p14="http://schemas.microsoft.com/office/powerpoint/2010/main" val="306991066"/>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7BBEC7-35F4-41DF-8765-5E5F67C8AB4E}"/>
              </a:ext>
            </a:extLst>
          </p:cNvPr>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useBgFill="1">
        <p:nvSpPr>
          <p:cNvPr id="6" name="Rectangle 5">
            <a:extLst>
              <a:ext uri="{FF2B5EF4-FFF2-40B4-BE49-F238E27FC236}">
                <a16:creationId xmlns:a16="http://schemas.microsoft.com/office/drawing/2014/main" id="{CC2CDF87-8FD7-47F4-AA7F-EE4E94D4CFDD}"/>
              </a:ext>
            </a:extLst>
          </p:cNvPr>
          <p:cNvSpPr/>
          <p:nvPr/>
        </p:nvSpPr>
        <p:spPr>
          <a:xfrm>
            <a:off x="7010400" y="150813"/>
            <a:ext cx="1981200" cy="65563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Picture Placeholder 2"/>
          <p:cNvSpPr>
            <a:spLocks noGrp="1"/>
          </p:cNvSpPr>
          <p:nvPr>
            <p:ph type="pic" idx="1"/>
          </p:nvPr>
        </p:nvSpPr>
        <p:spPr>
          <a:xfrm>
            <a:off x="152400" y="152400"/>
            <a:ext cx="6705600" cy="6553200"/>
          </a:xfrm>
          <a:prstGeom prst="rect">
            <a:avLst/>
          </a:prstGeo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a:t>Cliquez sur l'icône pour ajouter une image</a:t>
            </a:r>
            <a:endParaRPr lang="en-US" noProof="0" dirty="0"/>
          </a:p>
        </p:txBody>
      </p:sp>
      <p:sp>
        <p:nvSpPr>
          <p:cNvPr id="4" name="Text Placeholder 3"/>
          <p:cNvSpPr>
            <a:spLocks noGrp="1"/>
          </p:cNvSpPr>
          <p:nvPr>
            <p:ph type="body" sz="half" idx="2"/>
          </p:nvPr>
        </p:nvSpPr>
        <p:spPr>
          <a:xfrm>
            <a:off x="7162800" y="2133600"/>
            <a:ext cx="1676400" cy="2971800"/>
          </a:xfrm>
          <a:prstGeom prst="rect">
            <a:avLst/>
          </a:prstGeo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fr-FR"/>
              <a:t>Modifiez le style du titre</a:t>
            </a:r>
            <a:endParaRPr lang="en-US" dirty="0"/>
          </a:p>
        </p:txBody>
      </p:sp>
      <p:sp>
        <p:nvSpPr>
          <p:cNvPr id="7" name="Date Placeholder 4">
            <a:extLst>
              <a:ext uri="{FF2B5EF4-FFF2-40B4-BE49-F238E27FC236}">
                <a16:creationId xmlns:a16="http://schemas.microsoft.com/office/drawing/2014/main" id="{A47E1A0C-3468-4BBF-BEBE-7F99ED6CECE4}"/>
              </a:ext>
            </a:extLst>
          </p:cNvPr>
          <p:cNvSpPr>
            <a:spLocks noGrp="1"/>
          </p:cNvSpPr>
          <p:nvPr>
            <p:ph type="dt" sz="half" idx="10"/>
          </p:nvPr>
        </p:nvSpPr>
        <p:spPr/>
        <p:txBody>
          <a:bodyPr/>
          <a:lstStyle>
            <a:lvl1pPr>
              <a:defRPr/>
            </a:lvl1pPr>
          </a:lstStyle>
          <a:p>
            <a:pPr>
              <a:defRPr/>
            </a:pPr>
            <a:r>
              <a:rPr lang="fr-FR"/>
              <a:t>15/05/2019 par Francis Panzani</a:t>
            </a:r>
            <a:endParaRPr lang="fr-BE"/>
          </a:p>
        </p:txBody>
      </p:sp>
      <p:sp>
        <p:nvSpPr>
          <p:cNvPr id="8" name="Footer Placeholder 5">
            <a:extLst>
              <a:ext uri="{FF2B5EF4-FFF2-40B4-BE49-F238E27FC236}">
                <a16:creationId xmlns:a16="http://schemas.microsoft.com/office/drawing/2014/main" id="{F71DBE8A-DE0F-457A-ADEA-257C2908F5B9}"/>
              </a:ext>
            </a:extLst>
          </p:cNvPr>
          <p:cNvSpPr>
            <a:spLocks noGrp="1"/>
          </p:cNvSpPr>
          <p:nvPr>
            <p:ph type="ftr" sz="quarter" idx="11"/>
          </p:nvPr>
        </p:nvSpPr>
        <p:spPr/>
        <p:txBody>
          <a:bodyPr/>
          <a:lstStyle>
            <a:lvl1pPr>
              <a:defRPr/>
            </a:lvl1pPr>
          </a:lstStyle>
          <a:p>
            <a:pPr>
              <a:defRPr/>
            </a:pPr>
            <a:r>
              <a:rPr lang="fr-BE"/>
              <a:t>Git</a:t>
            </a:r>
          </a:p>
        </p:txBody>
      </p:sp>
      <p:sp>
        <p:nvSpPr>
          <p:cNvPr id="9" name="Slide Number Placeholder 6">
            <a:extLst>
              <a:ext uri="{FF2B5EF4-FFF2-40B4-BE49-F238E27FC236}">
                <a16:creationId xmlns:a16="http://schemas.microsoft.com/office/drawing/2014/main" id="{5014C79E-33A6-48D9-9428-0285D6610F2E}"/>
              </a:ext>
            </a:extLst>
          </p:cNvPr>
          <p:cNvSpPr>
            <a:spLocks noGrp="1"/>
          </p:cNvSpPr>
          <p:nvPr>
            <p:ph type="sldNum" sz="quarter" idx="12"/>
          </p:nvPr>
        </p:nvSpPr>
        <p:spPr/>
        <p:txBody>
          <a:bodyPr/>
          <a:lstStyle>
            <a:lvl1pPr>
              <a:defRPr/>
            </a:lvl1pPr>
          </a:lstStyle>
          <a:p>
            <a:pPr>
              <a:defRPr/>
            </a:pPr>
            <a:fld id="{858D6DD4-14E0-4E37-A58E-0CC6286C4C9A}" type="slidenum">
              <a:rPr lang="fr-BE" altLang="fr-FR"/>
              <a:pPr>
                <a:defRPr/>
              </a:pPr>
              <a:t>‹N°›</a:t>
            </a:fld>
            <a:endParaRPr lang="fr-BE" altLang="fr-FR"/>
          </a:p>
        </p:txBody>
      </p:sp>
    </p:spTree>
    <p:extLst>
      <p:ext uri="{BB962C8B-B14F-4D97-AF65-F5344CB8AC3E}">
        <p14:creationId xmlns:p14="http://schemas.microsoft.com/office/powerpoint/2010/main" val="2992534624"/>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re seul fond cadre rou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7951" y="80962"/>
            <a:ext cx="8856537" cy="395710"/>
          </a:xfrm>
        </p:spPr>
        <p:txBody>
          <a:bodyPr/>
          <a:lstStyle/>
          <a:p>
            <a:r>
              <a:rPr lang="fr-FR"/>
              <a:t>Modifiez le style du titre</a:t>
            </a:r>
            <a:endParaRPr lang="en-US"/>
          </a:p>
        </p:txBody>
      </p:sp>
      <p:sp>
        <p:nvSpPr>
          <p:cNvPr id="3" name="Date Placeholder 3">
            <a:extLst>
              <a:ext uri="{FF2B5EF4-FFF2-40B4-BE49-F238E27FC236}">
                <a16:creationId xmlns:a16="http://schemas.microsoft.com/office/drawing/2014/main" id="{A566D31F-D6A8-4C58-85DD-EBA550037365}"/>
              </a:ext>
            </a:extLst>
          </p:cNvPr>
          <p:cNvSpPr>
            <a:spLocks noGrp="1"/>
          </p:cNvSpPr>
          <p:nvPr>
            <p:ph type="dt" sz="half" idx="10"/>
          </p:nvPr>
        </p:nvSpPr>
        <p:spPr/>
        <p:txBody>
          <a:bodyPr/>
          <a:lstStyle>
            <a:lvl1pPr>
              <a:defRPr/>
            </a:lvl1pPr>
          </a:lstStyle>
          <a:p>
            <a:pPr>
              <a:defRPr/>
            </a:pPr>
            <a:r>
              <a:rPr lang="fr-FR"/>
              <a:t>15/05/2019 par Francis Panzani</a:t>
            </a:r>
            <a:endParaRPr lang="fr-BE" dirty="0"/>
          </a:p>
        </p:txBody>
      </p:sp>
      <p:sp>
        <p:nvSpPr>
          <p:cNvPr id="4" name="Footer Placeholder 4">
            <a:extLst>
              <a:ext uri="{FF2B5EF4-FFF2-40B4-BE49-F238E27FC236}">
                <a16:creationId xmlns:a16="http://schemas.microsoft.com/office/drawing/2014/main" id="{AC602E21-4B1D-4119-B6E4-6BDEB8CE1626}"/>
              </a:ext>
            </a:extLst>
          </p:cNvPr>
          <p:cNvSpPr>
            <a:spLocks noGrp="1"/>
          </p:cNvSpPr>
          <p:nvPr>
            <p:ph type="ftr" sz="quarter" idx="11"/>
          </p:nvPr>
        </p:nvSpPr>
        <p:spPr/>
        <p:txBody>
          <a:bodyPr/>
          <a:lstStyle>
            <a:lvl1pPr>
              <a:defRPr/>
            </a:lvl1pPr>
          </a:lstStyle>
          <a:p>
            <a:pPr>
              <a:defRPr/>
            </a:pPr>
            <a:r>
              <a:rPr lang="fr-BE"/>
              <a:t>Git</a:t>
            </a:r>
            <a:endParaRPr lang="fr-BE" dirty="0"/>
          </a:p>
        </p:txBody>
      </p:sp>
      <p:sp>
        <p:nvSpPr>
          <p:cNvPr id="5" name="Slide Number Placeholder 5">
            <a:extLst>
              <a:ext uri="{FF2B5EF4-FFF2-40B4-BE49-F238E27FC236}">
                <a16:creationId xmlns:a16="http://schemas.microsoft.com/office/drawing/2014/main" id="{30140C52-7D98-43EE-8D76-6D318455F887}"/>
              </a:ext>
            </a:extLst>
          </p:cNvPr>
          <p:cNvSpPr>
            <a:spLocks noGrp="1"/>
          </p:cNvSpPr>
          <p:nvPr>
            <p:ph type="sldNum" sz="quarter" idx="12"/>
          </p:nvPr>
        </p:nvSpPr>
        <p:spPr/>
        <p:txBody>
          <a:bodyPr/>
          <a:lstStyle>
            <a:lvl1pPr>
              <a:defRPr/>
            </a:lvl1pPr>
          </a:lstStyle>
          <a:p>
            <a:pPr>
              <a:defRPr/>
            </a:pPr>
            <a:fld id="{4A2760DA-0E42-4222-832F-E9F08B6FC1BA}" type="slidenum">
              <a:rPr lang="fr-BE" altLang="fr-FR"/>
              <a:pPr>
                <a:defRPr/>
              </a:pPr>
              <a:t>‹N°›</a:t>
            </a:fld>
            <a:endParaRPr lang="fr-BE" altLang="fr-FR"/>
          </a:p>
        </p:txBody>
      </p:sp>
    </p:spTree>
    <p:extLst>
      <p:ext uri="{BB962C8B-B14F-4D97-AF65-F5344CB8AC3E}">
        <p14:creationId xmlns:p14="http://schemas.microsoft.com/office/powerpoint/2010/main" val="1115899121"/>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Titre et contenu">
    <p:spTree>
      <p:nvGrpSpPr>
        <p:cNvPr id="1" name=""/>
        <p:cNvGrpSpPr/>
        <p:nvPr/>
      </p:nvGrpSpPr>
      <p:grpSpPr>
        <a:xfrm>
          <a:off x="0" y="0"/>
          <a:ext cx="0" cy="0"/>
          <a:chOff x="0" y="0"/>
          <a:chExt cx="0" cy="0"/>
        </a:xfrm>
      </p:grpSpPr>
      <p:sp>
        <p:nvSpPr>
          <p:cNvPr id="25" name="Title Placeholder 1"/>
          <p:cNvSpPr>
            <a:spLocks noGrp="1"/>
          </p:cNvSpPr>
          <p:nvPr>
            <p:ph type="title"/>
          </p:nvPr>
        </p:nvSpPr>
        <p:spPr>
          <a:xfrm>
            <a:off x="127000" y="80808"/>
            <a:ext cx="8837488" cy="467872"/>
          </a:xfrm>
          <a:prstGeom prst="rect">
            <a:avLst/>
          </a:prstGeom>
        </p:spPr>
        <p:txBody>
          <a:bodyPr/>
          <a:lstStyle>
            <a:lvl1pPr>
              <a:defRPr sz="3600"/>
            </a:lvl1pPr>
          </a:lstStyle>
          <a:p>
            <a:r>
              <a:rPr lang="fr-FR" dirty="0"/>
              <a:t>Modifiez le style du titre</a:t>
            </a:r>
            <a:endParaRPr lang="en-US" dirty="0"/>
          </a:p>
        </p:txBody>
      </p:sp>
      <p:sp>
        <p:nvSpPr>
          <p:cNvPr id="26" name="Content Placeholder 2"/>
          <p:cNvSpPr>
            <a:spLocks noGrp="1"/>
          </p:cNvSpPr>
          <p:nvPr>
            <p:ph sz="half" idx="1"/>
          </p:nvPr>
        </p:nvSpPr>
        <p:spPr>
          <a:xfrm>
            <a:off x="127000" y="548680"/>
            <a:ext cx="8890000" cy="5976664"/>
          </a:xfrm>
          <a:prstGeom prst="rect">
            <a:avLst/>
          </a:prstGeom>
          <a:ln w="19050">
            <a:solidFill>
              <a:srgbClr val="E43A3B"/>
            </a:solidFill>
          </a:ln>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Espace réservé de la date 27">
            <a:extLst>
              <a:ext uri="{FF2B5EF4-FFF2-40B4-BE49-F238E27FC236}">
                <a16:creationId xmlns:a16="http://schemas.microsoft.com/office/drawing/2014/main" id="{DC3D5590-616D-4624-80B5-E71D5733D603}"/>
              </a:ext>
            </a:extLst>
          </p:cNvPr>
          <p:cNvSpPr>
            <a:spLocks noGrp="1"/>
          </p:cNvSpPr>
          <p:nvPr>
            <p:ph type="dt" sz="half" idx="10"/>
          </p:nvPr>
        </p:nvSpPr>
        <p:spPr/>
        <p:txBody>
          <a:bodyPr/>
          <a:lstStyle>
            <a:lvl1pPr>
              <a:defRPr sz="1200"/>
            </a:lvl1pPr>
          </a:lstStyle>
          <a:p>
            <a:pPr>
              <a:defRPr/>
            </a:pPr>
            <a:r>
              <a:rPr lang="fr-FR"/>
              <a:t>15/05/2019 par Francis Panzani</a:t>
            </a:r>
            <a:endParaRPr lang="fr-BE" dirty="0"/>
          </a:p>
        </p:txBody>
      </p:sp>
      <p:sp>
        <p:nvSpPr>
          <p:cNvPr id="5" name="Espace réservé du pied de page 28">
            <a:extLst>
              <a:ext uri="{FF2B5EF4-FFF2-40B4-BE49-F238E27FC236}">
                <a16:creationId xmlns:a16="http://schemas.microsoft.com/office/drawing/2014/main" id="{2FABDE21-424F-40D7-BD19-C9A71D1A77DA}"/>
              </a:ext>
            </a:extLst>
          </p:cNvPr>
          <p:cNvSpPr>
            <a:spLocks noGrp="1"/>
          </p:cNvSpPr>
          <p:nvPr>
            <p:ph type="ftr" sz="quarter" idx="11"/>
          </p:nvPr>
        </p:nvSpPr>
        <p:spPr/>
        <p:txBody>
          <a:bodyPr/>
          <a:lstStyle>
            <a:lvl1pPr>
              <a:defRPr sz="1200"/>
            </a:lvl1pPr>
          </a:lstStyle>
          <a:p>
            <a:pPr>
              <a:defRPr/>
            </a:pPr>
            <a:r>
              <a:rPr lang="fr-BE"/>
              <a:t>Git</a:t>
            </a:r>
          </a:p>
        </p:txBody>
      </p:sp>
      <p:sp>
        <p:nvSpPr>
          <p:cNvPr id="6" name="Espace réservé du numéro de diapositive 29">
            <a:extLst>
              <a:ext uri="{FF2B5EF4-FFF2-40B4-BE49-F238E27FC236}">
                <a16:creationId xmlns:a16="http://schemas.microsoft.com/office/drawing/2014/main" id="{B8BC4D55-BB0A-4959-BC2D-FF05AC91E5E8}"/>
              </a:ext>
            </a:extLst>
          </p:cNvPr>
          <p:cNvSpPr>
            <a:spLocks noGrp="1"/>
          </p:cNvSpPr>
          <p:nvPr>
            <p:ph type="sldNum" sz="quarter" idx="12"/>
          </p:nvPr>
        </p:nvSpPr>
        <p:spPr/>
        <p:txBody>
          <a:bodyPr/>
          <a:lstStyle>
            <a:lvl1pPr>
              <a:defRPr/>
            </a:lvl1pPr>
          </a:lstStyle>
          <a:p>
            <a:pPr>
              <a:defRPr/>
            </a:pPr>
            <a:fld id="{BD6461E4-02C0-4751-B4FC-386A38C93458}" type="slidenum">
              <a:rPr lang="fr-BE" altLang="fr-FR"/>
              <a:pPr>
                <a:defRPr/>
              </a:pPr>
              <a:t>‹N°›</a:t>
            </a:fld>
            <a:endParaRPr lang="fr-BE" altLang="fr-FR"/>
          </a:p>
        </p:txBody>
      </p:sp>
    </p:spTree>
    <p:extLst>
      <p:ext uri="{BB962C8B-B14F-4D97-AF65-F5344CB8AC3E}">
        <p14:creationId xmlns:p14="http://schemas.microsoft.com/office/powerpoint/2010/main" val="1352890387"/>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pic>
        <p:nvPicPr>
          <p:cNvPr id="4" name="Image 8">
            <a:extLst>
              <a:ext uri="{FF2B5EF4-FFF2-40B4-BE49-F238E27FC236}">
                <a16:creationId xmlns:a16="http://schemas.microsoft.com/office/drawing/2014/main" id="{BC6A82A6-3895-4682-8077-C2E3EF3444AA}"/>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019925" y="150813"/>
            <a:ext cx="1979613" cy="670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853A8568-A029-4CD3-A862-B0BC7F342EB3}"/>
              </a:ext>
            </a:extLst>
          </p:cNvPr>
          <p:cNvSpPr/>
          <p:nvPr/>
        </p:nvSpPr>
        <p:spPr>
          <a:xfrm>
            <a:off x="152400" y="150813"/>
            <a:ext cx="6705600" cy="6707187"/>
          </a:xfrm>
          <a:prstGeom prst="rect">
            <a:avLst/>
          </a:prstGeom>
          <a:solidFill>
            <a:schemeClr val="bg1"/>
          </a:solidFill>
          <a:ln>
            <a:solidFill>
              <a:srgbClr val="E43A3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Image 10">
            <a:extLst>
              <a:ext uri="{FF2B5EF4-FFF2-40B4-BE49-F238E27FC236}">
                <a16:creationId xmlns:a16="http://schemas.microsoft.com/office/drawing/2014/main" id="{A417B573-86C3-4727-8918-EF659755725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2400" y="260350"/>
            <a:ext cx="112712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7162799" y="2892277"/>
            <a:ext cx="1600201" cy="1645920"/>
          </a:xfrm>
          <a:prstGeom prst="rect">
            <a:avLst/>
          </a:prstGeom>
        </p:spPr>
        <p:txBody>
          <a:bodyPr anchor="ctr"/>
          <a:lstStyle>
            <a:lvl1pPr marL="0" indent="0">
              <a:buNone/>
              <a:defRPr sz="2000">
                <a:solidFill>
                  <a:schemeClr val="bg1"/>
                </a:solidFill>
                <a:effectLs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12" name="Title 11"/>
          <p:cNvSpPr>
            <a:spLocks noGrp="1"/>
          </p:cNvSpPr>
          <p:nvPr>
            <p:ph type="title"/>
          </p:nvPr>
        </p:nvSpPr>
        <p:spPr>
          <a:xfrm>
            <a:off x="381000" y="2892277"/>
            <a:ext cx="6324600" cy="1645920"/>
          </a:xfrm>
        </p:spPr>
        <p:txBody>
          <a:bodyPr/>
          <a:lstStyle>
            <a:lvl1pPr algn="r">
              <a:defRPr sz="4200" spc="150" baseline="0">
                <a:solidFill>
                  <a:srgbClr val="E43A3B"/>
                </a:solidFill>
              </a:defRPr>
            </a:lvl1pPr>
          </a:lstStyle>
          <a:p>
            <a:r>
              <a:rPr lang="fr-FR"/>
              <a:t>Modifiez le style du titre</a:t>
            </a:r>
            <a:endParaRPr lang="en-US" dirty="0"/>
          </a:p>
        </p:txBody>
      </p:sp>
      <p:sp>
        <p:nvSpPr>
          <p:cNvPr id="7" name="Date Placeholder 8">
            <a:extLst>
              <a:ext uri="{FF2B5EF4-FFF2-40B4-BE49-F238E27FC236}">
                <a16:creationId xmlns:a16="http://schemas.microsoft.com/office/drawing/2014/main" id="{45CD4445-1D64-4846-BD20-E66D5D23317C}"/>
              </a:ext>
            </a:extLst>
          </p:cNvPr>
          <p:cNvSpPr>
            <a:spLocks noGrp="1"/>
          </p:cNvSpPr>
          <p:nvPr>
            <p:ph type="dt" sz="half" idx="10"/>
          </p:nvPr>
        </p:nvSpPr>
        <p:spPr/>
        <p:txBody>
          <a:bodyPr/>
          <a:lstStyle>
            <a:lvl1pPr>
              <a:defRPr>
                <a:solidFill>
                  <a:schemeClr val="tx1">
                    <a:lumMod val="75000"/>
                    <a:lumOff val="25000"/>
                  </a:schemeClr>
                </a:solidFill>
                <a:effectLst>
                  <a:outerShdw blurRad="38100" dist="38100" dir="2700000" algn="tl">
                    <a:srgbClr val="000000">
                      <a:alpha val="43137"/>
                    </a:srgbClr>
                  </a:outerShdw>
                </a:effectLst>
              </a:defRPr>
            </a:lvl1pPr>
          </a:lstStyle>
          <a:p>
            <a:pPr>
              <a:defRPr/>
            </a:pPr>
            <a:r>
              <a:rPr lang="fr-FR"/>
              <a:t>15/05/2019 par Francis Panzani</a:t>
            </a:r>
            <a:endParaRPr lang="fr-BE"/>
          </a:p>
        </p:txBody>
      </p:sp>
      <p:sp>
        <p:nvSpPr>
          <p:cNvPr id="8" name="Slide Number Placeholder 9">
            <a:extLst>
              <a:ext uri="{FF2B5EF4-FFF2-40B4-BE49-F238E27FC236}">
                <a16:creationId xmlns:a16="http://schemas.microsoft.com/office/drawing/2014/main" id="{BC6043FA-BD99-4EE9-AD6A-093629D9E6CA}"/>
              </a:ext>
            </a:extLst>
          </p:cNvPr>
          <p:cNvSpPr>
            <a:spLocks noGrp="1"/>
          </p:cNvSpPr>
          <p:nvPr>
            <p:ph type="sldNum" sz="quarter" idx="11"/>
          </p:nvPr>
        </p:nvSpPr>
        <p:spPr/>
        <p:txBody>
          <a:bodyPr/>
          <a:lstStyle>
            <a:lvl1pPr>
              <a:defRPr sz="1100">
                <a:effectLst/>
              </a:defRPr>
            </a:lvl1pPr>
          </a:lstStyle>
          <a:p>
            <a:pPr>
              <a:defRPr/>
            </a:pPr>
            <a:fld id="{8DBA7BE4-6274-4FE1-B4D3-B6ECE39FB473}" type="slidenum">
              <a:rPr lang="fr-BE" altLang="fr-FR"/>
              <a:pPr>
                <a:defRPr/>
              </a:pPr>
              <a:t>‹N°›</a:t>
            </a:fld>
            <a:endParaRPr lang="fr-BE" altLang="fr-FR"/>
          </a:p>
        </p:txBody>
      </p:sp>
      <p:sp>
        <p:nvSpPr>
          <p:cNvPr id="9" name="Footer Placeholder 10">
            <a:extLst>
              <a:ext uri="{FF2B5EF4-FFF2-40B4-BE49-F238E27FC236}">
                <a16:creationId xmlns:a16="http://schemas.microsoft.com/office/drawing/2014/main" id="{FDAE136E-973F-4CA5-AFCC-AA30BF725D48}"/>
              </a:ext>
            </a:extLst>
          </p:cNvPr>
          <p:cNvSpPr>
            <a:spLocks noGrp="1"/>
          </p:cNvSpPr>
          <p:nvPr>
            <p:ph type="ftr" sz="quarter" idx="12"/>
          </p:nvPr>
        </p:nvSpPr>
        <p:spPr/>
        <p:txBody>
          <a:bodyPr/>
          <a:lstStyle>
            <a:lvl1pPr>
              <a:defRPr>
                <a:solidFill>
                  <a:schemeClr val="tx1">
                    <a:lumMod val="75000"/>
                    <a:lumOff val="25000"/>
                  </a:schemeClr>
                </a:solidFill>
                <a:effectLst>
                  <a:outerShdw blurRad="38100" dist="38100" dir="2700000" algn="tl">
                    <a:srgbClr val="000000">
                      <a:alpha val="43137"/>
                    </a:srgbClr>
                  </a:outerShdw>
                </a:effectLst>
              </a:defRPr>
            </a:lvl1pPr>
          </a:lstStyle>
          <a:p>
            <a:pPr>
              <a:defRPr/>
            </a:pPr>
            <a:r>
              <a:rPr lang="fr-BE"/>
              <a:t>Git</a:t>
            </a:r>
          </a:p>
        </p:txBody>
      </p:sp>
    </p:spTree>
    <p:extLst>
      <p:ext uri="{BB962C8B-B14F-4D97-AF65-F5344CB8AC3E}">
        <p14:creationId xmlns:p14="http://schemas.microsoft.com/office/powerpoint/2010/main" val="2373371249"/>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000" y="620688"/>
            <a:ext cx="4368800" cy="5904656"/>
          </a:xfrm>
          <a:prstGeom prst="rect">
            <a:avLst/>
          </a:prstGeom>
          <a:ln w="19050">
            <a:solidFill>
              <a:srgbClr val="E43A3B"/>
            </a:solidFill>
          </a:ln>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Content Placeholder 3"/>
          <p:cNvSpPr>
            <a:spLocks noGrp="1"/>
          </p:cNvSpPr>
          <p:nvPr>
            <p:ph sz="half" idx="2"/>
          </p:nvPr>
        </p:nvSpPr>
        <p:spPr>
          <a:xfrm>
            <a:off x="4648200" y="620688"/>
            <a:ext cx="4368800" cy="5904656"/>
          </a:xfrm>
          <a:prstGeom prst="rect">
            <a:avLst/>
          </a:prstGeom>
          <a:ln w="19050">
            <a:solidFill>
              <a:srgbClr val="E43A3B"/>
            </a:solidFill>
          </a:ln>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Title 7"/>
          <p:cNvSpPr>
            <a:spLocks noGrp="1"/>
          </p:cNvSpPr>
          <p:nvPr>
            <p:ph type="title"/>
          </p:nvPr>
        </p:nvSpPr>
        <p:spPr/>
        <p:txBody>
          <a:bodyPr/>
          <a:lstStyle/>
          <a:p>
            <a:r>
              <a:rPr lang="fr-FR"/>
              <a:t>Modifiez le style du titre</a:t>
            </a:r>
            <a:endParaRPr lang="en-US"/>
          </a:p>
        </p:txBody>
      </p:sp>
      <p:sp>
        <p:nvSpPr>
          <p:cNvPr id="5" name="Date Placeholder 3">
            <a:extLst>
              <a:ext uri="{FF2B5EF4-FFF2-40B4-BE49-F238E27FC236}">
                <a16:creationId xmlns:a16="http://schemas.microsoft.com/office/drawing/2014/main" id="{9A1C7CA9-7FC3-47CE-8D87-8638632936C6}"/>
              </a:ext>
            </a:extLst>
          </p:cNvPr>
          <p:cNvSpPr>
            <a:spLocks noGrp="1"/>
          </p:cNvSpPr>
          <p:nvPr>
            <p:ph type="dt" sz="half" idx="10"/>
          </p:nvPr>
        </p:nvSpPr>
        <p:spPr/>
        <p:txBody>
          <a:bodyPr/>
          <a:lstStyle>
            <a:lvl1pPr>
              <a:defRPr/>
            </a:lvl1pPr>
          </a:lstStyle>
          <a:p>
            <a:pPr>
              <a:defRPr/>
            </a:pPr>
            <a:r>
              <a:rPr lang="fr-FR"/>
              <a:t>15/05/2019 par Francis Panzani</a:t>
            </a:r>
            <a:endParaRPr lang="fr-BE" dirty="0"/>
          </a:p>
        </p:txBody>
      </p:sp>
      <p:sp>
        <p:nvSpPr>
          <p:cNvPr id="6" name="Footer Placeholder 4">
            <a:extLst>
              <a:ext uri="{FF2B5EF4-FFF2-40B4-BE49-F238E27FC236}">
                <a16:creationId xmlns:a16="http://schemas.microsoft.com/office/drawing/2014/main" id="{180B1FD5-B224-4B7A-A60A-CC1CB88E9EAD}"/>
              </a:ext>
            </a:extLst>
          </p:cNvPr>
          <p:cNvSpPr>
            <a:spLocks noGrp="1"/>
          </p:cNvSpPr>
          <p:nvPr>
            <p:ph type="ftr" sz="quarter" idx="11"/>
          </p:nvPr>
        </p:nvSpPr>
        <p:spPr/>
        <p:txBody>
          <a:bodyPr/>
          <a:lstStyle>
            <a:lvl1pPr>
              <a:defRPr/>
            </a:lvl1pPr>
          </a:lstStyle>
          <a:p>
            <a:pPr>
              <a:defRPr/>
            </a:pPr>
            <a:r>
              <a:rPr lang="fr-BE"/>
              <a:t>Git</a:t>
            </a:r>
          </a:p>
        </p:txBody>
      </p:sp>
      <p:sp>
        <p:nvSpPr>
          <p:cNvPr id="7" name="Slide Number Placeholder 5">
            <a:extLst>
              <a:ext uri="{FF2B5EF4-FFF2-40B4-BE49-F238E27FC236}">
                <a16:creationId xmlns:a16="http://schemas.microsoft.com/office/drawing/2014/main" id="{C75000B3-8B29-4401-A47B-002B17F6BE37}"/>
              </a:ext>
            </a:extLst>
          </p:cNvPr>
          <p:cNvSpPr>
            <a:spLocks noGrp="1"/>
          </p:cNvSpPr>
          <p:nvPr>
            <p:ph type="sldNum" sz="quarter" idx="12"/>
          </p:nvPr>
        </p:nvSpPr>
        <p:spPr/>
        <p:txBody>
          <a:bodyPr/>
          <a:lstStyle>
            <a:lvl1pPr>
              <a:defRPr/>
            </a:lvl1pPr>
          </a:lstStyle>
          <a:p>
            <a:pPr>
              <a:defRPr/>
            </a:pPr>
            <a:fld id="{93ED9AD7-6AF1-49E8-92AD-6131AC06393B}" type="slidenum">
              <a:rPr lang="fr-BE" altLang="fr-FR"/>
              <a:pPr>
                <a:defRPr/>
              </a:pPr>
              <a:t>‹N°›</a:t>
            </a:fld>
            <a:endParaRPr lang="fr-BE" altLang="fr-FR"/>
          </a:p>
        </p:txBody>
      </p:sp>
    </p:spTree>
    <p:extLst>
      <p:ext uri="{BB962C8B-B14F-4D97-AF65-F5344CB8AC3E}">
        <p14:creationId xmlns:p14="http://schemas.microsoft.com/office/powerpoint/2010/main" val="2465332996"/>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484784"/>
            <a:ext cx="4040188" cy="772542"/>
          </a:xfrm>
          <a:prstGeom prst="rect">
            <a:avLst/>
          </a:prstGeom>
        </p:spPr>
        <p:txBody>
          <a:bodyPr anchor="b">
            <a:noAutofit/>
          </a:bodyPr>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Modifiez les styles du texte du masque</a:t>
            </a:r>
          </a:p>
        </p:txBody>
      </p:sp>
      <p:sp>
        <p:nvSpPr>
          <p:cNvPr id="4" name="Content Placeholder 3"/>
          <p:cNvSpPr>
            <a:spLocks noGrp="1"/>
          </p:cNvSpPr>
          <p:nvPr>
            <p:ph sz="half" idx="2"/>
          </p:nvPr>
        </p:nvSpPr>
        <p:spPr>
          <a:xfrm>
            <a:off x="457200" y="2333525"/>
            <a:ext cx="4040188" cy="36877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45025" y="1484784"/>
            <a:ext cx="4041775" cy="772542"/>
          </a:xfrm>
          <a:prstGeom prst="rect">
            <a:avLst/>
          </a:prstGeom>
        </p:spPr>
        <p:txBody>
          <a:bodyPr anchor="b">
            <a:noAutofit/>
          </a:bodyPr>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Modifiez les styles du texte du masque</a:t>
            </a:r>
          </a:p>
        </p:txBody>
      </p:sp>
      <p:sp>
        <p:nvSpPr>
          <p:cNvPr id="6" name="Content Placeholder 5"/>
          <p:cNvSpPr>
            <a:spLocks noGrp="1"/>
          </p:cNvSpPr>
          <p:nvPr>
            <p:ph sz="quarter" idx="4"/>
          </p:nvPr>
        </p:nvSpPr>
        <p:spPr>
          <a:xfrm>
            <a:off x="4645025" y="2333525"/>
            <a:ext cx="4041775" cy="36877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10" name="Title 9"/>
          <p:cNvSpPr>
            <a:spLocks noGrp="1"/>
          </p:cNvSpPr>
          <p:nvPr>
            <p:ph type="title"/>
          </p:nvPr>
        </p:nvSpPr>
        <p:spPr/>
        <p:txBody>
          <a:bodyPr/>
          <a:lstStyle/>
          <a:p>
            <a:r>
              <a:rPr lang="fr-FR"/>
              <a:t>Modifiez le style du titre</a:t>
            </a:r>
            <a:endParaRPr lang="en-US"/>
          </a:p>
        </p:txBody>
      </p:sp>
      <p:sp>
        <p:nvSpPr>
          <p:cNvPr id="7" name="Date Placeholder 3">
            <a:extLst>
              <a:ext uri="{FF2B5EF4-FFF2-40B4-BE49-F238E27FC236}">
                <a16:creationId xmlns:a16="http://schemas.microsoft.com/office/drawing/2014/main" id="{C7EF3D6E-654A-47B6-8C74-8D6011D81051}"/>
              </a:ext>
            </a:extLst>
          </p:cNvPr>
          <p:cNvSpPr>
            <a:spLocks noGrp="1"/>
          </p:cNvSpPr>
          <p:nvPr>
            <p:ph type="dt" sz="half" idx="10"/>
          </p:nvPr>
        </p:nvSpPr>
        <p:spPr/>
        <p:txBody>
          <a:bodyPr/>
          <a:lstStyle>
            <a:lvl1pPr>
              <a:defRPr/>
            </a:lvl1pPr>
          </a:lstStyle>
          <a:p>
            <a:pPr>
              <a:defRPr/>
            </a:pPr>
            <a:r>
              <a:rPr lang="fr-FR"/>
              <a:t>15/05/2019 par Francis Panzani</a:t>
            </a:r>
            <a:endParaRPr lang="fr-BE" dirty="0"/>
          </a:p>
        </p:txBody>
      </p:sp>
      <p:sp>
        <p:nvSpPr>
          <p:cNvPr id="8" name="Footer Placeholder 4">
            <a:extLst>
              <a:ext uri="{FF2B5EF4-FFF2-40B4-BE49-F238E27FC236}">
                <a16:creationId xmlns:a16="http://schemas.microsoft.com/office/drawing/2014/main" id="{A449B734-B5D1-45CB-A2F9-44CB7FFF144B}"/>
              </a:ext>
            </a:extLst>
          </p:cNvPr>
          <p:cNvSpPr>
            <a:spLocks noGrp="1"/>
          </p:cNvSpPr>
          <p:nvPr>
            <p:ph type="ftr" sz="quarter" idx="11"/>
          </p:nvPr>
        </p:nvSpPr>
        <p:spPr/>
        <p:txBody>
          <a:bodyPr/>
          <a:lstStyle>
            <a:lvl1pPr>
              <a:defRPr/>
            </a:lvl1pPr>
          </a:lstStyle>
          <a:p>
            <a:pPr>
              <a:defRPr/>
            </a:pPr>
            <a:r>
              <a:rPr lang="fr-BE"/>
              <a:t>Git</a:t>
            </a:r>
          </a:p>
        </p:txBody>
      </p:sp>
      <p:sp>
        <p:nvSpPr>
          <p:cNvPr id="9" name="Slide Number Placeholder 5">
            <a:extLst>
              <a:ext uri="{FF2B5EF4-FFF2-40B4-BE49-F238E27FC236}">
                <a16:creationId xmlns:a16="http://schemas.microsoft.com/office/drawing/2014/main" id="{D465C870-D151-4A13-B8E2-491C48FDFA28}"/>
              </a:ext>
            </a:extLst>
          </p:cNvPr>
          <p:cNvSpPr>
            <a:spLocks noGrp="1"/>
          </p:cNvSpPr>
          <p:nvPr>
            <p:ph type="sldNum" sz="quarter" idx="12"/>
          </p:nvPr>
        </p:nvSpPr>
        <p:spPr/>
        <p:txBody>
          <a:bodyPr/>
          <a:lstStyle>
            <a:lvl1pPr>
              <a:defRPr/>
            </a:lvl1pPr>
          </a:lstStyle>
          <a:p>
            <a:pPr>
              <a:defRPr/>
            </a:pPr>
            <a:fld id="{E3E04EFA-DAAF-40D5-A47F-A794E7CC80B4}" type="slidenum">
              <a:rPr lang="fr-BE" altLang="fr-FR"/>
              <a:pPr>
                <a:defRPr/>
              </a:pPr>
              <a:t>‹N°›</a:t>
            </a:fld>
            <a:endParaRPr lang="fr-BE" altLang="fr-FR"/>
          </a:p>
        </p:txBody>
      </p:sp>
    </p:spTree>
    <p:extLst>
      <p:ext uri="{BB962C8B-B14F-4D97-AF65-F5344CB8AC3E}">
        <p14:creationId xmlns:p14="http://schemas.microsoft.com/office/powerpoint/2010/main" val="984751785"/>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a:xfrm>
            <a:off x="107951" y="80962"/>
            <a:ext cx="8856537" cy="395710"/>
          </a:xfrm>
        </p:spPr>
        <p:txBody>
          <a:bodyPr/>
          <a:lstStyle/>
          <a:p>
            <a:r>
              <a:rPr lang="fr-FR"/>
              <a:t>Modifiez le style du titre</a:t>
            </a:r>
            <a:endParaRPr lang="en-US"/>
          </a:p>
        </p:txBody>
      </p:sp>
      <p:sp>
        <p:nvSpPr>
          <p:cNvPr id="3" name="Date Placeholder 3">
            <a:extLst>
              <a:ext uri="{FF2B5EF4-FFF2-40B4-BE49-F238E27FC236}">
                <a16:creationId xmlns:a16="http://schemas.microsoft.com/office/drawing/2014/main" id="{A566D31F-D6A8-4C58-85DD-EBA550037365}"/>
              </a:ext>
            </a:extLst>
          </p:cNvPr>
          <p:cNvSpPr>
            <a:spLocks noGrp="1"/>
          </p:cNvSpPr>
          <p:nvPr>
            <p:ph type="dt" sz="half" idx="10"/>
          </p:nvPr>
        </p:nvSpPr>
        <p:spPr/>
        <p:txBody>
          <a:bodyPr/>
          <a:lstStyle>
            <a:lvl1pPr>
              <a:defRPr/>
            </a:lvl1pPr>
          </a:lstStyle>
          <a:p>
            <a:pPr>
              <a:defRPr/>
            </a:pPr>
            <a:r>
              <a:rPr lang="fr-FR"/>
              <a:t>15/05/2019 par Francis Panzani</a:t>
            </a:r>
            <a:endParaRPr lang="fr-BE" dirty="0"/>
          </a:p>
        </p:txBody>
      </p:sp>
      <p:sp>
        <p:nvSpPr>
          <p:cNvPr id="4" name="Footer Placeholder 4">
            <a:extLst>
              <a:ext uri="{FF2B5EF4-FFF2-40B4-BE49-F238E27FC236}">
                <a16:creationId xmlns:a16="http://schemas.microsoft.com/office/drawing/2014/main" id="{AC602E21-4B1D-4119-B6E4-6BDEB8CE1626}"/>
              </a:ext>
            </a:extLst>
          </p:cNvPr>
          <p:cNvSpPr>
            <a:spLocks noGrp="1"/>
          </p:cNvSpPr>
          <p:nvPr>
            <p:ph type="ftr" sz="quarter" idx="11"/>
          </p:nvPr>
        </p:nvSpPr>
        <p:spPr/>
        <p:txBody>
          <a:bodyPr/>
          <a:lstStyle>
            <a:lvl1pPr>
              <a:defRPr/>
            </a:lvl1pPr>
          </a:lstStyle>
          <a:p>
            <a:pPr>
              <a:defRPr/>
            </a:pPr>
            <a:r>
              <a:rPr lang="fr-BE"/>
              <a:t>Git</a:t>
            </a:r>
            <a:endParaRPr lang="fr-BE" dirty="0"/>
          </a:p>
        </p:txBody>
      </p:sp>
      <p:sp>
        <p:nvSpPr>
          <p:cNvPr id="5" name="Slide Number Placeholder 5">
            <a:extLst>
              <a:ext uri="{FF2B5EF4-FFF2-40B4-BE49-F238E27FC236}">
                <a16:creationId xmlns:a16="http://schemas.microsoft.com/office/drawing/2014/main" id="{30140C52-7D98-43EE-8D76-6D318455F887}"/>
              </a:ext>
            </a:extLst>
          </p:cNvPr>
          <p:cNvSpPr>
            <a:spLocks noGrp="1"/>
          </p:cNvSpPr>
          <p:nvPr>
            <p:ph type="sldNum" sz="quarter" idx="12"/>
          </p:nvPr>
        </p:nvSpPr>
        <p:spPr/>
        <p:txBody>
          <a:bodyPr/>
          <a:lstStyle>
            <a:lvl1pPr>
              <a:defRPr/>
            </a:lvl1pPr>
          </a:lstStyle>
          <a:p>
            <a:pPr>
              <a:defRPr/>
            </a:pPr>
            <a:fld id="{4A2760DA-0E42-4222-832F-E9F08B6FC1BA}" type="slidenum">
              <a:rPr lang="fr-BE" altLang="fr-FR"/>
              <a:pPr>
                <a:defRPr/>
              </a:pPr>
              <a:t>‹N°›</a:t>
            </a:fld>
            <a:endParaRPr lang="fr-BE" altLang="fr-FR"/>
          </a:p>
        </p:txBody>
      </p:sp>
    </p:spTree>
    <p:extLst>
      <p:ext uri="{BB962C8B-B14F-4D97-AF65-F5344CB8AC3E}">
        <p14:creationId xmlns:p14="http://schemas.microsoft.com/office/powerpoint/2010/main" val="3721457441"/>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EEFFDD-402D-414C-96FB-6690E801BAB7}"/>
              </a:ext>
            </a:extLst>
          </p:cNvPr>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useBgFill="1">
        <p:nvSpPr>
          <p:cNvPr id="6" name="Rectangle 5">
            <a:extLst>
              <a:ext uri="{FF2B5EF4-FFF2-40B4-BE49-F238E27FC236}">
                <a16:creationId xmlns:a16="http://schemas.microsoft.com/office/drawing/2014/main" id="{783018A8-5D16-41A1-ACA1-6B741D260026}"/>
              </a:ext>
            </a:extLst>
          </p:cNvPr>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7" name="Image 10">
            <a:extLst>
              <a:ext uri="{FF2B5EF4-FFF2-40B4-BE49-F238E27FC236}">
                <a16:creationId xmlns:a16="http://schemas.microsoft.com/office/drawing/2014/main" id="{F40D2746-1F3A-4A06-B85A-FAAEE9B3DA79}"/>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019925" y="150813"/>
            <a:ext cx="1979613" cy="670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395536" y="304800"/>
            <a:ext cx="6081464"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7159752" y="2130552"/>
            <a:ext cx="1673352" cy="2816352"/>
          </a:xfrm>
          <a:prstGeom prst="rect">
            <a:avLst/>
          </a:prstGeo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fr-FR"/>
              <a:t>Modifiez le style du titre</a:t>
            </a:r>
            <a:endParaRPr lang="en-US" dirty="0"/>
          </a:p>
        </p:txBody>
      </p:sp>
      <p:sp>
        <p:nvSpPr>
          <p:cNvPr id="8" name="Date Placeholder 4">
            <a:extLst>
              <a:ext uri="{FF2B5EF4-FFF2-40B4-BE49-F238E27FC236}">
                <a16:creationId xmlns:a16="http://schemas.microsoft.com/office/drawing/2014/main" id="{E1A4F3FB-E2DA-4733-B573-E914B51D031C}"/>
              </a:ext>
            </a:extLst>
          </p:cNvPr>
          <p:cNvSpPr>
            <a:spLocks noGrp="1"/>
          </p:cNvSpPr>
          <p:nvPr>
            <p:ph type="dt" sz="half" idx="10"/>
          </p:nvPr>
        </p:nvSpPr>
        <p:spPr/>
        <p:txBody>
          <a:bodyPr/>
          <a:lstStyle>
            <a:lvl1pPr>
              <a:defRPr>
                <a:solidFill>
                  <a:schemeClr val="tx1"/>
                </a:solidFill>
              </a:defRPr>
            </a:lvl1pPr>
          </a:lstStyle>
          <a:p>
            <a:pPr>
              <a:defRPr/>
            </a:pPr>
            <a:r>
              <a:rPr lang="fr-FR"/>
              <a:t>15/05/2019 par Francis Panzani</a:t>
            </a:r>
            <a:endParaRPr lang="fr-BE"/>
          </a:p>
        </p:txBody>
      </p:sp>
      <p:sp>
        <p:nvSpPr>
          <p:cNvPr id="9" name="Footer Placeholder 5">
            <a:extLst>
              <a:ext uri="{FF2B5EF4-FFF2-40B4-BE49-F238E27FC236}">
                <a16:creationId xmlns:a16="http://schemas.microsoft.com/office/drawing/2014/main" id="{E21DE005-1635-4E47-A3E3-2C20709A1A6F}"/>
              </a:ext>
            </a:extLst>
          </p:cNvPr>
          <p:cNvSpPr>
            <a:spLocks noGrp="1"/>
          </p:cNvSpPr>
          <p:nvPr>
            <p:ph type="ftr" sz="quarter" idx="11"/>
          </p:nvPr>
        </p:nvSpPr>
        <p:spPr/>
        <p:txBody>
          <a:bodyPr/>
          <a:lstStyle>
            <a:lvl1pPr>
              <a:defRPr>
                <a:solidFill>
                  <a:schemeClr val="tx1"/>
                </a:solidFill>
              </a:defRPr>
            </a:lvl1pPr>
          </a:lstStyle>
          <a:p>
            <a:pPr>
              <a:defRPr/>
            </a:pPr>
            <a:r>
              <a:rPr lang="fr-BE"/>
              <a:t>Git</a:t>
            </a:r>
          </a:p>
        </p:txBody>
      </p:sp>
      <p:sp>
        <p:nvSpPr>
          <p:cNvPr id="10" name="Slide Number Placeholder 6">
            <a:extLst>
              <a:ext uri="{FF2B5EF4-FFF2-40B4-BE49-F238E27FC236}">
                <a16:creationId xmlns:a16="http://schemas.microsoft.com/office/drawing/2014/main" id="{3178B2F6-C589-4978-B743-B544701C449C}"/>
              </a:ext>
            </a:extLst>
          </p:cNvPr>
          <p:cNvSpPr>
            <a:spLocks noGrp="1"/>
          </p:cNvSpPr>
          <p:nvPr>
            <p:ph type="sldNum" sz="quarter" idx="12"/>
          </p:nvPr>
        </p:nvSpPr>
        <p:spPr/>
        <p:txBody>
          <a:bodyPr/>
          <a:lstStyle>
            <a:lvl1pPr>
              <a:defRPr>
                <a:solidFill>
                  <a:srgbClr val="FFFFFF"/>
                </a:solidFill>
              </a:defRPr>
            </a:lvl1pPr>
          </a:lstStyle>
          <a:p>
            <a:pPr>
              <a:defRPr/>
            </a:pPr>
            <a:fld id="{2CC43D1D-D8A9-4ED2-A09D-74C33240733E}" type="slidenum">
              <a:rPr lang="fr-BE" altLang="fr-FR"/>
              <a:pPr>
                <a:defRPr/>
              </a:pPr>
              <a:t>‹N°›</a:t>
            </a:fld>
            <a:endParaRPr lang="fr-BE" altLang="fr-FR"/>
          </a:p>
        </p:txBody>
      </p:sp>
    </p:spTree>
    <p:extLst>
      <p:ext uri="{BB962C8B-B14F-4D97-AF65-F5344CB8AC3E}">
        <p14:creationId xmlns:p14="http://schemas.microsoft.com/office/powerpoint/2010/main" val="975351828"/>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re vertical et texte">
    <p:spTree>
      <p:nvGrpSpPr>
        <p:cNvPr id="1" name=""/>
        <p:cNvGrpSpPr/>
        <p:nvPr/>
      </p:nvGrpSpPr>
      <p:grpSpPr>
        <a:xfrm>
          <a:off x="0" y="0"/>
          <a:ext cx="0" cy="0"/>
          <a:chOff x="0" y="0"/>
          <a:chExt cx="0" cy="0"/>
        </a:xfrm>
      </p:grpSpPr>
      <p:pic>
        <p:nvPicPr>
          <p:cNvPr id="4" name="Image 8">
            <a:extLst>
              <a:ext uri="{FF2B5EF4-FFF2-40B4-BE49-F238E27FC236}">
                <a16:creationId xmlns:a16="http://schemas.microsoft.com/office/drawing/2014/main" id="{C241EDF0-E1FF-4A63-9B1B-49250F0403B0}"/>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019925" y="150813"/>
            <a:ext cx="1979613" cy="655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3">
            <a:extLst>
              <a:ext uri="{FF2B5EF4-FFF2-40B4-BE49-F238E27FC236}">
                <a16:creationId xmlns:a16="http://schemas.microsoft.com/office/drawing/2014/main" id="{82A9B805-ADFE-465D-99FD-60373F1049BC}"/>
              </a:ext>
            </a:extLst>
          </p:cNvPr>
          <p:cNvSpPr>
            <a:spLocks noGrp="1"/>
          </p:cNvSpPr>
          <p:nvPr>
            <p:ph type="dt" sz="half" idx="10"/>
          </p:nvPr>
        </p:nvSpPr>
        <p:spPr/>
        <p:txBody>
          <a:bodyPr/>
          <a:lstStyle>
            <a:lvl1pPr>
              <a:defRPr>
                <a:solidFill>
                  <a:schemeClr val="tx1"/>
                </a:solidFill>
              </a:defRPr>
            </a:lvl1pPr>
          </a:lstStyle>
          <a:p>
            <a:pPr>
              <a:defRPr/>
            </a:pPr>
            <a:r>
              <a:rPr lang="fr-FR"/>
              <a:t>15/05/2019 par Francis Panzani</a:t>
            </a:r>
            <a:endParaRPr lang="fr-BE"/>
          </a:p>
        </p:txBody>
      </p:sp>
      <p:sp>
        <p:nvSpPr>
          <p:cNvPr id="6" name="Footer Placeholder 4">
            <a:extLst>
              <a:ext uri="{FF2B5EF4-FFF2-40B4-BE49-F238E27FC236}">
                <a16:creationId xmlns:a16="http://schemas.microsoft.com/office/drawing/2014/main" id="{5DCA0835-8772-4826-9BF2-5F2CD6DA87EB}"/>
              </a:ext>
            </a:extLst>
          </p:cNvPr>
          <p:cNvSpPr>
            <a:spLocks noGrp="1"/>
          </p:cNvSpPr>
          <p:nvPr>
            <p:ph type="ftr" sz="quarter" idx="11"/>
          </p:nvPr>
        </p:nvSpPr>
        <p:spPr/>
        <p:txBody>
          <a:bodyPr/>
          <a:lstStyle>
            <a:lvl1pPr>
              <a:defRPr>
                <a:solidFill>
                  <a:schemeClr val="tx1"/>
                </a:solidFill>
              </a:defRPr>
            </a:lvl1pPr>
          </a:lstStyle>
          <a:p>
            <a:pPr>
              <a:defRPr/>
            </a:pPr>
            <a:r>
              <a:rPr lang="fr-BE"/>
              <a:t>Git</a:t>
            </a:r>
          </a:p>
        </p:txBody>
      </p:sp>
      <p:sp>
        <p:nvSpPr>
          <p:cNvPr id="7" name="Slide Number Placeholder 5">
            <a:extLst>
              <a:ext uri="{FF2B5EF4-FFF2-40B4-BE49-F238E27FC236}">
                <a16:creationId xmlns:a16="http://schemas.microsoft.com/office/drawing/2014/main" id="{5EFBD607-6BB7-4FF8-899C-676ADFE60FDA}"/>
              </a:ext>
            </a:extLst>
          </p:cNvPr>
          <p:cNvSpPr>
            <a:spLocks noGrp="1"/>
          </p:cNvSpPr>
          <p:nvPr>
            <p:ph type="sldNum" sz="quarter" idx="12"/>
          </p:nvPr>
        </p:nvSpPr>
        <p:spPr/>
        <p:txBody>
          <a:bodyPr/>
          <a:lstStyle>
            <a:lvl1pPr>
              <a:defRPr>
                <a:solidFill>
                  <a:schemeClr val="bg2"/>
                </a:solidFill>
              </a:defRPr>
            </a:lvl1pPr>
          </a:lstStyle>
          <a:p>
            <a:pPr>
              <a:defRPr/>
            </a:pPr>
            <a:fld id="{0E6A4227-1CFC-437C-8B8C-1C560251D872}" type="slidenum">
              <a:rPr lang="fr-BE" altLang="fr-FR"/>
              <a:pPr>
                <a:defRPr/>
              </a:pPr>
              <a:t>‹N°›</a:t>
            </a:fld>
            <a:endParaRPr lang="fr-BE" altLang="fr-FR"/>
          </a:p>
        </p:txBody>
      </p:sp>
      <p:sp>
        <p:nvSpPr>
          <p:cNvPr id="8" name="Titre 7">
            <a:extLst>
              <a:ext uri="{FF2B5EF4-FFF2-40B4-BE49-F238E27FC236}">
                <a16:creationId xmlns:a16="http://schemas.microsoft.com/office/drawing/2014/main" id="{23DE92B1-9E78-4F63-BC5E-14D68A448739}"/>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2961757918"/>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Image 13">
            <a:extLst>
              <a:ext uri="{FF2B5EF4-FFF2-40B4-BE49-F238E27FC236}">
                <a16:creationId xmlns:a16="http://schemas.microsoft.com/office/drawing/2014/main" id="{6F322919-1875-46DC-899B-ABEE5289A128}"/>
              </a:ext>
            </a:extLst>
          </p:cNvPr>
          <p:cNvPicPr>
            <a:picLocks noChangeAspect="1"/>
          </p:cNvPicPr>
          <p:nvPr userDrawn="1"/>
        </p:nvPicPr>
        <p:blipFill>
          <a:blip r:embed="rId12">
            <a:extLst>
              <a:ext uri="{28A0092B-C50C-407E-A947-70E740481C1C}">
                <a14:useLocalDpi xmlns:a14="http://schemas.microsoft.com/office/drawing/2010/main" val="0"/>
              </a:ext>
            </a:extLst>
          </a:blip>
          <a:srcRect b="12813"/>
          <a:stretch>
            <a:fillRect/>
          </a:stretch>
        </p:blipFill>
        <p:spPr bwMode="auto">
          <a:xfrm>
            <a:off x="107950" y="6610746"/>
            <a:ext cx="8909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Image 7">
            <a:extLst>
              <a:ext uri="{FF2B5EF4-FFF2-40B4-BE49-F238E27FC236}">
                <a16:creationId xmlns:a16="http://schemas.microsoft.com/office/drawing/2014/main" id="{6AD9D49B-FF06-487B-840E-A2C573DA2FA7}"/>
              </a:ext>
            </a:extLst>
          </p:cNvPr>
          <p:cNvPicPr>
            <a:picLocks noChangeAspect="1"/>
          </p:cNvPicPr>
          <p:nvPr userDrawn="1"/>
        </p:nvPicPr>
        <p:blipFill>
          <a:blip r:embed="rId13">
            <a:extLst>
              <a:ext uri="{28A0092B-C50C-407E-A947-70E740481C1C}">
                <a14:useLocalDpi xmlns:a14="http://schemas.microsoft.com/office/drawing/2010/main" val="0"/>
              </a:ext>
            </a:extLst>
          </a:blip>
          <a:srcRect r="9985" b="45016"/>
          <a:stretch>
            <a:fillRect/>
          </a:stretch>
        </p:blipFill>
        <p:spPr bwMode="auto">
          <a:xfrm>
            <a:off x="484560" y="26988"/>
            <a:ext cx="8532440" cy="449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a:extLst>
              <a:ext uri="{FF2B5EF4-FFF2-40B4-BE49-F238E27FC236}">
                <a16:creationId xmlns:a16="http://schemas.microsoft.com/office/drawing/2014/main" id="{A7B62F6C-9441-4868-94D2-93C5CAFFF519}"/>
              </a:ext>
            </a:extLst>
          </p:cNvPr>
          <p:cNvSpPr>
            <a:spLocks noGrp="1"/>
          </p:cNvSpPr>
          <p:nvPr>
            <p:ph type="title"/>
          </p:nvPr>
        </p:nvSpPr>
        <p:spPr>
          <a:xfrm>
            <a:off x="107951" y="80962"/>
            <a:ext cx="8856537" cy="395710"/>
          </a:xfrm>
          <a:prstGeom prst="rect">
            <a:avLst/>
          </a:prstGeom>
        </p:spPr>
        <p:txBody>
          <a:bodyPr vert="horz" lIns="91440" tIns="45720" rIns="91440" bIns="45720" rtlCol="0" anchor="ctr">
            <a:noAutofit/>
          </a:bodyPr>
          <a:lstStyle/>
          <a:p>
            <a:r>
              <a:rPr lang="fr-FR" dirty="0"/>
              <a:t>Modifiez le style du titre</a:t>
            </a:r>
            <a:endParaRPr lang="en-US" dirty="0"/>
          </a:p>
        </p:txBody>
      </p:sp>
      <p:sp>
        <p:nvSpPr>
          <p:cNvPr id="4" name="Date Placeholder 3">
            <a:extLst>
              <a:ext uri="{FF2B5EF4-FFF2-40B4-BE49-F238E27FC236}">
                <a16:creationId xmlns:a16="http://schemas.microsoft.com/office/drawing/2014/main" id="{B21A89A5-81BB-487C-A1E6-C1E70634E181}"/>
              </a:ext>
            </a:extLst>
          </p:cNvPr>
          <p:cNvSpPr>
            <a:spLocks noGrp="1"/>
          </p:cNvSpPr>
          <p:nvPr>
            <p:ph type="dt" sz="half" idx="2"/>
          </p:nvPr>
        </p:nvSpPr>
        <p:spPr>
          <a:xfrm>
            <a:off x="250824" y="6610746"/>
            <a:ext cx="2449513" cy="274638"/>
          </a:xfrm>
          <a:prstGeom prst="rect">
            <a:avLst/>
          </a:prstGeom>
        </p:spPr>
        <p:txBody>
          <a:bodyPr vert="horz" lIns="91440" tIns="45720" rIns="91440" bIns="45720" rtlCol="0" anchor="ctr"/>
          <a:lstStyle>
            <a:lvl1pPr algn="l" eaLnBrk="1" fontAlgn="auto" hangingPunct="1">
              <a:spcBef>
                <a:spcPts val="0"/>
              </a:spcBef>
              <a:spcAft>
                <a:spcPts val="0"/>
              </a:spcAft>
              <a:defRPr sz="1200" b="1">
                <a:solidFill>
                  <a:schemeClr val="bg1"/>
                </a:solidFill>
                <a:effectLst>
                  <a:outerShdw blurRad="38100" dist="38100" dir="2700000" algn="tl">
                    <a:srgbClr val="000000">
                      <a:alpha val="43137"/>
                    </a:srgbClr>
                  </a:outerShdw>
                </a:effectLst>
                <a:latin typeface="Calibri" pitchFamily="34" charset="0"/>
                <a:cs typeface="Calibri" pitchFamily="34" charset="0"/>
              </a:defRPr>
            </a:lvl1pPr>
          </a:lstStyle>
          <a:p>
            <a:pPr>
              <a:defRPr/>
            </a:pPr>
            <a:r>
              <a:rPr lang="fr-FR"/>
              <a:t>15/05/2019 par Francis Panzani</a:t>
            </a:r>
            <a:endParaRPr lang="fr-BE" dirty="0"/>
          </a:p>
        </p:txBody>
      </p:sp>
      <p:sp>
        <p:nvSpPr>
          <p:cNvPr id="5" name="Footer Placeholder 4">
            <a:extLst>
              <a:ext uri="{FF2B5EF4-FFF2-40B4-BE49-F238E27FC236}">
                <a16:creationId xmlns:a16="http://schemas.microsoft.com/office/drawing/2014/main" id="{ADFB425B-6B47-4A9E-85F5-22561AD93577}"/>
              </a:ext>
            </a:extLst>
          </p:cNvPr>
          <p:cNvSpPr>
            <a:spLocks noGrp="1"/>
          </p:cNvSpPr>
          <p:nvPr>
            <p:ph type="ftr" sz="quarter" idx="3"/>
          </p:nvPr>
        </p:nvSpPr>
        <p:spPr>
          <a:xfrm>
            <a:off x="2771800" y="6610747"/>
            <a:ext cx="3352800" cy="274637"/>
          </a:xfrm>
          <a:prstGeom prst="rect">
            <a:avLst/>
          </a:prstGeom>
        </p:spPr>
        <p:txBody>
          <a:bodyPr vert="horz" lIns="91440" tIns="45720" rIns="91440" bIns="45720" rtlCol="0" anchor="ctr"/>
          <a:lstStyle>
            <a:lvl1pPr algn="ctr" eaLnBrk="1" fontAlgn="auto" hangingPunct="1">
              <a:spcBef>
                <a:spcPts val="0"/>
              </a:spcBef>
              <a:spcAft>
                <a:spcPts val="0"/>
              </a:spcAft>
              <a:defRPr sz="1200" b="1">
                <a:solidFill>
                  <a:schemeClr val="bg1"/>
                </a:solidFill>
                <a:effectLst>
                  <a:outerShdw blurRad="38100" dist="38100" dir="2700000" algn="tl">
                    <a:srgbClr val="000000">
                      <a:alpha val="43137"/>
                    </a:srgbClr>
                  </a:outerShdw>
                </a:effectLst>
                <a:latin typeface="Calibri" pitchFamily="34" charset="0"/>
                <a:cs typeface="Calibri" pitchFamily="34" charset="0"/>
              </a:defRPr>
            </a:lvl1pPr>
          </a:lstStyle>
          <a:p>
            <a:pPr>
              <a:defRPr/>
            </a:pPr>
            <a:r>
              <a:rPr lang="fr-BE"/>
              <a:t>Git</a:t>
            </a:r>
            <a:endParaRPr lang="fr-BE" dirty="0"/>
          </a:p>
        </p:txBody>
      </p:sp>
      <p:sp>
        <p:nvSpPr>
          <p:cNvPr id="6" name="Slide Number Placeholder 5">
            <a:extLst>
              <a:ext uri="{FF2B5EF4-FFF2-40B4-BE49-F238E27FC236}">
                <a16:creationId xmlns:a16="http://schemas.microsoft.com/office/drawing/2014/main" id="{38B14CDE-485E-4A2A-9DF1-1ECBA558B4AE}"/>
              </a:ext>
            </a:extLst>
          </p:cNvPr>
          <p:cNvSpPr>
            <a:spLocks noGrp="1"/>
          </p:cNvSpPr>
          <p:nvPr>
            <p:ph type="sldNum" sz="quarter" idx="4"/>
          </p:nvPr>
        </p:nvSpPr>
        <p:spPr>
          <a:xfrm>
            <a:off x="8381876" y="6612334"/>
            <a:ext cx="582612" cy="273050"/>
          </a:xfrm>
          <a:prstGeom prst="rect">
            <a:avLst/>
          </a:prstGeom>
          <a:ln w="19050">
            <a:noFill/>
          </a:ln>
        </p:spPr>
        <p:txBody>
          <a:bodyPr vert="horz" wrap="square" lIns="91440" tIns="45720" rIns="91440" bIns="45720" numCol="1" anchor="ctr" anchorCtr="0" compatLnSpc="1">
            <a:prstTxWarp prst="textNoShape">
              <a:avLst/>
            </a:prstTxWarp>
          </a:bodyPr>
          <a:lstStyle>
            <a:lvl1pPr algn="ctr" eaLnBrk="1" hangingPunct="1">
              <a:defRPr sz="1200" b="1">
                <a:solidFill>
                  <a:schemeClr val="bg1"/>
                </a:solidFill>
                <a:effectLst>
                  <a:outerShdw blurRad="38100" dist="38100" dir="2700000" algn="tl">
                    <a:srgbClr val="C0C0C0"/>
                  </a:outerShdw>
                </a:effectLst>
                <a:latin typeface="Calibri" panose="020F0502020204030204" pitchFamily="34" charset="0"/>
              </a:defRPr>
            </a:lvl1pPr>
          </a:lstStyle>
          <a:p>
            <a:pPr>
              <a:defRPr/>
            </a:pPr>
            <a:fld id="{14C6B8A8-E02C-4ACE-BD75-6ACD4617878D}" type="slidenum">
              <a:rPr lang="fr-BE" altLang="fr-FR" smtClean="0"/>
              <a:pPr>
                <a:defRPr/>
              </a:pPr>
              <a:t>‹N°›</a:t>
            </a:fld>
            <a:endParaRPr lang="fr-BE" altLang="fr-FR" dirty="0"/>
          </a:p>
        </p:txBody>
      </p:sp>
      <p:pic>
        <p:nvPicPr>
          <p:cNvPr id="1032" name="Image 12">
            <a:extLst>
              <a:ext uri="{FF2B5EF4-FFF2-40B4-BE49-F238E27FC236}">
                <a16:creationId xmlns:a16="http://schemas.microsoft.com/office/drawing/2014/main" id="{6D1899F9-F428-43D1-96E7-F5C07F82B012}"/>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6989" y="10529"/>
            <a:ext cx="538957" cy="62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38" r:id="rId1"/>
    <p:sldLayoutId id="2147484248" r:id="rId2"/>
    <p:sldLayoutId id="2147484239" r:id="rId3"/>
    <p:sldLayoutId id="2147484240" r:id="rId4"/>
    <p:sldLayoutId id="2147484241" r:id="rId5"/>
    <p:sldLayoutId id="2147484242" r:id="rId6"/>
    <p:sldLayoutId id="2147484243" r:id="rId7"/>
    <p:sldLayoutId id="2147484244" r:id="rId8"/>
    <p:sldLayoutId id="2147484247" r:id="rId9"/>
    <p:sldLayoutId id="2147484245" r:id="rId10"/>
  </p:sldLayoutIdLst>
  <p:transition spd="slow"/>
  <p:hf sldNum="0" hdr="0"/>
  <p:txStyles>
    <p:titleStyle>
      <a:lvl1pPr algn="r" rtl="0" eaLnBrk="0" fontAlgn="base" hangingPunct="0">
        <a:spcBef>
          <a:spcPct val="0"/>
        </a:spcBef>
        <a:spcAft>
          <a:spcPct val="0"/>
        </a:spcAft>
        <a:defRPr sz="3600" b="1" kern="1200" cap="small" spc="200">
          <a:solidFill>
            <a:schemeClr val="bg1"/>
          </a:solidFill>
          <a:effectLst>
            <a:outerShdw blurRad="38100" dist="38100" dir="2700000" algn="tl">
              <a:srgbClr val="000000">
                <a:alpha val="43137"/>
              </a:srgbClr>
            </a:outerShdw>
          </a:effectLst>
          <a:latin typeface="Calibri" pitchFamily="34" charset="0"/>
          <a:ea typeface="Calibri" pitchFamily="34" charset="0"/>
          <a:cs typeface="Calibri" pitchFamily="34" charset="0"/>
        </a:defRPr>
      </a:lvl1pPr>
      <a:lvl2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2pPr>
      <a:lvl3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3pPr>
      <a:lvl4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4pPr>
      <a:lvl5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5pPr>
      <a:lvl6pPr marL="457200" algn="r" rtl="0" fontAlgn="base">
        <a:spcBef>
          <a:spcPct val="0"/>
        </a:spcBef>
        <a:spcAft>
          <a:spcPct val="0"/>
        </a:spcAft>
        <a:defRPr sz="3600" b="1">
          <a:solidFill>
            <a:schemeClr val="bg1"/>
          </a:solidFill>
          <a:latin typeface="Calibri" pitchFamily="34" charset="0"/>
          <a:cs typeface="Calibri" pitchFamily="34" charset="0"/>
        </a:defRPr>
      </a:lvl6pPr>
      <a:lvl7pPr marL="914400" algn="r" rtl="0" fontAlgn="base">
        <a:spcBef>
          <a:spcPct val="0"/>
        </a:spcBef>
        <a:spcAft>
          <a:spcPct val="0"/>
        </a:spcAft>
        <a:defRPr sz="3600" b="1">
          <a:solidFill>
            <a:schemeClr val="bg1"/>
          </a:solidFill>
          <a:latin typeface="Calibri" pitchFamily="34" charset="0"/>
          <a:cs typeface="Calibri" pitchFamily="34" charset="0"/>
        </a:defRPr>
      </a:lvl7pPr>
      <a:lvl8pPr marL="1371600" algn="r" rtl="0" fontAlgn="base">
        <a:spcBef>
          <a:spcPct val="0"/>
        </a:spcBef>
        <a:spcAft>
          <a:spcPct val="0"/>
        </a:spcAft>
        <a:defRPr sz="3600" b="1">
          <a:solidFill>
            <a:schemeClr val="bg1"/>
          </a:solidFill>
          <a:latin typeface="Calibri" pitchFamily="34" charset="0"/>
          <a:cs typeface="Calibri" pitchFamily="34" charset="0"/>
        </a:defRPr>
      </a:lvl8pPr>
      <a:lvl9pPr marL="1828800" algn="r" rtl="0" fontAlgn="base">
        <a:spcBef>
          <a:spcPct val="0"/>
        </a:spcBef>
        <a:spcAft>
          <a:spcPct val="0"/>
        </a:spcAft>
        <a:defRPr sz="3600" b="1">
          <a:solidFill>
            <a:schemeClr val="bg1"/>
          </a:solidFill>
          <a:latin typeface="Calibri" pitchFamily="34" charset="0"/>
          <a:cs typeface="Calibri" pitchFamily="34" charset="0"/>
        </a:defRPr>
      </a:lvl9pPr>
    </p:titleStyle>
    <p:bodyStyle>
      <a:lvl1pPr marL="273050" indent="-228600" algn="l" rtl="0" eaLnBrk="0" fontAlgn="base" hangingPunct="0">
        <a:spcBef>
          <a:spcPct val="20000"/>
        </a:spcBef>
        <a:spcAft>
          <a:spcPct val="0"/>
        </a:spcAft>
        <a:buClr>
          <a:schemeClr val="accent1"/>
        </a:buClr>
        <a:buFont typeface="Wingdings 2" panose="05020102010507070707" pitchFamily="18" charset="2"/>
        <a:buChar char=""/>
        <a:defRPr sz="2400" kern="1200" spc="150">
          <a:solidFill>
            <a:schemeClr val="tx2"/>
          </a:solidFill>
          <a:latin typeface="Calibri" pitchFamily="34" charset="0"/>
          <a:ea typeface="Calibri" pitchFamily="34" charset="0"/>
          <a:cs typeface="Calibri" pitchFamily="34" charset="0"/>
        </a:defRPr>
      </a:lvl1pPr>
      <a:lvl2pPr marL="547688" indent="-182563" algn="l" rtl="0" eaLnBrk="0" fontAlgn="base" hangingPunct="0">
        <a:spcBef>
          <a:spcPct val="20000"/>
        </a:spcBef>
        <a:spcAft>
          <a:spcPct val="0"/>
        </a:spcAft>
        <a:buClr>
          <a:schemeClr val="accent2"/>
        </a:buClr>
        <a:buFont typeface="Wingdings" panose="05000000000000000000" pitchFamily="2" charset="2"/>
        <a:buChar char="§"/>
        <a:defRPr sz="2000" kern="1200" spc="100">
          <a:solidFill>
            <a:schemeClr val="tx2"/>
          </a:solidFill>
          <a:latin typeface="Calibri" pitchFamily="34" charset="0"/>
          <a:ea typeface="Calibri" pitchFamily="34" charset="0"/>
          <a:cs typeface="Calibri" pitchFamily="34" charset="0"/>
        </a:defRPr>
      </a:lvl2pPr>
      <a:lvl3pPr marL="822325" indent="-182563" algn="l" rtl="0" eaLnBrk="0" fontAlgn="base" hangingPunct="0">
        <a:spcBef>
          <a:spcPct val="20000"/>
        </a:spcBef>
        <a:spcAft>
          <a:spcPct val="0"/>
        </a:spcAft>
        <a:buClr>
          <a:srgbClr val="B5AE53"/>
        </a:buClr>
        <a:buFont typeface="Wingdings" panose="05000000000000000000" pitchFamily="2" charset="2"/>
        <a:buChar char="§"/>
        <a:defRPr kern="1200" spc="100">
          <a:solidFill>
            <a:schemeClr val="tx2"/>
          </a:solidFill>
          <a:latin typeface="Calibri" pitchFamily="34" charset="0"/>
          <a:ea typeface="Calibri" pitchFamily="34" charset="0"/>
          <a:cs typeface="Calibri" pitchFamily="34" charset="0"/>
        </a:defRPr>
      </a:lvl3pPr>
      <a:lvl4pPr marL="1096963" indent="-182563" algn="l" rtl="0" eaLnBrk="0" fontAlgn="base" hangingPunct="0">
        <a:spcBef>
          <a:spcPct val="20000"/>
        </a:spcBef>
        <a:spcAft>
          <a:spcPct val="0"/>
        </a:spcAft>
        <a:buClr>
          <a:srgbClr val="848058"/>
        </a:buClr>
        <a:buFont typeface="Wingdings" panose="05000000000000000000" pitchFamily="2" charset="2"/>
        <a:buChar char="§"/>
        <a:defRPr sz="1600" kern="1200">
          <a:solidFill>
            <a:schemeClr val="tx2"/>
          </a:solidFill>
          <a:latin typeface="Calibri" pitchFamily="34" charset="0"/>
          <a:ea typeface="Calibri" pitchFamily="34" charset="0"/>
          <a:cs typeface="Calibri" pitchFamily="34" charset="0"/>
        </a:defRPr>
      </a:lvl4pPr>
      <a:lvl5pPr marL="1279525" indent="-182563" algn="l" rtl="0" eaLnBrk="0" fontAlgn="base" hangingPunct="0">
        <a:spcBef>
          <a:spcPct val="20000"/>
        </a:spcBef>
        <a:spcAft>
          <a:spcPct val="0"/>
        </a:spcAft>
        <a:buClr>
          <a:srgbClr val="786C71"/>
        </a:buClr>
        <a:buFont typeface="Wingdings" panose="05000000000000000000" pitchFamily="2" charset="2"/>
        <a:buChar char="§"/>
        <a:defRPr sz="1400" kern="1200" spc="100">
          <a:solidFill>
            <a:schemeClr val="tx2"/>
          </a:solidFill>
          <a:latin typeface="Calibri" pitchFamily="34" charset="0"/>
          <a:ea typeface="Calibri" pitchFamily="34" charset="0"/>
          <a:cs typeface="Calibri" pitchFamily="34" charset="0"/>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hyperlink" Target="http://git-scm.com/download"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hyperlink" Target="https://code.visualstudio.com/docs/editor/versioncontrol" TargetMode="Externa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7.xml"/><Relationship Id="rId1" Type="http://schemas.openxmlformats.org/officeDocument/2006/relationships/slideLayout" Target="../slideLayouts/slideLayout3.xml"/><Relationship Id="rId5" Type="http://schemas.openxmlformats.org/officeDocument/2006/relationships/image" Target="../media/image177.png"/><Relationship Id="rId4" Type="http://schemas.openxmlformats.org/officeDocument/2006/relationships/image" Target="../media/image176.png"/></Relationships>
</file>

<file path=ppt/slides/_rels/slide102.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git-scm.com/download/mac"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14.png"/><Relationship Id="rId4" Type="http://schemas.openxmlformats.org/officeDocument/2006/relationships/hyperlink" Target="https://sourceforge.net/projects/git-osx-installer/"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git-scm.com/download/win" TargetMode="External"/><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14.png"/><Relationship Id="rId4" Type="http://schemas.openxmlformats.org/officeDocument/2006/relationships/hyperlink" Target="https://gitforwindows.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hyperlink" Target="mailto:johndoe@example.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4.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s://github.com/rprataps/Exer1.git"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tortoisesvn.net/docs/release/TortoiseSVN_en/tsvn-dug-commit.html" TargetMode="External"/><Relationship Id="rId3" Type="http://schemas.openxmlformats.org/officeDocument/2006/relationships/image" Target="../media/image14.png"/><Relationship Id="rId7"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riptutorial.com/fr/git/topic/245/ignorer-les-fichiers-et-les-dossiers"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jpeg"/><Relationship Id="rId7" Type="http://schemas.openxmlformats.org/officeDocument/2006/relationships/hyperlink" Target="https://perso.liris.cnrs.fr/pierre-antoine.champin/enseignement/intro-git/" TargetMode="External"/><Relationship Id="rId12" Type="http://schemas.openxmlformats.org/officeDocument/2006/relationships/hyperlink" Target="https://stackoverflow.com/questions/36810467/git-commit-signing-failed-secret-key-not-available/36811656"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hyperlink" Target="https://git-scm.com/book/fr/v2" TargetMode="External"/><Relationship Id="rId9" Type="http://schemas.openxmlformats.org/officeDocument/2006/relationships/hyperlink" Target="https://www.atlassian.com/fr/git/tutorials/undoing-changes/git-rever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hyperlink" Target="https://git-scm.com/docs/git-rese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hyperlink" Target="https://www.atlassian.com/fr/git/tutorials/undoing-changes/git-rever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s://www.atlassian.com/fr/git/tutorials/undoing-changes/git-revert" TargetMode="External"/><Relationship Id="rId5" Type="http://schemas.openxmlformats.org/officeDocument/2006/relationships/image" Target="../media/image84.png"/><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9.sv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rprataps/Exer1.git"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92.svg"/></Relationships>
</file>

<file path=ppt/slides/_rels/slide31.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94.emf"/></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4.png"/><Relationship Id="rId7"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3" Type="http://schemas.openxmlformats.org/officeDocument/2006/relationships/image" Target="../media/image23.jp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8.jpg"/><Relationship Id="rId5" Type="http://schemas.openxmlformats.org/officeDocument/2006/relationships/image" Target="../media/image14.png"/><Relationship Id="rId10" Type="http://schemas.openxmlformats.org/officeDocument/2006/relationships/image" Target="../media/image27.png"/><Relationship Id="rId4" Type="http://schemas.openxmlformats.org/officeDocument/2006/relationships/hyperlink" Target="https://fr.wikipedia.org/wiki/Logiciel_de_gestion_de_versions" TargetMode="External"/><Relationship Id="rId9" Type="http://schemas.openxmlformats.org/officeDocument/2006/relationships/image" Target="../media/image12.png"/><Relationship Id="rId14" Type="http://schemas.openxmlformats.org/officeDocument/2006/relationships/image" Target="../media/image31.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4.png"/><Relationship Id="rId7" Type="http://schemas.openxmlformats.org/officeDocument/2006/relationships/image" Target="../media/image113.png"/><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jpg"/><Relationship Id="rId9" Type="http://schemas.openxmlformats.org/officeDocument/2006/relationships/image" Target="../media/image115.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6.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4.png"/><Relationship Id="rId7" Type="http://schemas.openxmlformats.org/officeDocument/2006/relationships/image" Target="../media/image122.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17.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32.png"/><Relationship Id="rId7" Type="http://schemas.openxmlformats.org/officeDocument/2006/relationships/image" Target="../media/image1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6.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6.png"/><Relationship Id="rId5" Type="http://schemas.openxmlformats.org/officeDocument/2006/relationships/image" Target="../media/image24.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14.png"/><Relationship Id="rId9" Type="http://schemas.openxmlformats.org/officeDocument/2006/relationships/image" Target="../media/image34.png"/><Relationship Id="rId14" Type="http://schemas.openxmlformats.org/officeDocument/2006/relationships/image" Target="../media/image39.png"/></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2.svg"/><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Francis-Panzani/Formation_Git_Exemple.git"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28.svg"/><Relationship Id="rId4" Type="http://schemas.openxmlformats.org/officeDocument/2006/relationships/image" Target="../media/image127.png"/></Relationships>
</file>

<file path=ppt/slides/_rels/slide64.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20.png"/><Relationship Id="rId3" Type="http://schemas.openxmlformats.org/officeDocument/2006/relationships/hyperlink" Target="https://github.com/" TargetMode="External"/><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4.png"/><Relationship Id="rId10" Type="http://schemas.openxmlformats.org/officeDocument/2006/relationships/image" Target="../media/image133.png"/><Relationship Id="rId4" Type="http://schemas.openxmlformats.org/officeDocument/2006/relationships/hyperlink" Target="https://about.gitlab.com/" TargetMode="External"/><Relationship Id="rId9" Type="http://schemas.openxmlformats.org/officeDocument/2006/relationships/image" Target="../media/image132.png"/></Relationships>
</file>

<file path=ppt/slides/_rels/slide6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hyperlink" Target="https://git-scm.com/book/fr/v2/GitHub-Configuration-et-param%C3%A9trage-d%E2%80%99un-compte" TargetMode="External"/><Relationship Id="rId7" Type="http://schemas.openxmlformats.org/officeDocument/2006/relationships/image" Target="../media/image14.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hyperlink" Target="https://gitlab.com/jnaour/tutoriel-gitlab/-/wikis/home" TargetMode="External"/><Relationship Id="rId5" Type="http://schemas.openxmlformats.org/officeDocument/2006/relationships/hyperlink" Target="https://git-scm.com/book/fr/v2/Git-sur-le-serveur-GitLab" TargetMode="External"/><Relationship Id="rId10" Type="http://schemas.openxmlformats.org/officeDocument/2006/relationships/image" Target="../media/image20.png"/><Relationship Id="rId4" Type="http://schemas.openxmlformats.org/officeDocument/2006/relationships/hyperlink" Target="https://help.github.com/en/github/importing-your-projects-to-github/adding-an-existing-project-to-github-using-the-command-line" TargetMode="External"/><Relationship Id="rId9" Type="http://schemas.openxmlformats.org/officeDocument/2006/relationships/image" Target="../media/image131.png"/></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9.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42.png"/><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png"/></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hyperlink" Target="https://github.com/rprataps/Exer1.git"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hyperlink" Target="https://github.com/rprataps/Exer1.git"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146.png"/></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image" Target="../media/image151.png"/><Relationship Id="rId4" Type="http://schemas.openxmlformats.org/officeDocument/2006/relationships/image" Target="../media/image150.png"/></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hyperlink" Target="https://github.com/rprataps/Exer1.gi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152.png"/></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3.xml"/><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image" Target="../media/image154.png"/></Relationships>
</file>

<file path=ppt/slides/_rels/slide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7.xml"/><Relationship Id="rId1" Type="http://schemas.openxmlformats.org/officeDocument/2006/relationships/slideLayout" Target="../slideLayouts/slideLayout3.xml"/><Relationship Id="rId6" Type="http://schemas.openxmlformats.org/officeDocument/2006/relationships/image" Target="../media/image158.svg"/><Relationship Id="rId5" Type="http://schemas.openxmlformats.org/officeDocument/2006/relationships/image" Target="../media/image157.png"/><Relationship Id="rId4" Type="http://schemas.openxmlformats.org/officeDocument/2006/relationships/image" Target="../media/image154.png"/></Relationships>
</file>

<file path=ppt/slides/_rels/slide89.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pull-requests#article-platform-nav" TargetMode="External"/><Relationship Id="rId7" Type="http://schemas.openxmlformats.org/officeDocument/2006/relationships/image" Target="../media/image160.svg"/><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image" Target="../media/image159.png"/><Relationship Id="rId5" Type="http://schemas.openxmlformats.org/officeDocument/2006/relationships/image" Target="../media/image154.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emf"/></Relationships>
</file>

<file path=ppt/slides/_rels/slide90.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4.png"/><Relationship Id="rId7" Type="http://schemas.openxmlformats.org/officeDocument/2006/relationships/image" Target="../media/image163.png"/><Relationship Id="rId2" Type="http://schemas.openxmlformats.org/officeDocument/2006/relationships/notesSlide" Target="../notesSlides/notesSlide89.xml"/><Relationship Id="rId1" Type="http://schemas.openxmlformats.org/officeDocument/2006/relationships/slideLayout" Target="../slideLayouts/slideLayout3.xml"/><Relationship Id="rId6" Type="http://schemas.openxmlformats.org/officeDocument/2006/relationships/image" Target="../media/image162.png"/><Relationship Id="rId5" Type="http://schemas.openxmlformats.org/officeDocument/2006/relationships/image" Target="../media/image161.png"/><Relationship Id="rId10" Type="http://schemas.openxmlformats.org/officeDocument/2006/relationships/image" Target="../media/image165.png"/><Relationship Id="rId4" Type="http://schemas.openxmlformats.org/officeDocument/2006/relationships/image" Target="../media/image154.png"/><Relationship Id="rId9" Type="http://schemas.microsoft.com/office/2007/relationships/hdphoto" Target="../media/hdphoto1.wdp"/></Relationships>
</file>

<file path=ppt/slides/_rels/slide91.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pull-requests#article-platform-nav" TargetMode="External"/><Relationship Id="rId7" Type="http://schemas.openxmlformats.org/officeDocument/2006/relationships/image" Target="../media/image160.sv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159.png"/><Relationship Id="rId5" Type="http://schemas.openxmlformats.org/officeDocument/2006/relationships/image" Target="../media/image154.png"/><Relationship Id="rId4" Type="http://schemas.openxmlformats.org/officeDocument/2006/relationships/image" Target="../media/image14.png"/></Relationships>
</file>

<file path=ppt/slides/_rels/slide92.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hyperlink" Target="https://git-scm.com/book/fr/v2/Utilitaires-Git-R%C3%A9%C3%A9crire-l%E2%80%99historique" TargetMode="External"/><Relationship Id="rId2" Type="http://schemas.openxmlformats.org/officeDocument/2006/relationships/notesSlide" Target="../notesSlides/notesSlide9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hyperlink" Target="https://git-scm.com/docs/git-reset/fr"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2.xml"/><Relationship Id="rId1" Type="http://schemas.openxmlformats.org/officeDocument/2006/relationships/slideLayout" Target="../slideLayouts/slideLayout3.xml"/><Relationship Id="rId6" Type="http://schemas.openxmlformats.org/officeDocument/2006/relationships/hyperlink" Target="https://git-scm.com/docs/git-cherry-pick" TargetMode="External"/><Relationship Id="rId5" Type="http://schemas.openxmlformats.org/officeDocument/2006/relationships/hyperlink" Target="https://www.atlassian.com/fr/git/tutorials/cherry-pick" TargetMode="External"/><Relationship Id="rId4" Type="http://schemas.openxmlformats.org/officeDocument/2006/relationships/hyperlink" Target="https://git-scm.com/docs/git-log"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hyperlink" Target="https://www.atlassian.com/git/tutorials/saving-changes/git-stash" TargetMode="External"/><Relationship Id="rId5" Type="http://schemas.openxmlformats.org/officeDocument/2006/relationships/hyperlink" Target="https://mijingo.com/blog/creating-and-applying-patch-files-in-git" TargetMode="External"/><Relationship Id="rId4" Type="http://schemas.openxmlformats.org/officeDocument/2006/relationships/hyperlink" Target="https://git-scm.com/docs/git-format-patch" TargetMode="External"/></Relationships>
</file>

<file path=ppt/slides/_rels/slide96.xml.rels><?xml version="1.0" encoding="UTF-8" standalone="yes"?>
<Relationships xmlns="http://schemas.openxmlformats.org/package/2006/relationships"><Relationship Id="rId2" Type="http://schemas.openxmlformats.org/officeDocument/2006/relationships/image" Target="../media/image167.jp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hyperlink" Target="https://learngitbranching.js.org/?locale=fr_FR" TargetMode="External"/><Relationship Id="rId7" Type="http://schemas.openxmlformats.org/officeDocument/2006/relationships/image" Target="../media/image169.png"/><Relationship Id="rId2" Type="http://schemas.openxmlformats.org/officeDocument/2006/relationships/notesSlide" Target="../notesSlides/notesSlide94.xml"/><Relationship Id="rId1" Type="http://schemas.openxmlformats.org/officeDocument/2006/relationships/slideLayout" Target="../slideLayouts/slideLayout3.xml"/><Relationship Id="rId6" Type="http://schemas.openxmlformats.org/officeDocument/2006/relationships/image" Target="../media/image168.png"/><Relationship Id="rId5" Type="http://schemas.openxmlformats.org/officeDocument/2006/relationships/hyperlink" Target="https://onlywei.github.io/explain-git-with-d3/" TargetMode="External"/><Relationship Id="rId4" Type="http://schemas.openxmlformats.org/officeDocument/2006/relationships/hyperlink" Target="https://learngitbranching.js.org/?NODEMO=&amp;locale=fr_FR"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www.atlassian.com/fr/git/tutorials/comparing-workflows/gitflow-workflow" TargetMode="External"/><Relationship Id="rId2" Type="http://schemas.openxmlformats.org/officeDocument/2006/relationships/notesSlide" Target="../notesSlides/notesSlide95.xml"/><Relationship Id="rId1" Type="http://schemas.openxmlformats.org/officeDocument/2006/relationships/slideLayout" Target="../slideLayouts/slideLayout3.xml"/><Relationship Id="rId5" Type="http://schemas.openxmlformats.org/officeDocument/2006/relationships/image" Target="../media/image171.png"/><Relationship Id="rId4" Type="http://schemas.openxmlformats.org/officeDocument/2006/relationships/hyperlink" Target="https://www.grafikart.fr/tutoriels/git-flow-742" TargetMode="External"/></Relationships>
</file>

<file path=ppt/slides/_rels/slide99.xml.rels><?xml version="1.0" encoding="UTF-8" standalone="yes"?>
<Relationships xmlns="http://schemas.openxmlformats.org/package/2006/relationships"><Relationship Id="rId8" Type="http://schemas.openxmlformats.org/officeDocument/2006/relationships/hyperlink" Target="https://gitextensions.github.io/" TargetMode="External"/><Relationship Id="rId3" Type="http://schemas.openxmlformats.org/officeDocument/2006/relationships/image" Target="../media/image172.png"/><Relationship Id="rId7" Type="http://schemas.openxmlformats.org/officeDocument/2006/relationships/hyperlink" Target="https://www.gitkraken.com/" TargetMode="External"/><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hyperlink" Target="https://desktop.github.com/" TargetMode="External"/><Relationship Id="rId5" Type="http://schemas.openxmlformats.org/officeDocument/2006/relationships/hyperlink" Target="https://www.sourcetreeapp.com/" TargetMode="External"/><Relationship Id="rId4" Type="http://schemas.openxmlformats.org/officeDocument/2006/relationships/hyperlink" Target="https://tortoisegit.org/download/" TargetMode="External"/><Relationship Id="rId9"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ous-titre 8">
            <a:extLst>
              <a:ext uri="{FF2B5EF4-FFF2-40B4-BE49-F238E27FC236}">
                <a16:creationId xmlns:a16="http://schemas.microsoft.com/office/drawing/2014/main" id="{3BC5F386-9FD2-4268-A541-4F9479D67185}"/>
              </a:ext>
            </a:extLst>
          </p:cNvPr>
          <p:cNvSpPr>
            <a:spLocks noGrp="1"/>
          </p:cNvSpPr>
          <p:nvPr>
            <p:ph type="subTitle" idx="1"/>
          </p:nvPr>
        </p:nvSpPr>
        <p:spPr>
          <a:xfrm>
            <a:off x="399232" y="1196752"/>
            <a:ext cx="7083896" cy="4032448"/>
          </a:xfrm>
        </p:spPr>
        <p:txBody>
          <a:bodyPr>
            <a:normAutofit/>
          </a:bodyPr>
          <a:lstStyle/>
          <a:p>
            <a:r>
              <a:rPr lang="fr-FR" dirty="0"/>
              <a:t>01 – Introduction</a:t>
            </a:r>
          </a:p>
          <a:p>
            <a:r>
              <a:rPr lang="fr-FR" dirty="0"/>
              <a:t>02 – Les bases</a:t>
            </a:r>
          </a:p>
          <a:p>
            <a:r>
              <a:rPr lang="fr-FR" dirty="0"/>
              <a:t>03 – Les branches</a:t>
            </a:r>
          </a:p>
          <a:p>
            <a:r>
              <a:rPr lang="fr-FR" dirty="0"/>
              <a:t>Git Avancé : </a:t>
            </a:r>
          </a:p>
          <a:p>
            <a:r>
              <a:rPr lang="fr-FR" dirty="0"/>
              <a:t>04 – Git </a:t>
            </a:r>
            <a:r>
              <a:rPr lang="fr-FR" dirty="0" err="1"/>
              <a:t>Remote</a:t>
            </a:r>
            <a:endParaRPr lang="fr-FR" dirty="0"/>
          </a:p>
          <a:p>
            <a:r>
              <a:rPr lang="fr-FR" dirty="0"/>
              <a:t>05 – Git Collaboration</a:t>
            </a:r>
          </a:p>
          <a:p>
            <a:r>
              <a:rPr lang="fr-FR" dirty="0"/>
              <a:t>06 – Git Tips</a:t>
            </a:r>
          </a:p>
          <a:p>
            <a:r>
              <a:rPr lang="fr-FR" dirty="0"/>
              <a:t>07 – Pour aller plus loin</a:t>
            </a:r>
          </a:p>
          <a:p>
            <a:endParaRPr lang="fr-FR" dirty="0"/>
          </a:p>
        </p:txBody>
      </p:sp>
      <p:sp>
        <p:nvSpPr>
          <p:cNvPr id="8" name="Titre 7">
            <a:extLst>
              <a:ext uri="{FF2B5EF4-FFF2-40B4-BE49-F238E27FC236}">
                <a16:creationId xmlns:a16="http://schemas.microsoft.com/office/drawing/2014/main" id="{945961F1-6E92-482A-9152-BCA7EBB45561}"/>
              </a:ext>
            </a:extLst>
          </p:cNvPr>
          <p:cNvSpPr>
            <a:spLocks noGrp="1"/>
          </p:cNvSpPr>
          <p:nvPr>
            <p:ph type="title"/>
          </p:nvPr>
        </p:nvSpPr>
        <p:spPr>
          <a:xfrm>
            <a:off x="395536" y="116632"/>
            <a:ext cx="8748464" cy="1008112"/>
          </a:xfrm>
        </p:spPr>
        <p:txBody>
          <a:bodyPr/>
          <a:lstStyle/>
          <a:p>
            <a:r>
              <a:rPr lang="fr-FR" sz="4400" dirty="0">
                <a:latin typeface="Times New Roman"/>
                <a:cs typeface="Times New Roman"/>
              </a:rPr>
              <a:t>Git – Le meilleur SCM actuel</a:t>
            </a:r>
            <a:endParaRPr lang="fr-FR" dirty="0"/>
          </a:p>
        </p:txBody>
      </p:sp>
      <p:pic>
        <p:nvPicPr>
          <p:cNvPr id="3" name="Image 2">
            <a:extLst>
              <a:ext uri="{FF2B5EF4-FFF2-40B4-BE49-F238E27FC236}">
                <a16:creationId xmlns:a16="http://schemas.microsoft.com/office/drawing/2014/main" id="{EA3CBE3F-53B4-4995-BAA1-06EB58B00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848" y="1484784"/>
            <a:ext cx="1296144" cy="1296144"/>
          </a:xfrm>
          <a:prstGeom prst="rect">
            <a:avLst/>
          </a:prstGeom>
        </p:spPr>
      </p:pic>
      <p:pic>
        <p:nvPicPr>
          <p:cNvPr id="5" name="Image 4">
            <a:extLst>
              <a:ext uri="{FF2B5EF4-FFF2-40B4-BE49-F238E27FC236}">
                <a16:creationId xmlns:a16="http://schemas.microsoft.com/office/drawing/2014/main" id="{2FD3ED97-06D7-45E5-8AE5-202C19DFBE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13" y="4627158"/>
            <a:ext cx="2387271" cy="2387271"/>
          </a:xfrm>
          <a:prstGeom prst="rect">
            <a:avLst/>
          </a:prstGeom>
        </p:spPr>
      </p:pic>
      <p:pic>
        <p:nvPicPr>
          <p:cNvPr id="7" name="Image 6">
            <a:extLst>
              <a:ext uri="{FF2B5EF4-FFF2-40B4-BE49-F238E27FC236}">
                <a16:creationId xmlns:a16="http://schemas.microsoft.com/office/drawing/2014/main" id="{8CF1EF9D-A08D-49AA-AEBC-BE46B47AC5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8544" y="4522358"/>
            <a:ext cx="1578496" cy="1578496"/>
          </a:xfrm>
          <a:prstGeom prst="rect">
            <a:avLst/>
          </a:prstGeom>
        </p:spPr>
      </p:pic>
      <p:pic>
        <p:nvPicPr>
          <p:cNvPr id="4" name="Image 3">
            <a:extLst>
              <a:ext uri="{FF2B5EF4-FFF2-40B4-BE49-F238E27FC236}">
                <a16:creationId xmlns:a16="http://schemas.microsoft.com/office/drawing/2014/main" id="{CC5D1272-931D-4223-BB27-CA206C42CF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4455" y="1052736"/>
            <a:ext cx="5530641" cy="3288489"/>
          </a:xfrm>
          <a:prstGeom prst="rect">
            <a:avLst/>
          </a:prstGeom>
        </p:spPr>
      </p:pic>
    </p:spTree>
    <p:extLst>
      <p:ext uri="{BB962C8B-B14F-4D97-AF65-F5344CB8AC3E}">
        <p14:creationId xmlns:p14="http://schemas.microsoft.com/office/powerpoint/2010/main" val="2274878209"/>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1 : Installation de Git</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Téléchargement et installation :</a:t>
            </a:r>
          </a:p>
          <a:p>
            <a:pPr lvl="1"/>
            <a:r>
              <a:rPr lang="fr-FR" dirty="0"/>
              <a:t>Sous Linux : </a:t>
            </a:r>
            <a:endParaRPr lang="en-US" dirty="0"/>
          </a:p>
          <a:p>
            <a:pPr lvl="2"/>
            <a:r>
              <a:rPr lang="fr-FR" dirty="0"/>
              <a:t>$ </a:t>
            </a:r>
            <a:r>
              <a:rPr lang="fr-FR" dirty="0" err="1"/>
              <a:t>yum</a:t>
            </a:r>
            <a:r>
              <a:rPr lang="fr-FR" dirty="0"/>
              <a:t> </a:t>
            </a:r>
            <a:r>
              <a:rPr lang="fr-FR" dirty="0" err="1"/>
              <a:t>install</a:t>
            </a:r>
            <a:r>
              <a:rPr lang="fr-FR" dirty="0"/>
              <a:t> </a:t>
            </a:r>
            <a:r>
              <a:rPr lang="fr-FR" dirty="0" err="1"/>
              <a:t>curl-devel</a:t>
            </a:r>
            <a:r>
              <a:rPr lang="fr-FR" dirty="0"/>
              <a:t> expat-</a:t>
            </a:r>
            <a:r>
              <a:rPr lang="fr-FR" dirty="0" err="1"/>
              <a:t>devel</a:t>
            </a:r>
            <a:r>
              <a:rPr lang="fr-FR" dirty="0"/>
              <a:t> </a:t>
            </a:r>
            <a:r>
              <a:rPr lang="fr-FR" dirty="0" err="1"/>
              <a:t>gettext-devel</a:t>
            </a:r>
            <a:r>
              <a:rPr lang="fr-FR" dirty="0"/>
              <a:t> \ </a:t>
            </a:r>
            <a:r>
              <a:rPr lang="fr-FR" dirty="0" err="1"/>
              <a:t>openssl-devel</a:t>
            </a:r>
            <a:r>
              <a:rPr lang="fr-FR" dirty="0"/>
              <a:t> </a:t>
            </a:r>
            <a:r>
              <a:rPr lang="fr-FR" dirty="0" err="1"/>
              <a:t>zlib-devel</a:t>
            </a:r>
            <a:endParaRPr lang="fr-FR" dirty="0"/>
          </a:p>
          <a:p>
            <a:pPr lvl="2"/>
            <a:r>
              <a:rPr lang="fr-FR" dirty="0"/>
              <a:t>$ apt-get </a:t>
            </a:r>
            <a:r>
              <a:rPr lang="fr-FR" dirty="0" err="1"/>
              <a:t>install</a:t>
            </a:r>
            <a:r>
              <a:rPr lang="fr-FR" dirty="0"/>
              <a:t> libcurl4-gnutls-dev libexpat1-dev </a:t>
            </a:r>
            <a:r>
              <a:rPr lang="fr-FR" dirty="0" err="1"/>
              <a:t>gettext</a:t>
            </a:r>
            <a:r>
              <a:rPr lang="fr-FR" dirty="0"/>
              <a:t> \ </a:t>
            </a:r>
            <a:r>
              <a:rPr lang="fr-FR" dirty="0" err="1"/>
              <a:t>libz</a:t>
            </a:r>
            <a:r>
              <a:rPr lang="fr-FR" dirty="0"/>
              <a:t>-dev </a:t>
            </a:r>
            <a:r>
              <a:rPr lang="fr-FR" dirty="0" err="1"/>
              <a:t>libssl</a:t>
            </a:r>
            <a:r>
              <a:rPr lang="fr-FR" dirty="0"/>
              <a:t>-dev</a:t>
            </a:r>
          </a:p>
          <a:p>
            <a:pPr lvl="2"/>
            <a:r>
              <a:rPr lang="fr-FR" i="1" dirty="0"/>
              <a:t>Puis télécharger les sources </a:t>
            </a:r>
            <a:r>
              <a:rPr lang="fr-FR" dirty="0"/>
              <a:t>: </a:t>
            </a:r>
            <a:r>
              <a:rPr lang="fr-FR" dirty="0">
                <a:hlinkClick r:id="rId3"/>
              </a:rPr>
              <a:t>http://git-scm.com/download</a:t>
            </a:r>
            <a:endParaRPr lang="fr-FR" dirty="0"/>
          </a:p>
          <a:p>
            <a:pPr lvl="2"/>
            <a:r>
              <a:rPr lang="fr-FR" i="1" u="sng" dirty="0"/>
              <a:t>Puis compil et </a:t>
            </a:r>
            <a:r>
              <a:rPr lang="fr-FR" i="1" u="sng" dirty="0" err="1"/>
              <a:t>install</a:t>
            </a:r>
            <a:r>
              <a:rPr lang="fr-FR" i="1" u="sng" dirty="0"/>
              <a:t> : </a:t>
            </a:r>
          </a:p>
          <a:p>
            <a:pPr lvl="2"/>
            <a:r>
              <a:rPr lang="fr-FR" dirty="0"/>
              <a:t>$ tar -</a:t>
            </a:r>
            <a:r>
              <a:rPr lang="fr-FR" dirty="0" err="1"/>
              <a:t>zxf</a:t>
            </a:r>
            <a:r>
              <a:rPr lang="fr-FR" dirty="0"/>
              <a:t> git-1.6.0.5.tar.gz</a:t>
            </a:r>
          </a:p>
          <a:p>
            <a:pPr lvl="2"/>
            <a:r>
              <a:rPr lang="fr-FR" dirty="0"/>
              <a:t>$ cd git-1.6.0.5</a:t>
            </a:r>
          </a:p>
          <a:p>
            <a:pPr lvl="2"/>
            <a:r>
              <a:rPr lang="fr-FR" dirty="0"/>
              <a:t>$ </a:t>
            </a:r>
            <a:r>
              <a:rPr lang="fr-FR" dirty="0" err="1"/>
              <a:t>make</a:t>
            </a:r>
            <a:r>
              <a:rPr lang="fr-FR" dirty="0"/>
              <a:t> </a:t>
            </a:r>
            <a:r>
              <a:rPr lang="fr-FR" dirty="0" err="1"/>
              <a:t>prefix</a:t>
            </a:r>
            <a:r>
              <a:rPr lang="fr-FR" dirty="0"/>
              <a:t>=/</a:t>
            </a:r>
            <a:r>
              <a:rPr lang="fr-FR" dirty="0" err="1"/>
              <a:t>usr</a:t>
            </a:r>
            <a:r>
              <a:rPr lang="fr-FR" dirty="0"/>
              <a:t>/local all</a:t>
            </a:r>
          </a:p>
          <a:p>
            <a:pPr lvl="2"/>
            <a:r>
              <a:rPr lang="fr-FR" dirty="0"/>
              <a:t>$ </a:t>
            </a:r>
            <a:r>
              <a:rPr lang="fr-FR" dirty="0" err="1"/>
              <a:t>sudo</a:t>
            </a:r>
            <a:r>
              <a:rPr lang="fr-FR" dirty="0"/>
              <a:t> </a:t>
            </a:r>
            <a:r>
              <a:rPr lang="fr-FR" dirty="0" err="1"/>
              <a:t>make</a:t>
            </a:r>
            <a:r>
              <a:rPr lang="fr-FR" dirty="0"/>
              <a:t> </a:t>
            </a:r>
            <a:r>
              <a:rPr lang="fr-FR" dirty="0" err="1"/>
              <a:t>prefix</a:t>
            </a:r>
            <a:r>
              <a:rPr lang="fr-FR" dirty="0"/>
              <a:t>=/</a:t>
            </a:r>
            <a:r>
              <a:rPr lang="fr-FR" dirty="0" err="1"/>
              <a:t>usr</a:t>
            </a:r>
            <a:r>
              <a:rPr lang="fr-FR" dirty="0"/>
              <a:t>/local </a:t>
            </a:r>
            <a:r>
              <a:rPr lang="fr-FR" dirty="0" err="1"/>
              <a:t>install</a:t>
            </a:r>
            <a:endParaRPr lang="fr-FR" dirty="0"/>
          </a:p>
          <a:p>
            <a:pPr lvl="2"/>
            <a:r>
              <a:rPr lang="fr-FR" i="1" u="sng" dirty="0"/>
              <a:t>Puis obtenir git pour les maj : </a:t>
            </a:r>
          </a:p>
          <a:p>
            <a:pPr lvl="2"/>
            <a:r>
              <a:rPr lang="fr-FR" dirty="0"/>
              <a:t>$ git clone git://git.kernel.org/pub/scm/git/git.git</a:t>
            </a:r>
          </a:p>
          <a:p>
            <a:pPr lvl="2"/>
            <a:r>
              <a:rPr lang="fr-FR" i="1" u="sng" dirty="0"/>
              <a:t>Via installeur : </a:t>
            </a:r>
          </a:p>
          <a:p>
            <a:pPr lvl="2"/>
            <a:r>
              <a:rPr lang="fr-FR" dirty="0" err="1"/>
              <a:t>yum</a:t>
            </a:r>
            <a:r>
              <a:rPr lang="fr-FR" dirty="0"/>
              <a:t> </a:t>
            </a:r>
            <a:r>
              <a:rPr lang="fr-FR" dirty="0" err="1"/>
              <a:t>install</a:t>
            </a:r>
            <a:r>
              <a:rPr lang="fr-FR" dirty="0"/>
              <a:t> git-</a:t>
            </a:r>
            <a:r>
              <a:rPr lang="fr-FR" dirty="0" err="1"/>
              <a:t>core</a:t>
            </a:r>
            <a:r>
              <a:rPr lang="fr-FR" dirty="0"/>
              <a:t>   // apt-get </a:t>
            </a:r>
            <a:r>
              <a:rPr lang="fr-FR" dirty="0" err="1"/>
              <a:t>install</a:t>
            </a:r>
            <a:r>
              <a:rPr lang="fr-FR" dirty="0"/>
              <a:t> git-</a:t>
            </a:r>
            <a:r>
              <a:rPr lang="fr-FR" dirty="0" err="1"/>
              <a:t>core</a:t>
            </a:r>
            <a:endParaRPr lang="fr-FR" dirty="0"/>
          </a:p>
          <a:p>
            <a:endParaRPr lang="fr-FR" dirty="0"/>
          </a:p>
          <a:p>
            <a:pPr marL="44450" indent="0">
              <a:buNone/>
            </a:pPr>
            <a:endParaRPr lang="fr-FR" dirty="0"/>
          </a:p>
          <a:p>
            <a:endParaRPr lang="fr-FR" dirty="0"/>
          </a:p>
          <a:p>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Tree>
    <p:extLst>
      <p:ext uri="{BB962C8B-B14F-4D97-AF65-F5344CB8AC3E}">
        <p14:creationId xmlns:p14="http://schemas.microsoft.com/office/powerpoint/2010/main" val="192481545"/>
      </p:ext>
    </p:extLst>
  </p:cSld>
  <p:clrMapOvr>
    <a:masterClrMapping/>
  </p:clrMapOvr>
  <p:transition spd="slow">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Pour aller plus loin : </a:t>
            </a:r>
          </a:p>
        </p:txBody>
      </p:sp>
      <p:sp>
        <p:nvSpPr>
          <p:cNvPr id="5" name="Espace réservé du contenu 4">
            <a:extLst>
              <a:ext uri="{FF2B5EF4-FFF2-40B4-BE49-F238E27FC236}">
                <a16:creationId xmlns:a16="http://schemas.microsoft.com/office/drawing/2014/main" id="{FAA2D166-06BF-40EA-A504-104E181955A5}"/>
              </a:ext>
            </a:extLst>
          </p:cNvPr>
          <p:cNvSpPr>
            <a:spLocks noGrp="1"/>
          </p:cNvSpPr>
          <p:nvPr>
            <p:ph sz="half" idx="1"/>
          </p:nvPr>
        </p:nvSpPr>
        <p:spPr/>
        <p:txBody>
          <a:bodyPr>
            <a:normAutofit/>
          </a:bodyPr>
          <a:lstStyle/>
          <a:p>
            <a:r>
              <a:rPr lang="fr-FR" dirty="0"/>
              <a:t>Utilisation de Git et Visual Studio Code :</a:t>
            </a:r>
          </a:p>
          <a:p>
            <a:endParaRPr lang="fr-FR" dirty="0"/>
          </a:p>
          <a:p>
            <a:endParaRPr lang="fr-FR" dirty="0"/>
          </a:p>
          <a:p>
            <a:endParaRPr lang="fr-FR" dirty="0"/>
          </a:p>
          <a:p>
            <a:endParaRPr lang="fr-FR" dirty="0"/>
          </a:p>
          <a:p>
            <a:pPr marL="44450" indent="0">
              <a:buNone/>
            </a:pPr>
            <a:endParaRPr lang="fr-FR" dirty="0"/>
          </a:p>
          <a:p>
            <a:pPr lvl="1"/>
            <a:r>
              <a:rPr lang="fr-FR" dirty="0">
                <a:hlinkClick r:id="rId2"/>
              </a:rPr>
              <a:t>https://code.visualstudio.com/docs/editor/versioncontrol</a:t>
            </a:r>
            <a:endParaRPr lang="fr-FR" dirty="0"/>
          </a:p>
          <a:p>
            <a:pPr lvl="1"/>
            <a:endParaRPr lang="fr-FR" dirty="0"/>
          </a:p>
          <a:p>
            <a:pPr lvl="1"/>
            <a:r>
              <a:rPr lang="fr-FR" dirty="0"/>
              <a:t>Extensions VSC pour git (qui le supporte par défaut) : </a:t>
            </a:r>
          </a:p>
          <a:p>
            <a:pPr lvl="2"/>
            <a:r>
              <a:rPr lang="fr-FR" dirty="0"/>
              <a:t>https://marketplace.visualstudio.com/items?itemName=eamodio.gitlens</a:t>
            </a:r>
          </a:p>
          <a:p>
            <a:pPr lvl="2"/>
            <a:r>
              <a:rPr lang="fr-FR" dirty="0"/>
              <a:t>https://marketplace.visualstudio.com/items?itemName=donjayamanne.githistory</a:t>
            </a:r>
          </a:p>
          <a:p>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8" name="Image 7">
            <a:extLst>
              <a:ext uri="{FF2B5EF4-FFF2-40B4-BE49-F238E27FC236}">
                <a16:creationId xmlns:a16="http://schemas.microsoft.com/office/drawing/2014/main" id="{9A557AE3-0DA9-43A7-9B2B-CF9789BAF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974" y="1092379"/>
            <a:ext cx="5434052" cy="2438418"/>
          </a:xfrm>
          <a:prstGeom prst="rect">
            <a:avLst/>
          </a:prstGeom>
        </p:spPr>
      </p:pic>
    </p:spTree>
    <p:extLst>
      <p:ext uri="{BB962C8B-B14F-4D97-AF65-F5344CB8AC3E}">
        <p14:creationId xmlns:p14="http://schemas.microsoft.com/office/powerpoint/2010/main" val="2841035395"/>
      </p:ext>
    </p:extLst>
  </p:cSld>
  <p:clrMapOvr>
    <a:masterClrMapping/>
  </p:clrMapOvr>
  <p:transition spd="slow">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Pour aller plus loin : </a:t>
            </a:r>
          </a:p>
        </p:txBody>
      </p:sp>
      <p:sp>
        <p:nvSpPr>
          <p:cNvPr id="5" name="Espace réservé du contenu 4">
            <a:extLst>
              <a:ext uri="{FF2B5EF4-FFF2-40B4-BE49-F238E27FC236}">
                <a16:creationId xmlns:a16="http://schemas.microsoft.com/office/drawing/2014/main" id="{FAA2D166-06BF-40EA-A504-104E181955A5}"/>
              </a:ext>
            </a:extLst>
          </p:cNvPr>
          <p:cNvSpPr>
            <a:spLocks noGrp="1"/>
          </p:cNvSpPr>
          <p:nvPr>
            <p:ph sz="half" idx="1"/>
          </p:nvPr>
        </p:nvSpPr>
        <p:spPr/>
        <p:txBody>
          <a:bodyPr>
            <a:normAutofit/>
          </a:bodyPr>
          <a:lstStyle/>
          <a:p>
            <a:r>
              <a:rPr lang="fr-FR" dirty="0"/>
              <a:t>Utilisation de Git et Visual Studio Code :</a:t>
            </a:r>
          </a:p>
          <a:p>
            <a:pPr lvl="1"/>
            <a:r>
              <a:rPr lang="fr-FR" dirty="0"/>
              <a:t>                                                 Git Lens :</a:t>
            </a:r>
          </a:p>
          <a:p>
            <a:pPr lvl="1"/>
            <a:r>
              <a:rPr lang="fr-FR" dirty="0"/>
              <a:t> 	Git </a:t>
            </a:r>
            <a:r>
              <a:rPr lang="fr-FR" dirty="0" err="1"/>
              <a:t>History</a:t>
            </a:r>
            <a:r>
              <a:rPr lang="fr-FR" dirty="0"/>
              <a:t> : </a:t>
            </a:r>
          </a:p>
          <a:p>
            <a:pPr lvl="1"/>
            <a:endParaRPr lang="fr-FR" dirty="0"/>
          </a:p>
          <a:p>
            <a:pPr lvl="1"/>
            <a:endParaRPr lang="fr-FR" dirty="0"/>
          </a:p>
          <a:p>
            <a:pPr lvl="1"/>
            <a:endParaRPr lang="fr-FR" dirty="0"/>
          </a:p>
          <a:p>
            <a:pPr lvl="1"/>
            <a:endParaRPr lang="fr-FR" dirty="0"/>
          </a:p>
          <a:p>
            <a:pPr lvl="1"/>
            <a:r>
              <a:rPr lang="fr-FR" dirty="0"/>
              <a:t>Git voir les changements : </a:t>
            </a:r>
          </a:p>
          <a:p>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7" name="Image 6">
            <a:extLst>
              <a:ext uri="{FF2B5EF4-FFF2-40B4-BE49-F238E27FC236}">
                <a16:creationId xmlns:a16="http://schemas.microsoft.com/office/drawing/2014/main" id="{6F58DC26-7763-4B93-A2EE-8B7E0626AC20}"/>
              </a:ext>
            </a:extLst>
          </p:cNvPr>
          <p:cNvPicPr>
            <a:picLocks noChangeAspect="1"/>
          </p:cNvPicPr>
          <p:nvPr/>
        </p:nvPicPr>
        <p:blipFill>
          <a:blip r:embed="rId3"/>
          <a:stretch>
            <a:fillRect/>
          </a:stretch>
        </p:blipFill>
        <p:spPr>
          <a:xfrm>
            <a:off x="6438909" y="1016912"/>
            <a:ext cx="2525579" cy="5292408"/>
          </a:xfrm>
          <a:prstGeom prst="rect">
            <a:avLst/>
          </a:prstGeom>
        </p:spPr>
      </p:pic>
      <p:pic>
        <p:nvPicPr>
          <p:cNvPr id="9" name="Image 8">
            <a:extLst>
              <a:ext uri="{FF2B5EF4-FFF2-40B4-BE49-F238E27FC236}">
                <a16:creationId xmlns:a16="http://schemas.microsoft.com/office/drawing/2014/main" id="{70BF5AE0-D0EF-4AC5-8CED-098F3D0881C5}"/>
              </a:ext>
            </a:extLst>
          </p:cNvPr>
          <p:cNvPicPr>
            <a:picLocks noChangeAspect="1"/>
          </p:cNvPicPr>
          <p:nvPr/>
        </p:nvPicPr>
        <p:blipFill>
          <a:blip r:embed="rId4"/>
          <a:stretch>
            <a:fillRect/>
          </a:stretch>
        </p:blipFill>
        <p:spPr>
          <a:xfrm>
            <a:off x="154221" y="1879716"/>
            <a:ext cx="6124600" cy="1455975"/>
          </a:xfrm>
          <a:prstGeom prst="rect">
            <a:avLst/>
          </a:prstGeom>
        </p:spPr>
      </p:pic>
      <p:pic>
        <p:nvPicPr>
          <p:cNvPr id="10" name="Image 9">
            <a:extLst>
              <a:ext uri="{FF2B5EF4-FFF2-40B4-BE49-F238E27FC236}">
                <a16:creationId xmlns:a16="http://schemas.microsoft.com/office/drawing/2014/main" id="{E676F48D-68C7-4945-86A4-A3D412799A2C}"/>
              </a:ext>
            </a:extLst>
          </p:cNvPr>
          <p:cNvPicPr>
            <a:picLocks noChangeAspect="1"/>
          </p:cNvPicPr>
          <p:nvPr/>
        </p:nvPicPr>
        <p:blipFill>
          <a:blip r:embed="rId5"/>
          <a:stretch>
            <a:fillRect/>
          </a:stretch>
        </p:blipFill>
        <p:spPr>
          <a:xfrm>
            <a:off x="0" y="4106380"/>
            <a:ext cx="6400951" cy="2418964"/>
          </a:xfrm>
          <a:prstGeom prst="rect">
            <a:avLst/>
          </a:prstGeom>
        </p:spPr>
      </p:pic>
    </p:spTree>
    <p:extLst>
      <p:ext uri="{BB962C8B-B14F-4D97-AF65-F5344CB8AC3E}">
        <p14:creationId xmlns:p14="http://schemas.microsoft.com/office/powerpoint/2010/main" val="3706714136"/>
      </p:ext>
    </p:extLst>
  </p:cSld>
  <p:clrMapOvr>
    <a:masterClrMapping/>
  </p:clrMapOvr>
  <p:transition spd="slow">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58D1D-F30C-418A-96AE-1CDF6387173E}"/>
              </a:ext>
            </a:extLst>
          </p:cNvPr>
          <p:cNvSpPr>
            <a:spLocks noGrp="1"/>
          </p:cNvSpPr>
          <p:nvPr>
            <p:ph type="title"/>
          </p:nvPr>
        </p:nvSpPr>
        <p:spPr>
          <a:xfrm>
            <a:off x="0" y="-459432"/>
            <a:ext cx="8964488" cy="1403822"/>
          </a:xfrm>
        </p:spPr>
        <p:txBody>
          <a:bodyPr/>
          <a:lstStyle/>
          <a:p>
            <a:r>
              <a:rPr lang="fr-FR" sz="3200" dirty="0"/>
              <a:t>Merci de votre écoute et de vos commentaires</a:t>
            </a:r>
          </a:p>
        </p:txBody>
      </p:sp>
      <p:sp>
        <p:nvSpPr>
          <p:cNvPr id="3" name="Espace réservé de la date 2">
            <a:extLst>
              <a:ext uri="{FF2B5EF4-FFF2-40B4-BE49-F238E27FC236}">
                <a16:creationId xmlns:a16="http://schemas.microsoft.com/office/drawing/2014/main" id="{FB093A0E-2711-4896-8E66-5C36CE0AB919}"/>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DDAE0AB4-50AA-4540-9169-5193867FD8D6}"/>
              </a:ext>
            </a:extLst>
          </p:cNvPr>
          <p:cNvSpPr>
            <a:spLocks noGrp="1"/>
          </p:cNvSpPr>
          <p:nvPr>
            <p:ph type="ftr" sz="quarter" idx="11"/>
          </p:nvPr>
        </p:nvSpPr>
        <p:spPr/>
        <p:txBody>
          <a:bodyPr/>
          <a:lstStyle/>
          <a:p>
            <a:pPr>
              <a:defRPr/>
            </a:pPr>
            <a:r>
              <a:rPr lang="fr-BE"/>
              <a:t>Git</a:t>
            </a:r>
            <a:endParaRPr lang="fr-BE" dirty="0"/>
          </a:p>
        </p:txBody>
      </p:sp>
      <p:pic>
        <p:nvPicPr>
          <p:cNvPr id="1026" name="Picture 2" descr="Résultat de recherche d'images pour &quot;Remerciements&quot;">
            <a:extLst>
              <a:ext uri="{FF2B5EF4-FFF2-40B4-BE49-F238E27FC236}">
                <a16:creationId xmlns:a16="http://schemas.microsoft.com/office/drawing/2014/main" id="{A682F26B-1EE8-4E54-ACF9-252A6A19E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92" y="692696"/>
            <a:ext cx="8760496" cy="5788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70222"/>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1 : Installation de Git</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Téléchargement et installation :</a:t>
            </a:r>
          </a:p>
          <a:p>
            <a:pPr lvl="1"/>
            <a:r>
              <a:rPr lang="fr-FR" dirty="0"/>
              <a:t>Sous Mac : </a:t>
            </a:r>
            <a:endParaRPr lang="en-US" dirty="0"/>
          </a:p>
          <a:p>
            <a:pPr lvl="2"/>
            <a:r>
              <a:rPr lang="fr-FR" dirty="0"/>
              <a:t> </a:t>
            </a:r>
            <a:r>
              <a:rPr lang="fr-FR" dirty="0">
                <a:hlinkClick r:id="rId3"/>
              </a:rPr>
              <a:t>http://git-scm.com/download/mac</a:t>
            </a:r>
            <a:endParaRPr lang="fr-FR" dirty="0"/>
          </a:p>
          <a:p>
            <a:pPr lvl="2"/>
            <a:r>
              <a:rPr lang="fr-FR" dirty="0"/>
              <a:t> </a:t>
            </a:r>
            <a:r>
              <a:rPr lang="fr-FR" dirty="0">
                <a:hlinkClick r:id="rId4"/>
              </a:rPr>
              <a:t>https://sourceforge.net/projects/git-osx-installer/</a:t>
            </a:r>
            <a:endParaRPr lang="fr-FR" dirty="0"/>
          </a:p>
          <a:p>
            <a:pPr lvl="2"/>
            <a:endParaRPr lang="fr-FR" dirty="0"/>
          </a:p>
          <a:p>
            <a:pPr marL="44450" indent="0">
              <a:buNone/>
            </a:pPr>
            <a:endParaRPr lang="fr-FR" dirty="0"/>
          </a:p>
          <a:p>
            <a:endParaRPr lang="fr-FR" dirty="0"/>
          </a:p>
          <a:p>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6" name="Image 5">
            <a:extLst>
              <a:ext uri="{FF2B5EF4-FFF2-40B4-BE49-F238E27FC236}">
                <a16:creationId xmlns:a16="http://schemas.microsoft.com/office/drawing/2014/main" id="{597F76BC-F269-44F0-9D85-C66CAEAF26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8888" y="2293565"/>
            <a:ext cx="5826224" cy="4224012"/>
          </a:xfrm>
          <a:prstGeom prst="rect">
            <a:avLst/>
          </a:prstGeom>
        </p:spPr>
      </p:pic>
    </p:spTree>
    <p:extLst>
      <p:ext uri="{BB962C8B-B14F-4D97-AF65-F5344CB8AC3E}">
        <p14:creationId xmlns:p14="http://schemas.microsoft.com/office/powerpoint/2010/main" val="3607715289"/>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1 : Installation de Git</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Téléchargement et installation :</a:t>
            </a:r>
          </a:p>
          <a:p>
            <a:pPr lvl="1"/>
            <a:r>
              <a:rPr lang="fr-FR" dirty="0"/>
              <a:t>Sous Windows : </a:t>
            </a:r>
            <a:endParaRPr lang="en-US" dirty="0"/>
          </a:p>
          <a:p>
            <a:pPr lvl="2"/>
            <a:r>
              <a:rPr lang="fr-FR" dirty="0"/>
              <a:t> </a:t>
            </a:r>
            <a:r>
              <a:rPr lang="fr-FR" dirty="0">
                <a:hlinkClick r:id="rId3"/>
              </a:rPr>
              <a:t>https://git-scm.com/download/win</a:t>
            </a:r>
            <a:r>
              <a:rPr lang="fr-FR" dirty="0"/>
              <a:t>        </a:t>
            </a:r>
            <a:r>
              <a:rPr lang="fr-FR" dirty="0">
                <a:hlinkClick r:id="rId4"/>
              </a:rPr>
              <a:t>https://gitforwindows.org/</a:t>
            </a:r>
            <a:endParaRPr lang="fr-FR" dirty="0"/>
          </a:p>
          <a:p>
            <a:pPr lvl="2"/>
            <a:endParaRPr lang="fr-FR" dirty="0"/>
          </a:p>
          <a:p>
            <a:pPr lvl="2"/>
            <a:endParaRPr lang="fr-FR" dirty="0"/>
          </a:p>
          <a:p>
            <a:pPr lvl="2"/>
            <a:endParaRPr lang="fr-FR" dirty="0"/>
          </a:p>
          <a:p>
            <a:pPr lvl="2"/>
            <a:endParaRPr lang="fr-FR" dirty="0"/>
          </a:p>
          <a:p>
            <a:pPr lvl="2"/>
            <a:endParaRPr lang="fr-FR" dirty="0"/>
          </a:p>
          <a:p>
            <a:pPr marL="639762" lvl="2" indent="0">
              <a:buNone/>
            </a:pPr>
            <a:endParaRPr lang="fr-FR" dirty="0"/>
          </a:p>
          <a:p>
            <a:pPr lvl="1"/>
            <a:r>
              <a:rPr lang="fr-FR" b="1" dirty="0"/>
              <a:t>Git via Git : </a:t>
            </a:r>
          </a:p>
          <a:p>
            <a:pPr lvl="2"/>
            <a:r>
              <a:rPr lang="fr-FR" dirty="0"/>
              <a:t>git clone https://github.com/git/git </a:t>
            </a:r>
          </a:p>
          <a:p>
            <a:pPr lvl="2"/>
            <a:endParaRPr lang="fr-FR" dirty="0"/>
          </a:p>
          <a:p>
            <a:pPr lvl="1"/>
            <a:r>
              <a:rPr lang="fr-FR" dirty="0"/>
              <a:t>Via fichier fourni : </a:t>
            </a:r>
          </a:p>
          <a:p>
            <a:pPr marL="44450" indent="0">
              <a:buNone/>
            </a:pPr>
            <a:endParaRPr lang="fr-FR" dirty="0"/>
          </a:p>
          <a:p>
            <a:endParaRPr lang="fr-FR" dirty="0"/>
          </a:p>
          <a:p>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5" name="Image 4">
            <a:extLst>
              <a:ext uri="{FF2B5EF4-FFF2-40B4-BE49-F238E27FC236}">
                <a16:creationId xmlns:a16="http://schemas.microsoft.com/office/drawing/2014/main" id="{526934F5-6877-49E5-AE34-4CA3C001A585}"/>
              </a:ext>
            </a:extLst>
          </p:cNvPr>
          <p:cNvPicPr>
            <a:picLocks noChangeAspect="1"/>
          </p:cNvPicPr>
          <p:nvPr/>
        </p:nvPicPr>
        <p:blipFill>
          <a:blip r:embed="rId6"/>
          <a:stretch>
            <a:fillRect/>
          </a:stretch>
        </p:blipFill>
        <p:spPr>
          <a:xfrm>
            <a:off x="183186" y="1844824"/>
            <a:ext cx="6011114" cy="2067213"/>
          </a:xfrm>
          <a:prstGeom prst="rect">
            <a:avLst/>
          </a:prstGeom>
        </p:spPr>
      </p:pic>
      <p:pic>
        <p:nvPicPr>
          <p:cNvPr id="9" name="Image 8">
            <a:extLst>
              <a:ext uri="{FF2B5EF4-FFF2-40B4-BE49-F238E27FC236}">
                <a16:creationId xmlns:a16="http://schemas.microsoft.com/office/drawing/2014/main" id="{88CF4C1D-C251-47C1-A30A-45CAFA4528D5}"/>
              </a:ext>
            </a:extLst>
          </p:cNvPr>
          <p:cNvPicPr>
            <a:picLocks noChangeAspect="1"/>
          </p:cNvPicPr>
          <p:nvPr/>
        </p:nvPicPr>
        <p:blipFill>
          <a:blip r:embed="rId7"/>
          <a:stretch>
            <a:fillRect/>
          </a:stretch>
        </p:blipFill>
        <p:spPr>
          <a:xfrm>
            <a:off x="6257333" y="4345799"/>
            <a:ext cx="2572792" cy="1989272"/>
          </a:xfrm>
          <a:prstGeom prst="rect">
            <a:avLst/>
          </a:prstGeom>
        </p:spPr>
      </p:pic>
      <p:pic>
        <p:nvPicPr>
          <p:cNvPr id="13" name="Image 12">
            <a:extLst>
              <a:ext uri="{FF2B5EF4-FFF2-40B4-BE49-F238E27FC236}">
                <a16:creationId xmlns:a16="http://schemas.microsoft.com/office/drawing/2014/main" id="{09BFC989-F04D-4170-825D-9312FBF76CAA}"/>
              </a:ext>
            </a:extLst>
          </p:cNvPr>
          <p:cNvPicPr>
            <a:picLocks noChangeAspect="1"/>
          </p:cNvPicPr>
          <p:nvPr/>
        </p:nvPicPr>
        <p:blipFill>
          <a:blip r:embed="rId8"/>
          <a:stretch>
            <a:fillRect/>
          </a:stretch>
        </p:blipFill>
        <p:spPr>
          <a:xfrm>
            <a:off x="183186" y="5640229"/>
            <a:ext cx="5887272" cy="771633"/>
          </a:xfrm>
          <a:prstGeom prst="rect">
            <a:avLst/>
          </a:prstGeom>
        </p:spPr>
      </p:pic>
    </p:spTree>
    <p:extLst>
      <p:ext uri="{BB962C8B-B14F-4D97-AF65-F5344CB8AC3E}">
        <p14:creationId xmlns:p14="http://schemas.microsoft.com/office/powerpoint/2010/main" val="628523096"/>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1 : Installation de Git</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fontScale="92500" lnSpcReduction="20000"/>
          </a:bodyPr>
          <a:lstStyle/>
          <a:p>
            <a:r>
              <a:rPr lang="fr-FR" dirty="0"/>
              <a:t>Paramétrage à la première utilisation de Git:</a:t>
            </a:r>
          </a:p>
          <a:p>
            <a:pPr lvl="1"/>
            <a:r>
              <a:rPr lang="fr-FR" dirty="0"/>
              <a:t>Sous Windows en CLI ou </a:t>
            </a:r>
            <a:r>
              <a:rPr lang="fr-FR" dirty="0" err="1"/>
              <a:t>Powershell</a:t>
            </a:r>
            <a:r>
              <a:rPr lang="fr-FR" dirty="0"/>
              <a:t> : </a:t>
            </a:r>
          </a:p>
          <a:p>
            <a:pPr lvl="2"/>
            <a:endParaRPr lang="en-US"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lvl="2"/>
            <a:r>
              <a:rPr lang="fr-FR" dirty="0"/>
              <a:t>Git recherche le fichier .</a:t>
            </a:r>
            <a:r>
              <a:rPr lang="fr-FR" dirty="0" err="1"/>
              <a:t>gitconfig</a:t>
            </a:r>
            <a:r>
              <a:rPr lang="fr-FR" dirty="0"/>
              <a:t> dans le répertoire $HOME (C:\Documents and Settings\$USER la plupart du temps)</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6" name="Rectangle : coins arrondis 5">
            <a:extLst>
              <a:ext uri="{FF2B5EF4-FFF2-40B4-BE49-F238E27FC236}">
                <a16:creationId xmlns:a16="http://schemas.microsoft.com/office/drawing/2014/main" id="{E9BB8960-EC49-40F5-8DF8-39945593A600}"/>
              </a:ext>
            </a:extLst>
          </p:cNvPr>
          <p:cNvSpPr/>
          <p:nvPr/>
        </p:nvSpPr>
        <p:spPr>
          <a:xfrm>
            <a:off x="513296" y="1412776"/>
            <a:ext cx="8064896" cy="3816424"/>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endParaRPr lang="en-US" dirty="0"/>
          </a:p>
          <a:p>
            <a:r>
              <a:rPr lang="en-US" dirty="0"/>
              <a:t>git config </a:t>
            </a:r>
            <a:r>
              <a:rPr lang="en-US" b="1" dirty="0">
                <a:ln w="22225">
                  <a:solidFill>
                    <a:schemeClr val="accent2"/>
                  </a:solidFill>
                  <a:prstDash val="solid"/>
                </a:ln>
                <a:solidFill>
                  <a:schemeClr val="accent2">
                    <a:lumMod val="40000"/>
                    <a:lumOff val="60000"/>
                  </a:schemeClr>
                </a:solidFill>
              </a:rPr>
              <a:t>--global </a:t>
            </a:r>
            <a:r>
              <a:rPr lang="en-US" dirty="0"/>
              <a:t>user.name "John Doe"</a:t>
            </a:r>
          </a:p>
          <a:p>
            <a:r>
              <a:rPr lang="fr-FR" dirty="0"/>
              <a:t>git config </a:t>
            </a:r>
            <a:r>
              <a:rPr lang="fr-FR" b="1" dirty="0">
                <a:ln w="22225">
                  <a:solidFill>
                    <a:schemeClr val="accent2"/>
                  </a:solidFill>
                  <a:prstDash val="solid"/>
                </a:ln>
                <a:solidFill>
                  <a:schemeClr val="accent2">
                    <a:lumMod val="40000"/>
                    <a:lumOff val="60000"/>
                  </a:schemeClr>
                </a:solidFill>
              </a:rPr>
              <a:t>--global </a:t>
            </a:r>
            <a:r>
              <a:rPr lang="fr-FR" dirty="0" err="1"/>
              <a:t>user.email</a:t>
            </a:r>
            <a:r>
              <a:rPr lang="fr-FR" dirty="0"/>
              <a:t> </a:t>
            </a:r>
            <a:r>
              <a:rPr lang="fr-FR" dirty="0">
                <a:hlinkClick r:id="rId4"/>
              </a:rPr>
              <a:t>johndoe@example.com</a:t>
            </a:r>
            <a:endParaRPr lang="fr-FR" dirty="0"/>
          </a:p>
          <a:p>
            <a:endParaRPr lang="fr-FR" dirty="0"/>
          </a:p>
          <a:p>
            <a:r>
              <a:rPr lang="fr-FR" dirty="0"/>
              <a:t>git config --global </a:t>
            </a:r>
            <a:r>
              <a:rPr lang="fr-FR" dirty="0" err="1"/>
              <a:t>core.editor</a:t>
            </a:r>
            <a:r>
              <a:rPr lang="fr-FR" dirty="0"/>
              <a:t>  "code --</a:t>
            </a:r>
            <a:r>
              <a:rPr lang="fr-FR" dirty="0" err="1"/>
              <a:t>wait</a:t>
            </a:r>
            <a:r>
              <a:rPr lang="fr-FR" dirty="0"/>
              <a:t>"  </a:t>
            </a:r>
          </a:p>
          <a:p>
            <a:endParaRPr lang="fr-FR" dirty="0"/>
          </a:p>
          <a:p>
            <a:r>
              <a:rPr lang="fr-FR" dirty="0"/>
              <a:t>git config –-</a:t>
            </a:r>
            <a:r>
              <a:rPr lang="fr-FR" dirty="0" err="1"/>
              <a:t>list</a:t>
            </a:r>
            <a:endParaRPr lang="fr-FR" dirty="0"/>
          </a:p>
          <a:p>
            <a:r>
              <a:rPr lang="fr-FR" dirty="0"/>
              <a:t>git config user.name</a:t>
            </a:r>
          </a:p>
          <a:p>
            <a:r>
              <a:rPr lang="fr-FR" b="1" dirty="0">
                <a:solidFill>
                  <a:srgbClr val="FF0000"/>
                </a:solidFill>
              </a:rPr>
              <a:t>git help</a:t>
            </a:r>
          </a:p>
          <a:p>
            <a:r>
              <a:rPr lang="fr-FR" dirty="0">
                <a:solidFill>
                  <a:schemeClr val="bg1"/>
                </a:solidFill>
              </a:rPr>
              <a:t>cd Desktop</a:t>
            </a:r>
          </a:p>
          <a:p>
            <a:r>
              <a:rPr lang="fr-FR" dirty="0" err="1">
                <a:solidFill>
                  <a:schemeClr val="bg1"/>
                </a:solidFill>
              </a:rPr>
              <a:t>mkdir</a:t>
            </a:r>
            <a:r>
              <a:rPr lang="fr-FR" dirty="0">
                <a:solidFill>
                  <a:schemeClr val="bg1"/>
                </a:solidFill>
              </a:rPr>
              <a:t> git\formation</a:t>
            </a:r>
          </a:p>
          <a:p>
            <a:r>
              <a:rPr lang="fr-FR" dirty="0">
                <a:solidFill>
                  <a:schemeClr val="bg1"/>
                </a:solidFill>
              </a:rPr>
              <a:t>cd git\formation</a:t>
            </a:r>
          </a:p>
          <a:p>
            <a:endParaRPr lang="fr-FR" dirty="0"/>
          </a:p>
        </p:txBody>
      </p:sp>
      <p:pic>
        <p:nvPicPr>
          <p:cNvPr id="7" name="Image 6">
            <a:extLst>
              <a:ext uri="{FF2B5EF4-FFF2-40B4-BE49-F238E27FC236}">
                <a16:creationId xmlns:a16="http://schemas.microsoft.com/office/drawing/2014/main" id="{A62B4FB2-9A41-40FD-B9D7-97125E2203D6}"/>
              </a:ext>
            </a:extLst>
          </p:cNvPr>
          <p:cNvPicPr>
            <a:picLocks noChangeAspect="1"/>
          </p:cNvPicPr>
          <p:nvPr/>
        </p:nvPicPr>
        <p:blipFill>
          <a:blip r:embed="rId5"/>
          <a:stretch>
            <a:fillRect/>
          </a:stretch>
        </p:blipFill>
        <p:spPr>
          <a:xfrm>
            <a:off x="6263891" y="2948486"/>
            <a:ext cx="2753109" cy="3000794"/>
          </a:xfrm>
          <a:prstGeom prst="rect">
            <a:avLst/>
          </a:prstGeom>
        </p:spPr>
      </p:pic>
    </p:spTree>
    <p:extLst>
      <p:ext uri="{BB962C8B-B14F-4D97-AF65-F5344CB8AC3E}">
        <p14:creationId xmlns:p14="http://schemas.microsoft.com/office/powerpoint/2010/main" val="1531031003"/>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13">
            <a:extLst>
              <a:ext uri="{FF2B5EF4-FFF2-40B4-BE49-F238E27FC236}">
                <a16:creationId xmlns:a16="http://schemas.microsoft.com/office/drawing/2014/main" id="{E6369363-DF83-444A-9A3A-BBDC78F86B3F}"/>
              </a:ext>
            </a:extLst>
          </p:cNvPr>
          <p:cNvSpPr>
            <a:spLocks noGrp="1"/>
          </p:cNvSpPr>
          <p:nvPr>
            <p:ph type="body" idx="1"/>
          </p:nvPr>
        </p:nvSpPr>
        <p:spPr>
          <a:xfrm>
            <a:off x="7162800" y="2892425"/>
            <a:ext cx="1600200" cy="1646238"/>
          </a:xfrm>
        </p:spPr>
        <p:txBody>
          <a:bodyPr/>
          <a:lstStyle/>
          <a:p>
            <a:pPr eaLnBrk="1" fontAlgn="auto" hangingPunct="1">
              <a:spcAft>
                <a:spcPts val="0"/>
              </a:spcAft>
              <a:defRPr/>
            </a:pPr>
            <a:r>
              <a:rPr lang="fr-FR" dirty="0">
                <a:ea typeface="+mn-ea"/>
              </a:rPr>
              <a:t>Chapitre 2</a:t>
            </a:r>
          </a:p>
        </p:txBody>
      </p:sp>
      <p:sp>
        <p:nvSpPr>
          <p:cNvPr id="7" name="Titre 6">
            <a:extLst>
              <a:ext uri="{FF2B5EF4-FFF2-40B4-BE49-F238E27FC236}">
                <a16:creationId xmlns:a16="http://schemas.microsoft.com/office/drawing/2014/main" id="{FF56BED0-362A-4748-A894-9C1072937C46}"/>
              </a:ext>
            </a:extLst>
          </p:cNvPr>
          <p:cNvSpPr>
            <a:spLocks noGrp="1"/>
          </p:cNvSpPr>
          <p:nvPr>
            <p:ph type="title"/>
          </p:nvPr>
        </p:nvSpPr>
        <p:spPr>
          <a:xfrm>
            <a:off x="179512" y="1246187"/>
            <a:ext cx="6324600" cy="1646238"/>
          </a:xfrm>
        </p:spPr>
        <p:txBody>
          <a:bodyPr/>
          <a:lstStyle/>
          <a:p>
            <a:pPr eaLnBrk="1" fontAlgn="auto" hangingPunct="1">
              <a:spcAft>
                <a:spcPts val="0"/>
              </a:spcAft>
              <a:defRPr/>
            </a:pPr>
            <a:r>
              <a:rPr lang="fr-FR" sz="4000" dirty="0">
                <a:latin typeface="Times New Roman"/>
                <a:cs typeface="Times New Roman"/>
              </a:rPr>
              <a:t>Git – Les Bases</a:t>
            </a:r>
            <a:endParaRPr lang="fr-FR" dirty="0">
              <a:ea typeface="+mj-ea"/>
            </a:endParaRPr>
          </a:p>
        </p:txBody>
      </p:sp>
      <p:sp>
        <p:nvSpPr>
          <p:cNvPr id="2" name="Espace réservé de la date 1">
            <a:extLst>
              <a:ext uri="{FF2B5EF4-FFF2-40B4-BE49-F238E27FC236}">
                <a16:creationId xmlns:a16="http://schemas.microsoft.com/office/drawing/2014/main" id="{E0E4665E-1837-4214-9321-F07D448B1BAA}"/>
              </a:ext>
            </a:extLst>
          </p:cNvPr>
          <p:cNvSpPr>
            <a:spLocks noGrp="1"/>
          </p:cNvSpPr>
          <p:nvPr>
            <p:ph type="dt" sz="half" idx="10"/>
          </p:nvPr>
        </p:nvSpPr>
        <p:spPr/>
        <p:txBody>
          <a:bodyPr/>
          <a:lstStyle/>
          <a:p>
            <a:pPr>
              <a:defRPr/>
            </a:pPr>
            <a:r>
              <a:rPr lang="fr-FR"/>
              <a:t>15/05/2019 par Francis Panzani</a:t>
            </a:r>
            <a:endParaRPr lang="fr-BE"/>
          </a:p>
        </p:txBody>
      </p:sp>
      <p:sp>
        <p:nvSpPr>
          <p:cNvPr id="3" name="Espace réservé du pied de page 2">
            <a:extLst>
              <a:ext uri="{FF2B5EF4-FFF2-40B4-BE49-F238E27FC236}">
                <a16:creationId xmlns:a16="http://schemas.microsoft.com/office/drawing/2014/main" id="{C68454D1-B0B2-46D9-8F0D-849AFDBD7F6C}"/>
              </a:ext>
            </a:extLst>
          </p:cNvPr>
          <p:cNvSpPr>
            <a:spLocks noGrp="1"/>
          </p:cNvSpPr>
          <p:nvPr>
            <p:ph type="ftr" sz="quarter" idx="12"/>
          </p:nvPr>
        </p:nvSpPr>
        <p:spPr/>
        <p:txBody>
          <a:bodyPr/>
          <a:lstStyle/>
          <a:p>
            <a:pPr>
              <a:defRPr/>
            </a:pPr>
            <a:r>
              <a:rPr lang="fr-BE"/>
              <a:t>Git</a:t>
            </a:r>
          </a:p>
        </p:txBody>
      </p:sp>
      <p:pic>
        <p:nvPicPr>
          <p:cNvPr id="6146" name="Picture 2" descr="branche git | Atlassian Git Tutorial">
            <a:extLst>
              <a:ext uri="{FF2B5EF4-FFF2-40B4-BE49-F238E27FC236}">
                <a16:creationId xmlns:a16="http://schemas.microsoft.com/office/drawing/2014/main" id="{9187D6CA-11C8-4C42-B033-228B925E4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05" y="2839863"/>
            <a:ext cx="5935807" cy="339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854198"/>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2 : Premier projet Git</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fontScale="85000" lnSpcReduction="20000"/>
          </a:bodyPr>
          <a:lstStyle/>
          <a:p>
            <a:r>
              <a:rPr lang="fr-FR" dirty="0"/>
              <a:t>Cloner un projet Git ou suivre via </a:t>
            </a:r>
            <a:r>
              <a:rPr lang="fr-FR" dirty="0" err="1"/>
              <a:t>versionning</a:t>
            </a:r>
            <a:r>
              <a:rPr lang="fr-FR" dirty="0"/>
              <a:t> des fichiers :</a:t>
            </a:r>
          </a:p>
          <a:p>
            <a:pPr lvl="1"/>
            <a:r>
              <a:rPr lang="fr-FR" dirty="0"/>
              <a:t>Sous Windows en CLI ou </a:t>
            </a:r>
            <a:r>
              <a:rPr lang="fr-FR" dirty="0" err="1"/>
              <a:t>Powershell</a:t>
            </a:r>
            <a:r>
              <a:rPr lang="fr-FR" dirty="0"/>
              <a:t> : </a:t>
            </a:r>
          </a:p>
          <a:p>
            <a:pPr lvl="2"/>
            <a:endParaRPr lang="en-US"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lvl="2"/>
            <a:endParaRPr lang="fr-FR" dirty="0"/>
          </a:p>
          <a:p>
            <a:pPr lvl="2"/>
            <a:r>
              <a:rPr lang="fr-FR" dirty="0"/>
              <a:t>Git recherche le fichier .</a:t>
            </a:r>
            <a:r>
              <a:rPr lang="fr-FR" dirty="0" err="1"/>
              <a:t>gitconfig</a:t>
            </a:r>
            <a:r>
              <a:rPr lang="fr-FR" dirty="0"/>
              <a:t> dans le répertoire $HOME (C:\Documents and Settings\$USER la plupart du temps)</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6" name="Rectangle : coins arrondis 5">
            <a:extLst>
              <a:ext uri="{FF2B5EF4-FFF2-40B4-BE49-F238E27FC236}">
                <a16:creationId xmlns:a16="http://schemas.microsoft.com/office/drawing/2014/main" id="{E9BB8960-EC49-40F5-8DF8-39945593A600}"/>
              </a:ext>
            </a:extLst>
          </p:cNvPr>
          <p:cNvSpPr/>
          <p:nvPr/>
        </p:nvSpPr>
        <p:spPr>
          <a:xfrm>
            <a:off x="513296" y="1412776"/>
            <a:ext cx="8064896" cy="432048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endParaRPr lang="en-US" dirty="0"/>
          </a:p>
          <a:p>
            <a:r>
              <a:rPr lang="fr-FR" dirty="0"/>
              <a:t>git init</a:t>
            </a:r>
          </a:p>
          <a:p>
            <a:endParaRPr lang="fr-FR" dirty="0"/>
          </a:p>
          <a:p>
            <a:r>
              <a:rPr lang="fr-FR" dirty="0"/>
              <a:t>//Cloner dépôt existant</a:t>
            </a:r>
          </a:p>
          <a:p>
            <a:r>
              <a:rPr lang="fr-FR" dirty="0"/>
              <a:t>git clone </a:t>
            </a:r>
            <a:r>
              <a:rPr lang="fr-FR" dirty="0">
                <a:hlinkClick r:id="rId4"/>
              </a:rPr>
              <a:t>https://github.com/rprataps/Exer1.git</a:t>
            </a:r>
            <a:endParaRPr lang="fr-FR" dirty="0"/>
          </a:p>
          <a:p>
            <a:r>
              <a:rPr lang="fr-FR" dirty="0"/>
              <a:t>git clone /</a:t>
            </a:r>
            <a:r>
              <a:rPr lang="fr-FR" dirty="0" err="1"/>
              <a:t>path</a:t>
            </a:r>
            <a:r>
              <a:rPr lang="fr-FR" dirty="0"/>
              <a:t>/to/directory (pour cloner en local un repo)</a:t>
            </a:r>
          </a:p>
          <a:p>
            <a:endParaRPr lang="fr-FR" dirty="0"/>
          </a:p>
          <a:p>
            <a:r>
              <a:rPr lang="fr-FR" dirty="0"/>
              <a:t>//Suivre via </a:t>
            </a:r>
            <a:r>
              <a:rPr lang="fr-FR" dirty="0" err="1"/>
              <a:t>versionning</a:t>
            </a:r>
            <a:r>
              <a:rPr lang="fr-FR" dirty="0"/>
              <a:t> certains éléments (on y reviendra)</a:t>
            </a:r>
          </a:p>
          <a:p>
            <a:r>
              <a:rPr lang="fr-FR" dirty="0"/>
              <a:t>git </a:t>
            </a:r>
            <a:r>
              <a:rPr lang="fr-FR" dirty="0" err="1"/>
              <a:t>add</a:t>
            </a:r>
            <a:r>
              <a:rPr lang="fr-FR" dirty="0"/>
              <a:t> aTracker.html</a:t>
            </a:r>
          </a:p>
          <a:p>
            <a:r>
              <a:rPr lang="fr-FR" dirty="0"/>
              <a:t>git commit -m "fichier tracker« </a:t>
            </a:r>
          </a:p>
          <a:p>
            <a:endParaRPr lang="fr-FR" dirty="0"/>
          </a:p>
          <a:p>
            <a:endParaRPr lang="fr-FR" dirty="0"/>
          </a:p>
          <a:p>
            <a:endParaRPr lang="fr-FR" dirty="0"/>
          </a:p>
          <a:p>
            <a:endParaRPr lang="fr-FR" dirty="0"/>
          </a:p>
          <a:p>
            <a:r>
              <a:rPr lang="fr-FR" dirty="0"/>
              <a:t>git </a:t>
            </a:r>
            <a:r>
              <a:rPr lang="fr-FR" dirty="0" err="1"/>
              <a:t>add</a:t>
            </a:r>
            <a:r>
              <a:rPr lang="fr-FR" dirty="0"/>
              <a:t> </a:t>
            </a:r>
            <a:r>
              <a:rPr lang="fr-FR" dirty="0" err="1"/>
              <a:t>css</a:t>
            </a:r>
            <a:r>
              <a:rPr lang="fr-FR" dirty="0"/>
              <a:t>/     </a:t>
            </a:r>
            <a:endParaRPr lang="fr-FR" dirty="0">
              <a:solidFill>
                <a:schemeClr val="bg1"/>
              </a:solidFill>
            </a:endParaRPr>
          </a:p>
          <a:p>
            <a:endParaRPr lang="fr-FR" dirty="0"/>
          </a:p>
        </p:txBody>
      </p:sp>
      <p:pic>
        <p:nvPicPr>
          <p:cNvPr id="5" name="Image 4">
            <a:extLst>
              <a:ext uri="{FF2B5EF4-FFF2-40B4-BE49-F238E27FC236}">
                <a16:creationId xmlns:a16="http://schemas.microsoft.com/office/drawing/2014/main" id="{1DF8C166-2576-427C-9536-AE6E17F5BEEB}"/>
              </a:ext>
            </a:extLst>
          </p:cNvPr>
          <p:cNvPicPr>
            <a:picLocks noChangeAspect="1"/>
          </p:cNvPicPr>
          <p:nvPr/>
        </p:nvPicPr>
        <p:blipFill>
          <a:blip r:embed="rId5"/>
          <a:stretch>
            <a:fillRect/>
          </a:stretch>
        </p:blipFill>
        <p:spPr>
          <a:xfrm>
            <a:off x="1677779" y="1425281"/>
            <a:ext cx="1438476" cy="762106"/>
          </a:xfrm>
          <a:prstGeom prst="rect">
            <a:avLst/>
          </a:prstGeom>
        </p:spPr>
      </p:pic>
      <p:pic>
        <p:nvPicPr>
          <p:cNvPr id="8" name="Image 7">
            <a:extLst>
              <a:ext uri="{FF2B5EF4-FFF2-40B4-BE49-F238E27FC236}">
                <a16:creationId xmlns:a16="http://schemas.microsoft.com/office/drawing/2014/main" id="{C7BCCE9F-2492-49E9-97EC-68668F857920}"/>
              </a:ext>
            </a:extLst>
          </p:cNvPr>
          <p:cNvPicPr>
            <a:picLocks noChangeAspect="1"/>
          </p:cNvPicPr>
          <p:nvPr/>
        </p:nvPicPr>
        <p:blipFill>
          <a:blip r:embed="rId6"/>
          <a:stretch>
            <a:fillRect/>
          </a:stretch>
        </p:blipFill>
        <p:spPr>
          <a:xfrm>
            <a:off x="3502551" y="1501491"/>
            <a:ext cx="2829320" cy="609685"/>
          </a:xfrm>
          <a:prstGeom prst="rect">
            <a:avLst/>
          </a:prstGeom>
        </p:spPr>
      </p:pic>
      <p:pic>
        <p:nvPicPr>
          <p:cNvPr id="12" name="Image 11">
            <a:extLst>
              <a:ext uri="{FF2B5EF4-FFF2-40B4-BE49-F238E27FC236}">
                <a16:creationId xmlns:a16="http://schemas.microsoft.com/office/drawing/2014/main" id="{2CFB5EE0-ABCC-495A-A6AF-085D45B617E9}"/>
              </a:ext>
            </a:extLst>
          </p:cNvPr>
          <p:cNvPicPr>
            <a:picLocks noChangeAspect="1"/>
          </p:cNvPicPr>
          <p:nvPr/>
        </p:nvPicPr>
        <p:blipFill>
          <a:blip r:embed="rId7"/>
          <a:stretch>
            <a:fillRect/>
          </a:stretch>
        </p:blipFill>
        <p:spPr>
          <a:xfrm>
            <a:off x="6873277" y="1016552"/>
            <a:ext cx="1924319" cy="2029108"/>
          </a:xfrm>
          <a:prstGeom prst="rect">
            <a:avLst/>
          </a:prstGeom>
        </p:spPr>
      </p:pic>
      <p:pic>
        <p:nvPicPr>
          <p:cNvPr id="13" name="Image 12">
            <a:extLst>
              <a:ext uri="{FF2B5EF4-FFF2-40B4-BE49-F238E27FC236}">
                <a16:creationId xmlns:a16="http://schemas.microsoft.com/office/drawing/2014/main" id="{CB77A7DB-2A15-47B6-B920-2599AF64DE01}"/>
              </a:ext>
            </a:extLst>
          </p:cNvPr>
          <p:cNvPicPr>
            <a:picLocks noChangeAspect="1"/>
          </p:cNvPicPr>
          <p:nvPr/>
        </p:nvPicPr>
        <p:blipFill>
          <a:blip r:embed="rId8"/>
          <a:stretch>
            <a:fillRect/>
          </a:stretch>
        </p:blipFill>
        <p:spPr>
          <a:xfrm>
            <a:off x="1061443" y="4303850"/>
            <a:ext cx="5534797" cy="733527"/>
          </a:xfrm>
          <a:prstGeom prst="rect">
            <a:avLst/>
          </a:prstGeom>
          <a:ln>
            <a:solidFill>
              <a:schemeClr val="bg1">
                <a:lumMod val="85000"/>
              </a:schemeClr>
            </a:solidFill>
          </a:ln>
        </p:spPr>
      </p:pic>
    </p:spTree>
    <p:extLst>
      <p:ext uri="{BB962C8B-B14F-4D97-AF65-F5344CB8AC3E}">
        <p14:creationId xmlns:p14="http://schemas.microsoft.com/office/powerpoint/2010/main" val="4128228725"/>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2 : Premier projet Git</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Ajouter des fichiers et </a:t>
            </a:r>
            <a:r>
              <a:rPr lang="fr-FR" dirty="0" err="1"/>
              <a:t>commiter</a:t>
            </a:r>
            <a:r>
              <a:rPr lang="fr-FR" dirty="0"/>
              <a:t> :</a:t>
            </a:r>
          </a:p>
          <a:p>
            <a:pPr lvl="1"/>
            <a:r>
              <a:rPr lang="fr-FR" dirty="0"/>
              <a:t>Avec </a:t>
            </a:r>
            <a:r>
              <a:rPr lang="fr-FR" dirty="0" err="1"/>
              <a:t>tortoise</a:t>
            </a:r>
            <a:r>
              <a:rPr lang="fr-FR" dirty="0"/>
              <a:t> et menu contextuel dans le dossier git : </a:t>
            </a:r>
          </a:p>
          <a:p>
            <a:pPr lvl="2"/>
            <a:endParaRPr lang="en-US"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639762" lvl="2" indent="0">
              <a:buNone/>
            </a:pPr>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5" name="Image 4">
            <a:extLst>
              <a:ext uri="{FF2B5EF4-FFF2-40B4-BE49-F238E27FC236}">
                <a16:creationId xmlns:a16="http://schemas.microsoft.com/office/drawing/2014/main" id="{B8F92D2A-9C2B-4049-B964-301E22B54A98}"/>
              </a:ext>
            </a:extLst>
          </p:cNvPr>
          <p:cNvPicPr>
            <a:picLocks noChangeAspect="1"/>
          </p:cNvPicPr>
          <p:nvPr/>
        </p:nvPicPr>
        <p:blipFill>
          <a:blip r:embed="rId4"/>
          <a:stretch>
            <a:fillRect/>
          </a:stretch>
        </p:blipFill>
        <p:spPr>
          <a:xfrm>
            <a:off x="277101" y="1787131"/>
            <a:ext cx="2876951" cy="628738"/>
          </a:xfrm>
          <a:prstGeom prst="rect">
            <a:avLst/>
          </a:prstGeom>
          <a:ln>
            <a:solidFill>
              <a:schemeClr val="bg1">
                <a:lumMod val="65000"/>
              </a:schemeClr>
            </a:solidFill>
          </a:ln>
        </p:spPr>
      </p:pic>
      <p:pic>
        <p:nvPicPr>
          <p:cNvPr id="6" name="Image 5">
            <a:extLst>
              <a:ext uri="{FF2B5EF4-FFF2-40B4-BE49-F238E27FC236}">
                <a16:creationId xmlns:a16="http://schemas.microsoft.com/office/drawing/2014/main" id="{0A9D168E-EF77-49B3-A361-29D0A1E7428B}"/>
              </a:ext>
            </a:extLst>
          </p:cNvPr>
          <p:cNvPicPr>
            <a:picLocks noChangeAspect="1"/>
          </p:cNvPicPr>
          <p:nvPr/>
        </p:nvPicPr>
        <p:blipFill>
          <a:blip r:embed="rId5"/>
          <a:stretch>
            <a:fillRect/>
          </a:stretch>
        </p:blipFill>
        <p:spPr>
          <a:xfrm>
            <a:off x="3995936" y="1863184"/>
            <a:ext cx="2772162" cy="428685"/>
          </a:xfrm>
          <a:prstGeom prst="rect">
            <a:avLst/>
          </a:prstGeom>
          <a:ln>
            <a:solidFill>
              <a:schemeClr val="bg1">
                <a:lumMod val="65000"/>
              </a:schemeClr>
            </a:solidFill>
          </a:ln>
        </p:spPr>
      </p:pic>
      <p:pic>
        <p:nvPicPr>
          <p:cNvPr id="7" name="Image 6">
            <a:extLst>
              <a:ext uri="{FF2B5EF4-FFF2-40B4-BE49-F238E27FC236}">
                <a16:creationId xmlns:a16="http://schemas.microsoft.com/office/drawing/2014/main" id="{87A3512A-A3A5-421E-8A4B-AA44FA4F76AE}"/>
              </a:ext>
            </a:extLst>
          </p:cNvPr>
          <p:cNvPicPr>
            <a:picLocks noChangeAspect="1"/>
          </p:cNvPicPr>
          <p:nvPr/>
        </p:nvPicPr>
        <p:blipFill>
          <a:blip r:embed="rId6"/>
          <a:stretch>
            <a:fillRect/>
          </a:stretch>
        </p:blipFill>
        <p:spPr>
          <a:xfrm>
            <a:off x="251520" y="2458570"/>
            <a:ext cx="4364182" cy="3934009"/>
          </a:xfrm>
          <a:prstGeom prst="rect">
            <a:avLst/>
          </a:prstGeom>
        </p:spPr>
      </p:pic>
      <p:pic>
        <p:nvPicPr>
          <p:cNvPr id="12" name="Image 11">
            <a:extLst>
              <a:ext uri="{FF2B5EF4-FFF2-40B4-BE49-F238E27FC236}">
                <a16:creationId xmlns:a16="http://schemas.microsoft.com/office/drawing/2014/main" id="{0D10F3BA-BE88-4625-875C-D70E258AD566}"/>
              </a:ext>
            </a:extLst>
          </p:cNvPr>
          <p:cNvPicPr>
            <a:picLocks noChangeAspect="1"/>
          </p:cNvPicPr>
          <p:nvPr/>
        </p:nvPicPr>
        <p:blipFill>
          <a:blip r:embed="rId7"/>
          <a:stretch>
            <a:fillRect/>
          </a:stretch>
        </p:blipFill>
        <p:spPr>
          <a:xfrm>
            <a:off x="4697825" y="3597234"/>
            <a:ext cx="4410679" cy="2806796"/>
          </a:xfrm>
          <a:prstGeom prst="rect">
            <a:avLst/>
          </a:prstGeom>
        </p:spPr>
      </p:pic>
      <p:sp>
        <p:nvSpPr>
          <p:cNvPr id="13" name="Rectangle 12">
            <a:extLst>
              <a:ext uri="{FF2B5EF4-FFF2-40B4-BE49-F238E27FC236}">
                <a16:creationId xmlns:a16="http://schemas.microsoft.com/office/drawing/2014/main" id="{70686391-1185-4FE4-BC8A-1EA485434AFE}"/>
              </a:ext>
            </a:extLst>
          </p:cNvPr>
          <p:cNvSpPr/>
          <p:nvPr/>
        </p:nvSpPr>
        <p:spPr>
          <a:xfrm>
            <a:off x="772478" y="1436556"/>
            <a:ext cx="9721776" cy="369332"/>
          </a:xfrm>
          <a:prstGeom prst="rect">
            <a:avLst/>
          </a:prstGeom>
        </p:spPr>
        <p:txBody>
          <a:bodyPr wrap="square">
            <a:spAutoFit/>
          </a:bodyPr>
          <a:lstStyle/>
          <a:p>
            <a:r>
              <a:rPr lang="fr-FR" b="1" dirty="0">
                <a:solidFill>
                  <a:srgbClr val="002060"/>
                </a:solidFill>
                <a:hlinkClick r:id="rId8">
                  <a:extLst>
                    <a:ext uri="{A12FA001-AC4F-418D-AE19-62706E023703}">
                      <ahyp:hlinkClr xmlns:ahyp="http://schemas.microsoft.com/office/drawing/2018/hyperlinkcolor" val="tx"/>
                    </a:ext>
                  </a:extLst>
                </a:hlinkClick>
              </a:rPr>
              <a:t>https://tortoisesvn.net/docs/release/TortoiseSVN_en/tsvn-dug-commit.html</a:t>
            </a:r>
            <a:endParaRPr lang="fr-FR" b="1" dirty="0">
              <a:solidFill>
                <a:srgbClr val="002060"/>
              </a:solidFill>
            </a:endParaRPr>
          </a:p>
        </p:txBody>
      </p:sp>
    </p:spTree>
    <p:extLst>
      <p:ext uri="{BB962C8B-B14F-4D97-AF65-F5344CB8AC3E}">
        <p14:creationId xmlns:p14="http://schemas.microsoft.com/office/powerpoint/2010/main" val="2711400444"/>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2 : Premier projet Git</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fontScale="85000" lnSpcReduction="20000"/>
          </a:bodyPr>
          <a:lstStyle/>
          <a:p>
            <a:r>
              <a:rPr lang="fr-FR" dirty="0"/>
              <a:t>Les fichiers à exclure :</a:t>
            </a:r>
          </a:p>
          <a:p>
            <a:pPr lvl="1"/>
            <a:r>
              <a:rPr lang="fr-FR" dirty="0"/>
              <a:t>git help ignore : </a:t>
            </a:r>
          </a:p>
          <a:p>
            <a:pPr lvl="2"/>
            <a:endParaRPr lang="en-US"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lvl="2"/>
            <a:endParaRPr lang="fr-FR" dirty="0"/>
          </a:p>
          <a:p>
            <a:pPr lvl="2"/>
            <a:r>
              <a:rPr lang="fr-FR" dirty="0"/>
              <a:t>Git recherche le fichier .</a:t>
            </a:r>
            <a:r>
              <a:rPr lang="fr-FR" dirty="0" err="1"/>
              <a:t>gitignore</a:t>
            </a:r>
            <a:r>
              <a:rPr lang="fr-FR" dirty="0"/>
              <a:t> dans le répertoire du projet pour savoir quels sont fichiers à ignorer</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6" name="Rectangle : coins arrondis 5">
            <a:extLst>
              <a:ext uri="{FF2B5EF4-FFF2-40B4-BE49-F238E27FC236}">
                <a16:creationId xmlns:a16="http://schemas.microsoft.com/office/drawing/2014/main" id="{E9BB8960-EC49-40F5-8DF8-39945593A600}"/>
              </a:ext>
            </a:extLst>
          </p:cNvPr>
          <p:cNvSpPr/>
          <p:nvPr/>
        </p:nvSpPr>
        <p:spPr>
          <a:xfrm>
            <a:off x="513296" y="1412776"/>
            <a:ext cx="8064896" cy="432048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endParaRPr lang="en-US" dirty="0"/>
          </a:p>
          <a:p>
            <a:r>
              <a:rPr lang="fr-FR" dirty="0"/>
              <a:t>cd </a:t>
            </a:r>
            <a:r>
              <a:rPr lang="fr-FR" dirty="0" err="1"/>
              <a:t>css</a:t>
            </a:r>
            <a:endParaRPr lang="fr-FR" dirty="0"/>
          </a:p>
          <a:p>
            <a:r>
              <a:rPr lang="fr-FR" dirty="0" err="1"/>
              <a:t>dir</a:t>
            </a:r>
            <a:r>
              <a:rPr lang="fr-FR" dirty="0"/>
              <a:t> &gt;</a:t>
            </a:r>
            <a:r>
              <a:rPr lang="fr-FR" dirty="0" err="1"/>
              <a:t>test.class</a:t>
            </a:r>
            <a:endParaRPr lang="fr-FR" dirty="0"/>
          </a:p>
          <a:p>
            <a:r>
              <a:rPr lang="fr-FR" dirty="0" err="1"/>
              <a:t>dir</a:t>
            </a:r>
            <a:r>
              <a:rPr lang="fr-FR" dirty="0"/>
              <a:t> &gt;test.css</a:t>
            </a:r>
          </a:p>
          <a:p>
            <a:r>
              <a:rPr lang="fr-FR" dirty="0"/>
              <a:t>cd ..</a:t>
            </a:r>
          </a:p>
          <a:p>
            <a:r>
              <a:rPr lang="fr-FR" dirty="0" err="1"/>
              <a:t>echo</a:t>
            </a:r>
            <a:r>
              <a:rPr lang="fr-FR" dirty="0"/>
              <a:t> *.class&gt;.</a:t>
            </a:r>
            <a:r>
              <a:rPr lang="fr-FR" dirty="0" err="1"/>
              <a:t>gitignore</a:t>
            </a:r>
            <a:endParaRPr lang="fr-FR" dirty="0"/>
          </a:p>
          <a:p>
            <a:r>
              <a:rPr lang="fr-FR" dirty="0"/>
              <a:t>git </a:t>
            </a:r>
            <a:r>
              <a:rPr lang="fr-FR" dirty="0" err="1"/>
              <a:t>status</a:t>
            </a:r>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9" name="Image 8">
            <a:extLst>
              <a:ext uri="{FF2B5EF4-FFF2-40B4-BE49-F238E27FC236}">
                <a16:creationId xmlns:a16="http://schemas.microsoft.com/office/drawing/2014/main" id="{FA54387D-2386-4141-9A9E-DEA1675D5801}"/>
              </a:ext>
            </a:extLst>
          </p:cNvPr>
          <p:cNvPicPr>
            <a:picLocks noChangeAspect="1"/>
          </p:cNvPicPr>
          <p:nvPr/>
        </p:nvPicPr>
        <p:blipFill>
          <a:blip r:embed="rId4"/>
          <a:stretch>
            <a:fillRect/>
          </a:stretch>
        </p:blipFill>
        <p:spPr>
          <a:xfrm>
            <a:off x="1979712" y="3228533"/>
            <a:ext cx="5544324" cy="1933845"/>
          </a:xfrm>
          <a:prstGeom prst="rect">
            <a:avLst/>
          </a:prstGeom>
          <a:ln>
            <a:solidFill>
              <a:schemeClr val="bg1">
                <a:lumMod val="75000"/>
              </a:schemeClr>
            </a:solidFill>
          </a:ln>
        </p:spPr>
      </p:pic>
      <p:pic>
        <p:nvPicPr>
          <p:cNvPr id="14" name="Image 13">
            <a:extLst>
              <a:ext uri="{FF2B5EF4-FFF2-40B4-BE49-F238E27FC236}">
                <a16:creationId xmlns:a16="http://schemas.microsoft.com/office/drawing/2014/main" id="{28F348C5-3F1E-4493-A81F-29B842A47717}"/>
              </a:ext>
            </a:extLst>
          </p:cNvPr>
          <p:cNvPicPr>
            <a:picLocks noChangeAspect="1"/>
          </p:cNvPicPr>
          <p:nvPr/>
        </p:nvPicPr>
        <p:blipFill>
          <a:blip r:embed="rId5"/>
          <a:stretch>
            <a:fillRect/>
          </a:stretch>
        </p:blipFill>
        <p:spPr>
          <a:xfrm>
            <a:off x="6635119" y="603800"/>
            <a:ext cx="2162477" cy="2410161"/>
          </a:xfrm>
          <a:prstGeom prst="rect">
            <a:avLst/>
          </a:prstGeom>
          <a:ln>
            <a:solidFill>
              <a:schemeClr val="bg1">
                <a:lumMod val="75000"/>
              </a:schemeClr>
            </a:solidFill>
          </a:ln>
        </p:spPr>
      </p:pic>
      <p:pic>
        <p:nvPicPr>
          <p:cNvPr id="15" name="Image 14">
            <a:extLst>
              <a:ext uri="{FF2B5EF4-FFF2-40B4-BE49-F238E27FC236}">
                <a16:creationId xmlns:a16="http://schemas.microsoft.com/office/drawing/2014/main" id="{555181F6-4197-4054-948E-618D4ABCC112}"/>
              </a:ext>
            </a:extLst>
          </p:cNvPr>
          <p:cNvPicPr>
            <a:picLocks noChangeAspect="1"/>
          </p:cNvPicPr>
          <p:nvPr/>
        </p:nvPicPr>
        <p:blipFill>
          <a:blip r:embed="rId6"/>
          <a:stretch>
            <a:fillRect/>
          </a:stretch>
        </p:blipFill>
        <p:spPr>
          <a:xfrm>
            <a:off x="4671069" y="936891"/>
            <a:ext cx="1800476" cy="1343212"/>
          </a:xfrm>
          <a:prstGeom prst="rect">
            <a:avLst/>
          </a:prstGeom>
          <a:ln>
            <a:solidFill>
              <a:schemeClr val="bg1">
                <a:lumMod val="75000"/>
              </a:schemeClr>
            </a:solidFill>
          </a:ln>
        </p:spPr>
      </p:pic>
      <p:sp>
        <p:nvSpPr>
          <p:cNvPr id="16" name="Rectangle 15">
            <a:extLst>
              <a:ext uri="{FF2B5EF4-FFF2-40B4-BE49-F238E27FC236}">
                <a16:creationId xmlns:a16="http://schemas.microsoft.com/office/drawing/2014/main" id="{37E5CD08-506C-4C2A-8574-8059D4406449}"/>
              </a:ext>
            </a:extLst>
          </p:cNvPr>
          <p:cNvSpPr/>
          <p:nvPr/>
        </p:nvSpPr>
        <p:spPr>
          <a:xfrm>
            <a:off x="800497" y="6209141"/>
            <a:ext cx="8451192" cy="313932"/>
          </a:xfrm>
          <a:prstGeom prst="rect">
            <a:avLst/>
          </a:prstGeom>
        </p:spPr>
        <p:txBody>
          <a:bodyPr wrap="square">
            <a:spAutoFit/>
          </a:bodyPr>
          <a:lstStyle/>
          <a:p>
            <a:pPr marL="12700" marR="5080">
              <a:lnSpc>
                <a:spcPct val="80000"/>
              </a:lnSpc>
              <a:spcBef>
                <a:spcPts val="525"/>
              </a:spcBef>
              <a:tabLst>
                <a:tab pos="356235" algn="l"/>
              </a:tabLst>
            </a:pPr>
            <a:r>
              <a:rPr lang="fr-FR" dirty="0">
                <a:solidFill>
                  <a:srgbClr val="002060"/>
                </a:solidFill>
                <a:cs typeface="Calibri"/>
                <a:hlinkClick r:id="rId7">
                  <a:extLst>
                    <a:ext uri="{A12FA001-AC4F-418D-AE19-62706E023703}">
                      <ahyp:hlinkClr xmlns:ahyp="http://schemas.microsoft.com/office/drawing/2018/hyperlinkcolor" val="tx"/>
                    </a:ext>
                  </a:extLst>
                </a:hlinkClick>
              </a:rPr>
              <a:t>https://riptutorial.com/fr/git/topic/245/ignorer-les-fichiers-et-les-dossiers</a:t>
            </a:r>
            <a:endParaRPr lang="fr-FR" dirty="0">
              <a:solidFill>
                <a:srgbClr val="002060"/>
              </a:solidFill>
              <a:cs typeface="Calibri"/>
            </a:endParaRPr>
          </a:p>
        </p:txBody>
      </p:sp>
    </p:spTree>
    <p:extLst>
      <p:ext uri="{BB962C8B-B14F-4D97-AF65-F5344CB8AC3E}">
        <p14:creationId xmlns:p14="http://schemas.microsoft.com/office/powerpoint/2010/main" val="287532557"/>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2 : Premier projet Git</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L’historique des </a:t>
            </a:r>
            <a:r>
              <a:rPr lang="fr-FR" dirty="0" err="1"/>
              <a:t>commits</a:t>
            </a:r>
            <a:r>
              <a:rPr lang="fr-FR" dirty="0"/>
              <a:t> et commandes de bases :</a:t>
            </a:r>
          </a:p>
          <a:p>
            <a:pPr lvl="1"/>
            <a:r>
              <a:rPr lang="fr-FR" dirty="0"/>
              <a:t>git log : </a:t>
            </a:r>
          </a:p>
          <a:p>
            <a:pPr lvl="2"/>
            <a:endParaRPr lang="en-US"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639762" lvl="2" indent="0">
              <a:buNone/>
            </a:pPr>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6" name="Rectangle : coins arrondis 5">
            <a:extLst>
              <a:ext uri="{FF2B5EF4-FFF2-40B4-BE49-F238E27FC236}">
                <a16:creationId xmlns:a16="http://schemas.microsoft.com/office/drawing/2014/main" id="{E9BB8960-EC49-40F5-8DF8-39945593A600}"/>
              </a:ext>
            </a:extLst>
          </p:cNvPr>
          <p:cNvSpPr/>
          <p:nvPr/>
        </p:nvSpPr>
        <p:spPr>
          <a:xfrm>
            <a:off x="513296" y="1484784"/>
            <a:ext cx="8064896" cy="432048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endParaRPr lang="en-US" dirty="0"/>
          </a:p>
          <a:p>
            <a:r>
              <a:rPr lang="fr-FR" dirty="0"/>
              <a:t>git log</a:t>
            </a:r>
          </a:p>
          <a:p>
            <a:endParaRPr lang="fr-FR" dirty="0"/>
          </a:p>
          <a:p>
            <a:endParaRPr lang="fr-FR" dirty="0"/>
          </a:p>
          <a:p>
            <a:endParaRPr lang="fr-FR" dirty="0"/>
          </a:p>
          <a:p>
            <a:endParaRPr lang="fr-FR" dirty="0"/>
          </a:p>
          <a:p>
            <a:endParaRPr lang="fr-FR" dirty="0"/>
          </a:p>
          <a:p>
            <a:endParaRPr lang="fr-FR" dirty="0"/>
          </a:p>
          <a:p>
            <a:r>
              <a:rPr lang="fr-FR" dirty="0"/>
              <a:t>git log –n p (p est le nombre du commit)</a:t>
            </a:r>
          </a:p>
          <a:p>
            <a:endParaRPr lang="fr-FR" dirty="0"/>
          </a:p>
          <a:p>
            <a:endParaRPr lang="fr-FR" dirty="0"/>
          </a:p>
          <a:p>
            <a:r>
              <a:rPr lang="fr-FR" dirty="0"/>
              <a:t>git log –stat</a:t>
            </a:r>
          </a:p>
          <a:p>
            <a:r>
              <a:rPr lang="fr-FR" dirty="0"/>
              <a:t>git log --</a:t>
            </a:r>
            <a:r>
              <a:rPr lang="fr-FR" dirty="0" err="1"/>
              <a:t>pretty</a:t>
            </a:r>
            <a:r>
              <a:rPr lang="fr-FR" dirty="0"/>
              <a:t>=</a:t>
            </a:r>
            <a:r>
              <a:rPr lang="fr-FR" dirty="0" err="1"/>
              <a:t>oneline</a:t>
            </a:r>
            <a:endParaRPr lang="fr-FR" dirty="0"/>
          </a:p>
          <a:p>
            <a:r>
              <a:rPr lang="fr-FR" dirty="0"/>
              <a:t>git show </a:t>
            </a:r>
            <a:r>
              <a:rPr lang="fr-FR" dirty="0" err="1"/>
              <a:t>CommitID</a:t>
            </a:r>
            <a:endParaRPr lang="fr-FR" dirty="0"/>
          </a:p>
          <a:p>
            <a:r>
              <a:rPr lang="fr-FR" dirty="0"/>
              <a:t>git diff CommitID1 CommitID2</a:t>
            </a:r>
          </a:p>
          <a:p>
            <a:endParaRPr lang="fr-FR" dirty="0"/>
          </a:p>
          <a:p>
            <a:endParaRPr lang="fr-FR" dirty="0"/>
          </a:p>
        </p:txBody>
      </p:sp>
      <p:pic>
        <p:nvPicPr>
          <p:cNvPr id="5" name="Image 4">
            <a:extLst>
              <a:ext uri="{FF2B5EF4-FFF2-40B4-BE49-F238E27FC236}">
                <a16:creationId xmlns:a16="http://schemas.microsoft.com/office/drawing/2014/main" id="{9F00F205-EA0B-4E1B-8F4F-1C892A5880C5}"/>
              </a:ext>
            </a:extLst>
          </p:cNvPr>
          <p:cNvPicPr>
            <a:picLocks noChangeAspect="1"/>
          </p:cNvPicPr>
          <p:nvPr/>
        </p:nvPicPr>
        <p:blipFill>
          <a:blip r:embed="rId4"/>
          <a:stretch>
            <a:fillRect/>
          </a:stretch>
        </p:blipFill>
        <p:spPr>
          <a:xfrm>
            <a:off x="1699162" y="1639569"/>
            <a:ext cx="5020376" cy="1771897"/>
          </a:xfrm>
          <a:prstGeom prst="rect">
            <a:avLst/>
          </a:prstGeom>
          <a:ln>
            <a:solidFill>
              <a:schemeClr val="bg1">
                <a:lumMod val="75000"/>
              </a:schemeClr>
            </a:solidFill>
          </a:ln>
        </p:spPr>
      </p:pic>
      <p:pic>
        <p:nvPicPr>
          <p:cNvPr id="7" name="Image 6">
            <a:extLst>
              <a:ext uri="{FF2B5EF4-FFF2-40B4-BE49-F238E27FC236}">
                <a16:creationId xmlns:a16="http://schemas.microsoft.com/office/drawing/2014/main" id="{4040B220-1FC0-4140-BF28-715DF30767AE}"/>
              </a:ext>
            </a:extLst>
          </p:cNvPr>
          <p:cNvPicPr>
            <a:picLocks noChangeAspect="1"/>
          </p:cNvPicPr>
          <p:nvPr/>
        </p:nvPicPr>
        <p:blipFill>
          <a:blip r:embed="rId5"/>
          <a:stretch>
            <a:fillRect/>
          </a:stretch>
        </p:blipFill>
        <p:spPr>
          <a:xfrm>
            <a:off x="3967747" y="3737087"/>
            <a:ext cx="4829849" cy="2962688"/>
          </a:xfrm>
          <a:prstGeom prst="rect">
            <a:avLst/>
          </a:prstGeom>
        </p:spPr>
      </p:pic>
    </p:spTree>
    <p:extLst>
      <p:ext uri="{BB962C8B-B14F-4D97-AF65-F5344CB8AC3E}">
        <p14:creationId xmlns:p14="http://schemas.microsoft.com/office/powerpoint/2010/main" val="2587800998"/>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2 : Premier projet Git</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L’historique des </a:t>
            </a:r>
            <a:r>
              <a:rPr lang="fr-FR" dirty="0" err="1"/>
              <a:t>commits</a:t>
            </a:r>
            <a:r>
              <a:rPr lang="fr-FR" dirty="0"/>
              <a:t> et commandes de bases :</a:t>
            </a:r>
          </a:p>
          <a:p>
            <a:pPr lvl="1"/>
            <a:r>
              <a:rPr lang="fr-FR" dirty="0"/>
              <a:t>Avec </a:t>
            </a:r>
            <a:r>
              <a:rPr lang="fr-FR" dirty="0" err="1"/>
              <a:t>tortoise</a:t>
            </a:r>
            <a:r>
              <a:rPr lang="fr-FR" dirty="0"/>
              <a:t> et menu contextuel dans le dossier git : </a:t>
            </a:r>
          </a:p>
          <a:p>
            <a:pPr lvl="2"/>
            <a:endParaRPr lang="en-US"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639762" lvl="2" indent="0">
              <a:buNone/>
            </a:pPr>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8" name="Image 7">
            <a:extLst>
              <a:ext uri="{FF2B5EF4-FFF2-40B4-BE49-F238E27FC236}">
                <a16:creationId xmlns:a16="http://schemas.microsoft.com/office/drawing/2014/main" id="{5D3B1871-516E-4EA0-B8BA-9C7745C99CCE}"/>
              </a:ext>
            </a:extLst>
          </p:cNvPr>
          <p:cNvPicPr>
            <a:picLocks noChangeAspect="1"/>
          </p:cNvPicPr>
          <p:nvPr/>
        </p:nvPicPr>
        <p:blipFill>
          <a:blip r:embed="rId4"/>
          <a:stretch>
            <a:fillRect/>
          </a:stretch>
        </p:blipFill>
        <p:spPr>
          <a:xfrm>
            <a:off x="539552" y="1575196"/>
            <a:ext cx="2876951" cy="1952898"/>
          </a:xfrm>
          <a:prstGeom prst="rect">
            <a:avLst/>
          </a:prstGeom>
          <a:ln>
            <a:solidFill>
              <a:schemeClr val="bg1">
                <a:lumMod val="75000"/>
              </a:schemeClr>
            </a:solidFill>
          </a:ln>
        </p:spPr>
      </p:pic>
      <p:pic>
        <p:nvPicPr>
          <p:cNvPr id="9" name="Image 8">
            <a:extLst>
              <a:ext uri="{FF2B5EF4-FFF2-40B4-BE49-F238E27FC236}">
                <a16:creationId xmlns:a16="http://schemas.microsoft.com/office/drawing/2014/main" id="{2C5D3088-4F0E-4605-A905-74845283B45E}"/>
              </a:ext>
            </a:extLst>
          </p:cNvPr>
          <p:cNvPicPr>
            <a:picLocks noChangeAspect="1"/>
          </p:cNvPicPr>
          <p:nvPr/>
        </p:nvPicPr>
        <p:blipFill>
          <a:blip r:embed="rId5"/>
          <a:stretch>
            <a:fillRect/>
          </a:stretch>
        </p:blipFill>
        <p:spPr>
          <a:xfrm>
            <a:off x="3112889" y="1583717"/>
            <a:ext cx="5357345" cy="5164348"/>
          </a:xfrm>
          <a:prstGeom prst="rect">
            <a:avLst/>
          </a:prstGeom>
        </p:spPr>
      </p:pic>
    </p:spTree>
    <p:extLst>
      <p:ext uri="{BB962C8B-B14F-4D97-AF65-F5344CB8AC3E}">
        <p14:creationId xmlns:p14="http://schemas.microsoft.com/office/powerpoint/2010/main" val="1561531207"/>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58D1D-F30C-418A-96AE-1CDF6387173E}"/>
              </a:ext>
            </a:extLst>
          </p:cNvPr>
          <p:cNvSpPr>
            <a:spLocks noGrp="1"/>
          </p:cNvSpPr>
          <p:nvPr>
            <p:ph type="title"/>
          </p:nvPr>
        </p:nvSpPr>
        <p:spPr/>
        <p:txBody>
          <a:bodyPr/>
          <a:lstStyle/>
          <a:p>
            <a:r>
              <a:rPr lang="fr-FR" dirty="0"/>
              <a:t>Remerciements - Sources</a:t>
            </a:r>
          </a:p>
        </p:txBody>
      </p:sp>
      <p:sp>
        <p:nvSpPr>
          <p:cNvPr id="3" name="Espace réservé de la date 2">
            <a:extLst>
              <a:ext uri="{FF2B5EF4-FFF2-40B4-BE49-F238E27FC236}">
                <a16:creationId xmlns:a16="http://schemas.microsoft.com/office/drawing/2014/main" id="{FB093A0E-2711-4896-8E66-5C36CE0AB919}"/>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DDAE0AB4-50AA-4540-9169-5193867FD8D6}"/>
              </a:ext>
            </a:extLst>
          </p:cNvPr>
          <p:cNvSpPr>
            <a:spLocks noGrp="1"/>
          </p:cNvSpPr>
          <p:nvPr>
            <p:ph type="ftr" sz="quarter" idx="11"/>
          </p:nvPr>
        </p:nvSpPr>
        <p:spPr/>
        <p:txBody>
          <a:bodyPr/>
          <a:lstStyle/>
          <a:p>
            <a:pPr>
              <a:defRPr/>
            </a:pPr>
            <a:r>
              <a:rPr lang="fr-BE"/>
              <a:t>Git</a:t>
            </a:r>
            <a:endParaRPr lang="fr-BE" dirty="0"/>
          </a:p>
        </p:txBody>
      </p:sp>
      <p:pic>
        <p:nvPicPr>
          <p:cNvPr id="2052" name="Picture 4" descr="Résultat de recherche d'images pour &quot;Remerciements&quot;">
            <a:extLst>
              <a:ext uri="{FF2B5EF4-FFF2-40B4-BE49-F238E27FC236}">
                <a16:creationId xmlns:a16="http://schemas.microsoft.com/office/drawing/2014/main" id="{A8148D86-7CDB-4BD8-A125-4B0872B53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91" y="4797152"/>
            <a:ext cx="2847975"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A503A98-D0E4-44C7-B857-728063552D41}"/>
              </a:ext>
            </a:extLst>
          </p:cNvPr>
          <p:cNvSpPr/>
          <p:nvPr/>
        </p:nvSpPr>
        <p:spPr>
          <a:xfrm>
            <a:off x="220192" y="3307420"/>
            <a:ext cx="3377848" cy="369332"/>
          </a:xfrm>
          <a:prstGeom prst="rect">
            <a:avLst/>
          </a:prstGeom>
        </p:spPr>
        <p:txBody>
          <a:bodyPr wrap="none">
            <a:spAutoFit/>
          </a:bodyPr>
          <a:lstStyle/>
          <a:p>
            <a:r>
              <a:rPr lang="fr-FR" dirty="0">
                <a:solidFill>
                  <a:srgbClr val="002060"/>
                </a:solidFill>
                <a:hlinkClick r:id="rId4">
                  <a:extLst>
                    <a:ext uri="{A12FA001-AC4F-418D-AE19-62706E023703}">
                      <ahyp:hlinkClr xmlns:ahyp="http://schemas.microsoft.com/office/drawing/2018/hyperlinkcolor" val="tx"/>
                    </a:ext>
                  </a:extLst>
                </a:hlinkClick>
              </a:rPr>
              <a:t>https://git-scm.com/book/fr/v2</a:t>
            </a:r>
            <a:endParaRPr lang="fr-FR" dirty="0">
              <a:solidFill>
                <a:srgbClr val="002060"/>
              </a:solidFill>
            </a:endParaRPr>
          </a:p>
        </p:txBody>
      </p:sp>
      <p:pic>
        <p:nvPicPr>
          <p:cNvPr id="8" name="Image 7">
            <a:extLst>
              <a:ext uri="{FF2B5EF4-FFF2-40B4-BE49-F238E27FC236}">
                <a16:creationId xmlns:a16="http://schemas.microsoft.com/office/drawing/2014/main" id="{56C9F0D6-A287-4873-8385-895CA7D8D2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3014" y="876177"/>
            <a:ext cx="1805186" cy="2382846"/>
          </a:xfrm>
          <a:prstGeom prst="rect">
            <a:avLst/>
          </a:prstGeom>
          <a:ln>
            <a:solidFill>
              <a:schemeClr val="accent1"/>
            </a:solidFill>
          </a:ln>
        </p:spPr>
      </p:pic>
      <p:pic>
        <p:nvPicPr>
          <p:cNvPr id="10" name="Image 9">
            <a:extLst>
              <a:ext uri="{FF2B5EF4-FFF2-40B4-BE49-F238E27FC236}">
                <a16:creationId xmlns:a16="http://schemas.microsoft.com/office/drawing/2014/main" id="{E55148EE-E2B4-4E69-A890-D4834BCEE1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192" y="748167"/>
            <a:ext cx="2095500" cy="876300"/>
          </a:xfrm>
          <a:prstGeom prst="rect">
            <a:avLst/>
          </a:prstGeom>
        </p:spPr>
      </p:pic>
      <p:sp>
        <p:nvSpPr>
          <p:cNvPr id="11" name="Rectangle 10">
            <a:extLst>
              <a:ext uri="{FF2B5EF4-FFF2-40B4-BE49-F238E27FC236}">
                <a16:creationId xmlns:a16="http://schemas.microsoft.com/office/drawing/2014/main" id="{581A0EF6-90E7-46A9-88CB-07962E3B9A0D}"/>
              </a:ext>
            </a:extLst>
          </p:cNvPr>
          <p:cNvSpPr/>
          <p:nvPr/>
        </p:nvSpPr>
        <p:spPr>
          <a:xfrm>
            <a:off x="1086402" y="5532007"/>
            <a:ext cx="1685398" cy="369332"/>
          </a:xfrm>
          <a:prstGeom prst="rect">
            <a:avLst/>
          </a:prstGeom>
        </p:spPr>
        <p:txBody>
          <a:bodyPr wrap="none">
            <a:spAutoFit/>
          </a:bodyPr>
          <a:lstStyle/>
          <a:p>
            <a:pPr marL="12700">
              <a:lnSpc>
                <a:spcPct val="100000"/>
              </a:lnSpc>
            </a:pPr>
            <a:r>
              <a:rPr lang="fr-FR" b="1" spc="-15" dirty="0">
                <a:latin typeface="Calibri"/>
                <a:cs typeface="Calibri"/>
              </a:rPr>
              <a:t>A</a:t>
            </a:r>
            <a:r>
              <a:rPr lang="fr-FR" b="1" spc="-5" dirty="0">
                <a:latin typeface="Calibri"/>
                <a:cs typeface="Calibri"/>
              </a:rPr>
              <a:t>b</a:t>
            </a:r>
            <a:r>
              <a:rPr lang="fr-FR" b="1" spc="-10" dirty="0">
                <a:latin typeface="Calibri"/>
                <a:cs typeface="Calibri"/>
              </a:rPr>
              <a:t>d</a:t>
            </a:r>
            <a:r>
              <a:rPr lang="fr-FR" b="1" dirty="0">
                <a:latin typeface="Calibri"/>
                <a:cs typeface="Calibri"/>
              </a:rPr>
              <a:t>e</a:t>
            </a:r>
            <a:r>
              <a:rPr lang="fr-FR" b="1" spc="-15" dirty="0">
                <a:latin typeface="Calibri"/>
                <a:cs typeface="Calibri"/>
              </a:rPr>
              <a:t>lgh</a:t>
            </a:r>
            <a:r>
              <a:rPr lang="fr-FR" b="1" spc="-20" dirty="0">
                <a:latin typeface="Calibri"/>
                <a:cs typeface="Calibri"/>
              </a:rPr>
              <a:t>a</a:t>
            </a:r>
            <a:r>
              <a:rPr lang="fr-FR" b="1" spc="-10" dirty="0">
                <a:latin typeface="Calibri"/>
                <a:cs typeface="Calibri"/>
              </a:rPr>
              <a:t>ni </a:t>
            </a:r>
            <a:r>
              <a:rPr lang="fr-FR" b="1" dirty="0" err="1">
                <a:latin typeface="Calibri"/>
                <a:cs typeface="Calibri"/>
              </a:rPr>
              <a:t>Az</a:t>
            </a:r>
            <a:r>
              <a:rPr lang="fr-FR" b="1" spc="-5" dirty="0" err="1">
                <a:latin typeface="Calibri"/>
                <a:cs typeface="Calibri"/>
              </a:rPr>
              <a:t>ri</a:t>
            </a:r>
            <a:endParaRPr lang="fr-FR" dirty="0">
              <a:latin typeface="Calibri"/>
              <a:cs typeface="Calibri"/>
            </a:endParaRPr>
          </a:p>
        </p:txBody>
      </p:sp>
      <p:sp>
        <p:nvSpPr>
          <p:cNvPr id="12" name="Rectangle 11">
            <a:extLst>
              <a:ext uri="{FF2B5EF4-FFF2-40B4-BE49-F238E27FC236}">
                <a16:creationId xmlns:a16="http://schemas.microsoft.com/office/drawing/2014/main" id="{C7A1FD64-C6FC-4B82-BFBC-CC2DABC5ED0E}"/>
              </a:ext>
            </a:extLst>
          </p:cNvPr>
          <p:cNvSpPr/>
          <p:nvPr/>
        </p:nvSpPr>
        <p:spPr>
          <a:xfrm>
            <a:off x="378973" y="5208841"/>
            <a:ext cx="5242674" cy="1015663"/>
          </a:xfrm>
          <a:prstGeom prst="rect">
            <a:avLst/>
          </a:prstGeom>
        </p:spPr>
        <p:txBody>
          <a:bodyPr wrap="square">
            <a:spAutoFit/>
          </a:bodyPr>
          <a:lstStyle/>
          <a:p>
            <a:endParaRPr lang="fr-FR" sz="2000" dirty="0">
              <a:solidFill>
                <a:srgbClr val="000000"/>
              </a:solidFill>
              <a:latin typeface="Calibri" panose="020F0502020204030204" pitchFamily="34" charset="0"/>
            </a:endParaRPr>
          </a:p>
          <a:p>
            <a:endParaRPr lang="fr-FR" sz="2000" dirty="0">
              <a:latin typeface="Calibri" panose="020F0502020204030204" pitchFamily="34" charset="0"/>
            </a:endParaRPr>
          </a:p>
          <a:p>
            <a:r>
              <a:rPr lang="fr-FR" sz="2000" dirty="0">
                <a:latin typeface="Calibri" panose="020F0502020204030204" pitchFamily="34" charset="0"/>
              </a:rPr>
              <a:t> </a:t>
            </a:r>
            <a:r>
              <a:rPr lang="fr-FR" dirty="0">
                <a:solidFill>
                  <a:srgbClr val="888888"/>
                </a:solidFill>
                <a:latin typeface="Calibri" panose="020F0502020204030204" pitchFamily="34" charset="0"/>
              </a:rPr>
              <a:t>SQLI GROUP 2016 – Formation autour du Git/</a:t>
            </a:r>
            <a:r>
              <a:rPr lang="fr-FR" dirty="0" err="1">
                <a:solidFill>
                  <a:srgbClr val="888888"/>
                </a:solidFill>
                <a:latin typeface="Calibri" panose="020F0502020204030204" pitchFamily="34" charset="0"/>
              </a:rPr>
              <a:t>GitLab</a:t>
            </a:r>
            <a:r>
              <a:rPr lang="fr-FR" dirty="0">
                <a:solidFill>
                  <a:srgbClr val="888888"/>
                </a:solidFill>
                <a:latin typeface="Calibri" panose="020F0502020204030204" pitchFamily="34" charset="0"/>
              </a:rPr>
              <a:t> </a:t>
            </a:r>
            <a:endParaRPr lang="fr-FR" dirty="0"/>
          </a:p>
        </p:txBody>
      </p:sp>
      <p:sp>
        <p:nvSpPr>
          <p:cNvPr id="5" name="Rectangle 4">
            <a:extLst>
              <a:ext uri="{FF2B5EF4-FFF2-40B4-BE49-F238E27FC236}">
                <a16:creationId xmlns:a16="http://schemas.microsoft.com/office/drawing/2014/main" id="{4664C67D-3674-4AD0-8077-88562F71481E}"/>
              </a:ext>
            </a:extLst>
          </p:cNvPr>
          <p:cNvSpPr/>
          <p:nvPr/>
        </p:nvSpPr>
        <p:spPr>
          <a:xfrm>
            <a:off x="4214242" y="3848938"/>
            <a:ext cx="4572000" cy="646331"/>
          </a:xfrm>
          <a:prstGeom prst="rect">
            <a:avLst/>
          </a:prstGeom>
        </p:spPr>
        <p:txBody>
          <a:bodyPr>
            <a:spAutoFit/>
          </a:bodyPr>
          <a:lstStyle/>
          <a:p>
            <a:r>
              <a:rPr lang="fr-FR" dirty="0">
                <a:solidFill>
                  <a:srgbClr val="002060"/>
                </a:solidFill>
                <a:hlinkClick r:id="rId7">
                  <a:extLst>
                    <a:ext uri="{A12FA001-AC4F-418D-AE19-62706E023703}">
                      <ahyp:hlinkClr xmlns:ahyp="http://schemas.microsoft.com/office/drawing/2018/hyperlinkcolor" val="tx"/>
                    </a:ext>
                  </a:extLst>
                </a:hlinkClick>
              </a:rPr>
              <a:t>https://perso.liris.cnrs.fr/pierre-antoine.champin/enseignement/intro-git/#</a:t>
            </a:r>
            <a:endParaRPr lang="fr-FR" dirty="0">
              <a:solidFill>
                <a:srgbClr val="002060"/>
              </a:solidFill>
            </a:endParaRPr>
          </a:p>
        </p:txBody>
      </p:sp>
      <p:pic>
        <p:nvPicPr>
          <p:cNvPr id="7" name="Image 6">
            <a:extLst>
              <a:ext uri="{FF2B5EF4-FFF2-40B4-BE49-F238E27FC236}">
                <a16:creationId xmlns:a16="http://schemas.microsoft.com/office/drawing/2014/main" id="{887C8073-EF9B-4D77-B864-F6E4D6241EB1}"/>
              </a:ext>
            </a:extLst>
          </p:cNvPr>
          <p:cNvPicPr>
            <a:picLocks noChangeAspect="1"/>
          </p:cNvPicPr>
          <p:nvPr/>
        </p:nvPicPr>
        <p:blipFill>
          <a:blip r:embed="rId8"/>
          <a:stretch>
            <a:fillRect/>
          </a:stretch>
        </p:blipFill>
        <p:spPr>
          <a:xfrm>
            <a:off x="5230246" y="2299510"/>
            <a:ext cx="2848373" cy="1629002"/>
          </a:xfrm>
          <a:prstGeom prst="rect">
            <a:avLst/>
          </a:prstGeom>
          <a:ln>
            <a:solidFill>
              <a:schemeClr val="accent1"/>
            </a:solidFill>
          </a:ln>
        </p:spPr>
      </p:pic>
      <p:sp>
        <p:nvSpPr>
          <p:cNvPr id="9" name="Rectangle 8">
            <a:extLst>
              <a:ext uri="{FF2B5EF4-FFF2-40B4-BE49-F238E27FC236}">
                <a16:creationId xmlns:a16="http://schemas.microsoft.com/office/drawing/2014/main" id="{EA47FBB7-DA20-4F51-8812-28995E92B023}"/>
              </a:ext>
            </a:extLst>
          </p:cNvPr>
          <p:cNvSpPr/>
          <p:nvPr/>
        </p:nvSpPr>
        <p:spPr>
          <a:xfrm>
            <a:off x="220192" y="4822598"/>
            <a:ext cx="4572000" cy="646331"/>
          </a:xfrm>
          <a:prstGeom prst="rect">
            <a:avLst/>
          </a:prstGeom>
        </p:spPr>
        <p:txBody>
          <a:bodyPr>
            <a:spAutoFit/>
          </a:bodyPr>
          <a:lstStyle/>
          <a:p>
            <a:r>
              <a:rPr lang="fr-FR" dirty="0">
                <a:solidFill>
                  <a:srgbClr val="002060"/>
                </a:solidFill>
                <a:hlinkClick r:id="rId9">
                  <a:extLst>
                    <a:ext uri="{A12FA001-AC4F-418D-AE19-62706E023703}">
                      <ahyp:hlinkClr xmlns:ahyp="http://schemas.microsoft.com/office/drawing/2018/hyperlinkcolor" val="tx"/>
                    </a:ext>
                  </a:extLst>
                </a:hlinkClick>
              </a:rPr>
              <a:t>https://www.atlassian.com/fr/git/tutorials/undoing-changes/git-revert</a:t>
            </a:r>
            <a:endParaRPr lang="fr-FR" dirty="0">
              <a:solidFill>
                <a:srgbClr val="002060"/>
              </a:solidFill>
            </a:endParaRPr>
          </a:p>
        </p:txBody>
      </p:sp>
      <p:pic>
        <p:nvPicPr>
          <p:cNvPr id="13" name="Image 12">
            <a:extLst>
              <a:ext uri="{FF2B5EF4-FFF2-40B4-BE49-F238E27FC236}">
                <a16:creationId xmlns:a16="http://schemas.microsoft.com/office/drawing/2014/main" id="{81E8E6AF-EFBC-4CBF-9A6D-B3ED3A87C26C}"/>
              </a:ext>
            </a:extLst>
          </p:cNvPr>
          <p:cNvPicPr>
            <a:picLocks noChangeAspect="1"/>
          </p:cNvPicPr>
          <p:nvPr/>
        </p:nvPicPr>
        <p:blipFill>
          <a:blip r:embed="rId10"/>
          <a:stretch>
            <a:fillRect/>
          </a:stretch>
        </p:blipFill>
        <p:spPr>
          <a:xfrm>
            <a:off x="1086402" y="4218833"/>
            <a:ext cx="1495634" cy="666843"/>
          </a:xfrm>
          <a:prstGeom prst="rect">
            <a:avLst/>
          </a:prstGeom>
          <a:ln>
            <a:solidFill>
              <a:schemeClr val="accent1"/>
            </a:solidFill>
          </a:ln>
        </p:spPr>
      </p:pic>
      <p:pic>
        <p:nvPicPr>
          <p:cNvPr id="14" name="Image 13">
            <a:extLst>
              <a:ext uri="{FF2B5EF4-FFF2-40B4-BE49-F238E27FC236}">
                <a16:creationId xmlns:a16="http://schemas.microsoft.com/office/drawing/2014/main" id="{992F0C3A-A417-4547-8880-86AA9FE6E1C6}"/>
              </a:ext>
            </a:extLst>
          </p:cNvPr>
          <p:cNvPicPr>
            <a:picLocks noChangeAspect="1"/>
          </p:cNvPicPr>
          <p:nvPr/>
        </p:nvPicPr>
        <p:blipFill>
          <a:blip r:embed="rId11"/>
          <a:stretch>
            <a:fillRect/>
          </a:stretch>
        </p:blipFill>
        <p:spPr>
          <a:xfrm>
            <a:off x="5824360" y="687731"/>
            <a:ext cx="1743318" cy="428685"/>
          </a:xfrm>
          <a:prstGeom prst="rect">
            <a:avLst/>
          </a:prstGeom>
          <a:ln>
            <a:solidFill>
              <a:schemeClr val="accent1"/>
            </a:solidFill>
          </a:ln>
        </p:spPr>
      </p:pic>
      <p:sp>
        <p:nvSpPr>
          <p:cNvPr id="15" name="Rectangle 14">
            <a:extLst>
              <a:ext uri="{FF2B5EF4-FFF2-40B4-BE49-F238E27FC236}">
                <a16:creationId xmlns:a16="http://schemas.microsoft.com/office/drawing/2014/main" id="{4EECF1FE-2CDB-456B-9CC2-E8EB95AAE857}"/>
              </a:ext>
            </a:extLst>
          </p:cNvPr>
          <p:cNvSpPr/>
          <p:nvPr/>
        </p:nvSpPr>
        <p:spPr>
          <a:xfrm>
            <a:off x="4729350" y="1053015"/>
            <a:ext cx="4572000" cy="923330"/>
          </a:xfrm>
          <a:prstGeom prst="rect">
            <a:avLst/>
          </a:prstGeom>
        </p:spPr>
        <p:txBody>
          <a:bodyPr>
            <a:spAutoFit/>
          </a:bodyPr>
          <a:lstStyle/>
          <a:p>
            <a:r>
              <a:rPr lang="fr-FR" dirty="0">
                <a:solidFill>
                  <a:srgbClr val="002060"/>
                </a:solidFill>
                <a:hlinkClick r:id="rId12">
                  <a:extLst>
                    <a:ext uri="{A12FA001-AC4F-418D-AE19-62706E023703}">
                      <ahyp:hlinkClr xmlns:ahyp="http://schemas.microsoft.com/office/drawing/2018/hyperlinkcolor" val="tx"/>
                    </a:ext>
                  </a:extLst>
                </a:hlinkClick>
              </a:rPr>
              <a:t>https://stackoverflow.com/questions/36810467/git-commit-signing-failed-secret-key-not-available/36811656</a:t>
            </a:r>
            <a:endParaRPr lang="fr-FR" dirty="0">
              <a:solidFill>
                <a:srgbClr val="002060"/>
              </a:solidFill>
            </a:endParaRPr>
          </a:p>
        </p:txBody>
      </p:sp>
    </p:spTree>
    <p:extLst>
      <p:ext uri="{BB962C8B-B14F-4D97-AF65-F5344CB8AC3E}">
        <p14:creationId xmlns:p14="http://schemas.microsoft.com/office/powerpoint/2010/main" val="3582156774"/>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2 : Premier projet Git</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Revenir en arrière une fois qu’on a </a:t>
            </a:r>
            <a:r>
              <a:rPr lang="fr-FR" dirty="0" err="1"/>
              <a:t>add</a:t>
            </a:r>
            <a:r>
              <a:rPr lang="fr-FR" dirty="0"/>
              <a:t> :</a:t>
            </a:r>
          </a:p>
          <a:p>
            <a:pPr lvl="1"/>
            <a:r>
              <a:rPr lang="fr-FR" dirty="0"/>
              <a:t>git restore --</a:t>
            </a:r>
            <a:r>
              <a:rPr lang="fr-FR" dirty="0" err="1"/>
              <a:t>staged</a:t>
            </a:r>
            <a:r>
              <a:rPr lang="fr-FR" dirty="0"/>
              <a:t> &lt;file&gt;</a:t>
            </a:r>
          </a:p>
          <a:p>
            <a:pPr lvl="1"/>
            <a:endParaRPr lang="fr-FR" dirty="0"/>
          </a:p>
          <a:p>
            <a:pPr lvl="1"/>
            <a:endParaRPr lang="fr-FR" dirty="0"/>
          </a:p>
          <a:p>
            <a:pPr lvl="1"/>
            <a:endParaRPr lang="fr-FR" dirty="0"/>
          </a:p>
          <a:p>
            <a:pPr lvl="1"/>
            <a:r>
              <a:rPr lang="fr-FR" dirty="0"/>
              <a:t>Avec </a:t>
            </a:r>
            <a:r>
              <a:rPr lang="fr-FR" dirty="0" err="1"/>
              <a:t>tortoise</a:t>
            </a:r>
            <a:r>
              <a:rPr lang="fr-FR" dirty="0"/>
              <a:t> et menu contextuel dans le dossier git : </a:t>
            </a:r>
          </a:p>
          <a:p>
            <a:pPr lvl="2"/>
            <a:endParaRPr lang="en-US"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639762" lvl="2" indent="0">
              <a:buNone/>
            </a:pPr>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6" name="Image 5">
            <a:extLst>
              <a:ext uri="{FF2B5EF4-FFF2-40B4-BE49-F238E27FC236}">
                <a16:creationId xmlns:a16="http://schemas.microsoft.com/office/drawing/2014/main" id="{A7B13F1E-3FE1-4500-AB8D-5FC18D2BCFB9}"/>
              </a:ext>
            </a:extLst>
          </p:cNvPr>
          <p:cNvPicPr>
            <a:picLocks noChangeAspect="1"/>
          </p:cNvPicPr>
          <p:nvPr/>
        </p:nvPicPr>
        <p:blipFill>
          <a:blip r:embed="rId4"/>
          <a:stretch>
            <a:fillRect/>
          </a:stretch>
        </p:blipFill>
        <p:spPr>
          <a:xfrm>
            <a:off x="3995936" y="3298096"/>
            <a:ext cx="5021064" cy="3522843"/>
          </a:xfrm>
          <a:prstGeom prst="rect">
            <a:avLst/>
          </a:prstGeom>
        </p:spPr>
      </p:pic>
      <p:pic>
        <p:nvPicPr>
          <p:cNvPr id="7" name="Image 6">
            <a:extLst>
              <a:ext uri="{FF2B5EF4-FFF2-40B4-BE49-F238E27FC236}">
                <a16:creationId xmlns:a16="http://schemas.microsoft.com/office/drawing/2014/main" id="{727E1E9F-5F36-4E10-9E1D-87A2B0578CA7}"/>
              </a:ext>
            </a:extLst>
          </p:cNvPr>
          <p:cNvPicPr>
            <a:picLocks noChangeAspect="1"/>
          </p:cNvPicPr>
          <p:nvPr/>
        </p:nvPicPr>
        <p:blipFill>
          <a:blip r:embed="rId5"/>
          <a:stretch>
            <a:fillRect/>
          </a:stretch>
        </p:blipFill>
        <p:spPr>
          <a:xfrm>
            <a:off x="530841" y="3493154"/>
            <a:ext cx="2953162" cy="790685"/>
          </a:xfrm>
          <a:prstGeom prst="rect">
            <a:avLst/>
          </a:prstGeom>
        </p:spPr>
      </p:pic>
      <p:sp>
        <p:nvSpPr>
          <p:cNvPr id="12" name="Rectangle : coins arrondis 11">
            <a:extLst>
              <a:ext uri="{FF2B5EF4-FFF2-40B4-BE49-F238E27FC236}">
                <a16:creationId xmlns:a16="http://schemas.microsoft.com/office/drawing/2014/main" id="{E3A9A2F8-C1A0-41E3-B6CC-FAA235B5954D}"/>
              </a:ext>
            </a:extLst>
          </p:cNvPr>
          <p:cNvSpPr/>
          <p:nvPr/>
        </p:nvSpPr>
        <p:spPr>
          <a:xfrm>
            <a:off x="579092" y="1466271"/>
            <a:ext cx="8064896" cy="576064"/>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lvl="1"/>
            <a:r>
              <a:rPr lang="fr-FR" dirty="0"/>
              <a:t>git restore --</a:t>
            </a:r>
            <a:r>
              <a:rPr lang="fr-FR" dirty="0" err="1"/>
              <a:t>staged</a:t>
            </a:r>
            <a:r>
              <a:rPr lang="fr-FR" dirty="0"/>
              <a:t>  modele.html</a:t>
            </a:r>
          </a:p>
        </p:txBody>
      </p:sp>
      <p:pic>
        <p:nvPicPr>
          <p:cNvPr id="8" name="Image 7">
            <a:extLst>
              <a:ext uri="{FF2B5EF4-FFF2-40B4-BE49-F238E27FC236}">
                <a16:creationId xmlns:a16="http://schemas.microsoft.com/office/drawing/2014/main" id="{E0645521-C829-4782-BDCE-79C511051E50}"/>
              </a:ext>
            </a:extLst>
          </p:cNvPr>
          <p:cNvPicPr>
            <a:picLocks noChangeAspect="1"/>
          </p:cNvPicPr>
          <p:nvPr/>
        </p:nvPicPr>
        <p:blipFill>
          <a:blip r:embed="rId6"/>
          <a:stretch>
            <a:fillRect/>
          </a:stretch>
        </p:blipFill>
        <p:spPr>
          <a:xfrm>
            <a:off x="4955535" y="1032537"/>
            <a:ext cx="4105848" cy="495369"/>
          </a:xfrm>
          <a:prstGeom prst="rect">
            <a:avLst/>
          </a:prstGeom>
          <a:ln>
            <a:solidFill>
              <a:schemeClr val="bg1">
                <a:lumMod val="65000"/>
              </a:schemeClr>
            </a:solidFill>
          </a:ln>
        </p:spPr>
      </p:pic>
      <p:pic>
        <p:nvPicPr>
          <p:cNvPr id="9" name="Image 8">
            <a:extLst>
              <a:ext uri="{FF2B5EF4-FFF2-40B4-BE49-F238E27FC236}">
                <a16:creationId xmlns:a16="http://schemas.microsoft.com/office/drawing/2014/main" id="{FB598A35-98E6-49AC-AFA3-DD2E7B722129}"/>
              </a:ext>
            </a:extLst>
          </p:cNvPr>
          <p:cNvPicPr>
            <a:picLocks noChangeAspect="1"/>
          </p:cNvPicPr>
          <p:nvPr/>
        </p:nvPicPr>
        <p:blipFill>
          <a:blip r:embed="rId7"/>
          <a:stretch>
            <a:fillRect/>
          </a:stretch>
        </p:blipFill>
        <p:spPr>
          <a:xfrm>
            <a:off x="3523446" y="2102301"/>
            <a:ext cx="5515745" cy="628738"/>
          </a:xfrm>
          <a:prstGeom prst="rect">
            <a:avLst/>
          </a:prstGeom>
          <a:ln>
            <a:solidFill>
              <a:schemeClr val="bg1">
                <a:lumMod val="65000"/>
              </a:schemeClr>
            </a:solidFill>
          </a:ln>
        </p:spPr>
      </p:pic>
    </p:spTree>
    <p:extLst>
      <p:ext uri="{BB962C8B-B14F-4D97-AF65-F5344CB8AC3E}">
        <p14:creationId xmlns:p14="http://schemas.microsoft.com/office/powerpoint/2010/main" val="4201322491"/>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2 : Premier projet Git</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Revenir a un snapshot précédent :</a:t>
            </a:r>
          </a:p>
          <a:p>
            <a:pPr lvl="1"/>
            <a:r>
              <a:rPr lang="fr-FR" dirty="0"/>
              <a:t>git </a:t>
            </a:r>
            <a:r>
              <a:rPr lang="fr-FR" dirty="0" err="1"/>
              <a:t>checkout</a:t>
            </a:r>
            <a:r>
              <a:rPr lang="fr-FR" dirty="0"/>
              <a:t> : </a:t>
            </a:r>
          </a:p>
          <a:p>
            <a:pPr lvl="2"/>
            <a:endParaRPr lang="en-US"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639762" lvl="2" indent="0">
              <a:buNone/>
            </a:pPr>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6" name="Rectangle : coins arrondis 5">
            <a:extLst>
              <a:ext uri="{FF2B5EF4-FFF2-40B4-BE49-F238E27FC236}">
                <a16:creationId xmlns:a16="http://schemas.microsoft.com/office/drawing/2014/main" id="{E9BB8960-EC49-40F5-8DF8-39945593A600}"/>
              </a:ext>
            </a:extLst>
          </p:cNvPr>
          <p:cNvSpPr/>
          <p:nvPr/>
        </p:nvSpPr>
        <p:spPr>
          <a:xfrm>
            <a:off x="513296" y="1595918"/>
            <a:ext cx="8064896" cy="432048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r>
              <a:rPr lang="fr-FR" dirty="0"/>
              <a:t>git help reset</a:t>
            </a:r>
          </a:p>
          <a:p>
            <a:endParaRPr lang="fr-FR" dirty="0"/>
          </a:p>
          <a:p>
            <a:r>
              <a:rPr lang="fr-FR" dirty="0"/>
              <a:t>git log --</a:t>
            </a:r>
            <a:r>
              <a:rPr lang="fr-FR" dirty="0" err="1"/>
              <a:t>pretty</a:t>
            </a:r>
            <a:r>
              <a:rPr lang="fr-FR" dirty="0"/>
              <a:t>=</a:t>
            </a:r>
            <a:r>
              <a:rPr lang="fr-FR" dirty="0" err="1"/>
              <a:t>oneline</a:t>
            </a:r>
            <a:endParaRPr lang="fr-FR" dirty="0"/>
          </a:p>
          <a:p>
            <a:endParaRPr lang="fr-FR" dirty="0"/>
          </a:p>
          <a:p>
            <a:r>
              <a:rPr lang="fr-FR" dirty="0"/>
              <a:t>- git </a:t>
            </a:r>
            <a:r>
              <a:rPr lang="fr-FR" dirty="0" err="1"/>
              <a:t>checkout</a:t>
            </a:r>
            <a:r>
              <a:rPr lang="fr-FR" dirty="0"/>
              <a:t> </a:t>
            </a:r>
            <a:r>
              <a:rPr lang="fr-FR" dirty="0" err="1"/>
              <a:t>CommitID</a:t>
            </a:r>
            <a:endParaRPr lang="fr-FR" dirty="0"/>
          </a:p>
          <a:p>
            <a:endParaRPr lang="fr-FR" dirty="0"/>
          </a:p>
          <a:p>
            <a:r>
              <a:rPr lang="fr-FR" dirty="0"/>
              <a:t>--- git reset --hard </a:t>
            </a:r>
            <a:r>
              <a:rPr lang="fr-FR" dirty="0" err="1"/>
              <a:t>CommitID</a:t>
            </a:r>
            <a:endParaRPr lang="fr-FR" dirty="0"/>
          </a:p>
          <a:p>
            <a:endParaRPr lang="fr-FR" dirty="0"/>
          </a:p>
          <a:p>
            <a:r>
              <a:rPr lang="fr-FR" dirty="0"/>
              <a:t>--- git reset --soft </a:t>
            </a:r>
            <a:r>
              <a:rPr lang="fr-FR" dirty="0" err="1"/>
              <a:t>CommitID</a:t>
            </a:r>
            <a:endParaRPr lang="fr-FR" dirty="0"/>
          </a:p>
          <a:p>
            <a:endParaRPr lang="fr-FR" dirty="0"/>
          </a:p>
          <a:p>
            <a:r>
              <a:rPr lang="fr-FR" dirty="0"/>
              <a:t>git </a:t>
            </a:r>
            <a:r>
              <a:rPr lang="fr-FR" dirty="0" err="1"/>
              <a:t>checkout</a:t>
            </a:r>
            <a:r>
              <a:rPr lang="fr-FR" dirty="0"/>
              <a:t> master</a:t>
            </a:r>
          </a:p>
          <a:p>
            <a:endParaRPr lang="fr-FR" dirty="0"/>
          </a:p>
          <a:p>
            <a:endParaRPr lang="fr-FR" dirty="0"/>
          </a:p>
          <a:p>
            <a:endParaRPr lang="fr-FR" dirty="0"/>
          </a:p>
        </p:txBody>
      </p:sp>
      <p:sp>
        <p:nvSpPr>
          <p:cNvPr id="13" name="Rectangle 12">
            <a:extLst>
              <a:ext uri="{FF2B5EF4-FFF2-40B4-BE49-F238E27FC236}">
                <a16:creationId xmlns:a16="http://schemas.microsoft.com/office/drawing/2014/main" id="{97D675EB-46E2-4DB5-AAD6-3EAF43F0644C}"/>
              </a:ext>
            </a:extLst>
          </p:cNvPr>
          <p:cNvSpPr/>
          <p:nvPr/>
        </p:nvSpPr>
        <p:spPr>
          <a:xfrm>
            <a:off x="2195736" y="6088470"/>
            <a:ext cx="3650615" cy="369332"/>
          </a:xfrm>
          <a:prstGeom prst="rect">
            <a:avLst/>
          </a:prstGeom>
        </p:spPr>
        <p:txBody>
          <a:bodyPr wrap="none">
            <a:spAutoFit/>
          </a:bodyPr>
          <a:lstStyle/>
          <a:p>
            <a:pPr lvl="0">
              <a:spcBef>
                <a:spcPct val="30000"/>
              </a:spcBef>
              <a:defRPr/>
            </a:pPr>
            <a:r>
              <a:rPr lang="fr-FR" dirty="0">
                <a:solidFill>
                  <a:srgbClr val="002060"/>
                </a:solidFill>
                <a:hlinkClick r:id="rId4">
                  <a:extLst>
                    <a:ext uri="{A12FA001-AC4F-418D-AE19-62706E023703}">
                      <ahyp:hlinkClr xmlns:ahyp="http://schemas.microsoft.com/office/drawing/2018/hyperlinkcolor" val="tx"/>
                    </a:ext>
                  </a:extLst>
                </a:hlinkClick>
              </a:rPr>
              <a:t>https://git-scm.com/docs/git-reset</a:t>
            </a:r>
            <a:endParaRPr lang="fr-FR" dirty="0">
              <a:solidFill>
                <a:srgbClr val="002060"/>
              </a:solidFill>
            </a:endParaRPr>
          </a:p>
        </p:txBody>
      </p:sp>
      <p:pic>
        <p:nvPicPr>
          <p:cNvPr id="7" name="Graphique 6">
            <a:extLst>
              <a:ext uri="{FF2B5EF4-FFF2-40B4-BE49-F238E27FC236}">
                <a16:creationId xmlns:a16="http://schemas.microsoft.com/office/drawing/2014/main" id="{9E67E13B-878F-4354-9AF7-DE41C15DFC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1840" y="666323"/>
            <a:ext cx="7620000" cy="914400"/>
          </a:xfrm>
          <a:prstGeom prst="rect">
            <a:avLst/>
          </a:prstGeom>
        </p:spPr>
      </p:pic>
    </p:spTree>
    <p:extLst>
      <p:ext uri="{BB962C8B-B14F-4D97-AF65-F5344CB8AC3E}">
        <p14:creationId xmlns:p14="http://schemas.microsoft.com/office/powerpoint/2010/main" val="2146548029"/>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2 : Premier projet Git</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Revenir a un snapshot précédent :</a:t>
            </a:r>
          </a:p>
          <a:p>
            <a:pPr lvl="1"/>
            <a:r>
              <a:rPr lang="fr-FR" dirty="0"/>
              <a:t>Avec </a:t>
            </a:r>
            <a:r>
              <a:rPr lang="fr-FR" dirty="0" err="1"/>
              <a:t>tortoise</a:t>
            </a:r>
            <a:r>
              <a:rPr lang="fr-FR" dirty="0"/>
              <a:t> et menu contextuel dans le dossier git : </a:t>
            </a:r>
          </a:p>
          <a:p>
            <a:pPr lvl="2"/>
            <a:endParaRPr lang="en-US"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639762" lvl="2" indent="0">
              <a:buNone/>
            </a:pPr>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8" name="Image 7">
            <a:extLst>
              <a:ext uri="{FF2B5EF4-FFF2-40B4-BE49-F238E27FC236}">
                <a16:creationId xmlns:a16="http://schemas.microsoft.com/office/drawing/2014/main" id="{E440760C-BFD2-4F2B-9634-AC7009082692}"/>
              </a:ext>
            </a:extLst>
          </p:cNvPr>
          <p:cNvPicPr>
            <a:picLocks noChangeAspect="1"/>
          </p:cNvPicPr>
          <p:nvPr/>
        </p:nvPicPr>
        <p:blipFill>
          <a:blip r:embed="rId4"/>
          <a:stretch>
            <a:fillRect/>
          </a:stretch>
        </p:blipFill>
        <p:spPr>
          <a:xfrm>
            <a:off x="479252" y="1556792"/>
            <a:ext cx="2305372" cy="409632"/>
          </a:xfrm>
          <a:prstGeom prst="rect">
            <a:avLst/>
          </a:prstGeom>
        </p:spPr>
      </p:pic>
      <p:pic>
        <p:nvPicPr>
          <p:cNvPr id="9" name="Image 8">
            <a:extLst>
              <a:ext uri="{FF2B5EF4-FFF2-40B4-BE49-F238E27FC236}">
                <a16:creationId xmlns:a16="http://schemas.microsoft.com/office/drawing/2014/main" id="{4231BF91-578A-40CE-8BB5-FF351B2C4B4C}"/>
              </a:ext>
            </a:extLst>
          </p:cNvPr>
          <p:cNvPicPr>
            <a:picLocks noChangeAspect="1"/>
          </p:cNvPicPr>
          <p:nvPr/>
        </p:nvPicPr>
        <p:blipFill>
          <a:blip r:embed="rId5"/>
          <a:stretch>
            <a:fillRect/>
          </a:stretch>
        </p:blipFill>
        <p:spPr>
          <a:xfrm>
            <a:off x="1055123" y="2099052"/>
            <a:ext cx="3125982" cy="2146832"/>
          </a:xfrm>
          <a:prstGeom prst="rect">
            <a:avLst/>
          </a:prstGeom>
        </p:spPr>
      </p:pic>
      <p:pic>
        <p:nvPicPr>
          <p:cNvPr id="12" name="Image 11">
            <a:extLst>
              <a:ext uri="{FF2B5EF4-FFF2-40B4-BE49-F238E27FC236}">
                <a16:creationId xmlns:a16="http://schemas.microsoft.com/office/drawing/2014/main" id="{80129785-10D5-4FD7-A7DE-D7EC478F7A67}"/>
              </a:ext>
            </a:extLst>
          </p:cNvPr>
          <p:cNvPicPr>
            <a:picLocks noChangeAspect="1"/>
          </p:cNvPicPr>
          <p:nvPr/>
        </p:nvPicPr>
        <p:blipFill>
          <a:blip r:embed="rId6"/>
          <a:stretch>
            <a:fillRect/>
          </a:stretch>
        </p:blipFill>
        <p:spPr>
          <a:xfrm>
            <a:off x="2618114" y="3339294"/>
            <a:ext cx="5677117" cy="2046320"/>
          </a:xfrm>
          <a:prstGeom prst="rect">
            <a:avLst/>
          </a:prstGeom>
        </p:spPr>
      </p:pic>
      <p:pic>
        <p:nvPicPr>
          <p:cNvPr id="13" name="Image 12">
            <a:extLst>
              <a:ext uri="{FF2B5EF4-FFF2-40B4-BE49-F238E27FC236}">
                <a16:creationId xmlns:a16="http://schemas.microsoft.com/office/drawing/2014/main" id="{E8395067-59AB-4AE0-9F69-73F7D8017413}"/>
              </a:ext>
            </a:extLst>
          </p:cNvPr>
          <p:cNvPicPr>
            <a:picLocks noChangeAspect="1"/>
          </p:cNvPicPr>
          <p:nvPr/>
        </p:nvPicPr>
        <p:blipFill>
          <a:blip r:embed="rId7"/>
          <a:stretch>
            <a:fillRect/>
          </a:stretch>
        </p:blipFill>
        <p:spPr>
          <a:xfrm>
            <a:off x="4613970" y="4245884"/>
            <a:ext cx="4116498" cy="2589756"/>
          </a:xfrm>
          <a:prstGeom prst="rect">
            <a:avLst/>
          </a:prstGeom>
        </p:spPr>
      </p:pic>
    </p:spTree>
    <p:extLst>
      <p:ext uri="{BB962C8B-B14F-4D97-AF65-F5344CB8AC3E}">
        <p14:creationId xmlns:p14="http://schemas.microsoft.com/office/powerpoint/2010/main" val="3709324223"/>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2 : </a:t>
            </a:r>
            <a:r>
              <a:rPr lang="fr-FR" dirty="0" err="1"/>
              <a:t>Revert</a:t>
            </a:r>
            <a:r>
              <a:rPr lang="fr-FR" dirty="0"/>
              <a:t> (1)</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 Reproduisez les instructions suivantes :</a:t>
            </a:r>
            <a:endParaRPr lang="en-US"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639762" lvl="2" indent="0">
              <a:buNone/>
            </a:pPr>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6" name="Rectangle 5">
            <a:extLst>
              <a:ext uri="{FF2B5EF4-FFF2-40B4-BE49-F238E27FC236}">
                <a16:creationId xmlns:a16="http://schemas.microsoft.com/office/drawing/2014/main" id="{29376F68-8912-4672-AD32-B2FDF8F7D7ED}"/>
              </a:ext>
            </a:extLst>
          </p:cNvPr>
          <p:cNvSpPr/>
          <p:nvPr/>
        </p:nvSpPr>
        <p:spPr>
          <a:xfrm>
            <a:off x="306783" y="992374"/>
            <a:ext cx="8282834" cy="5847755"/>
          </a:xfrm>
          <a:prstGeom prst="rect">
            <a:avLst/>
          </a:prstGeom>
          <a:solidFill>
            <a:schemeClr val="tx1"/>
          </a:solidFill>
          <a:ln w="19050">
            <a:solidFill>
              <a:schemeClr val="bg1">
                <a:lumMod val="75000"/>
              </a:schemeClr>
            </a:solidFill>
          </a:ln>
        </p:spPr>
        <p:txBody>
          <a:bodyPr wrap="square">
            <a:spAutoFit/>
          </a:bodyPr>
          <a:lstStyle/>
          <a:p>
            <a:r>
              <a:rPr lang="fr-FR" sz="1700" dirty="0">
                <a:solidFill>
                  <a:schemeClr val="bg1"/>
                </a:solidFill>
              </a:rPr>
              <a:t>C:\Votre Dossier&gt;mkdir </a:t>
            </a:r>
            <a:r>
              <a:rPr lang="fr-FR" sz="1700" dirty="0" err="1">
                <a:solidFill>
                  <a:schemeClr val="bg1"/>
                </a:solidFill>
              </a:rPr>
              <a:t>git_revert_test</a:t>
            </a:r>
            <a:endParaRPr lang="fr-FR" sz="1700" dirty="0">
              <a:solidFill>
                <a:schemeClr val="bg1"/>
              </a:solidFill>
            </a:endParaRPr>
          </a:p>
          <a:p>
            <a:r>
              <a:rPr lang="fr-FR" sz="1700" dirty="0">
                <a:solidFill>
                  <a:schemeClr val="bg1"/>
                </a:solidFill>
              </a:rPr>
              <a:t>C:\Votre Dossier&gt;cd </a:t>
            </a:r>
            <a:r>
              <a:rPr lang="fr-FR" sz="1700" dirty="0" err="1">
                <a:solidFill>
                  <a:schemeClr val="bg1"/>
                </a:solidFill>
              </a:rPr>
              <a:t>git_revert_test</a:t>
            </a:r>
            <a:r>
              <a:rPr lang="fr-FR" sz="1700" dirty="0">
                <a:solidFill>
                  <a:schemeClr val="bg1"/>
                </a:solidFill>
              </a:rPr>
              <a:t>/</a:t>
            </a:r>
          </a:p>
          <a:p>
            <a:r>
              <a:rPr lang="fr-FR" sz="1700" dirty="0">
                <a:solidFill>
                  <a:schemeClr val="bg1"/>
                </a:solidFill>
              </a:rPr>
              <a:t>C:\Votre Dossier\git_revert_test&gt;git init .</a:t>
            </a:r>
          </a:p>
          <a:p>
            <a:r>
              <a:rPr lang="fr-FR" sz="1700" dirty="0" err="1">
                <a:solidFill>
                  <a:schemeClr val="bg1"/>
                </a:solidFill>
              </a:rPr>
              <a:t>Initialized</a:t>
            </a:r>
            <a:r>
              <a:rPr lang="fr-FR" sz="1700" dirty="0">
                <a:solidFill>
                  <a:schemeClr val="bg1"/>
                </a:solidFill>
              </a:rPr>
              <a:t> </a:t>
            </a:r>
            <a:r>
              <a:rPr lang="fr-FR" sz="1700" dirty="0" err="1">
                <a:solidFill>
                  <a:schemeClr val="bg1"/>
                </a:solidFill>
              </a:rPr>
              <a:t>empty</a:t>
            </a:r>
            <a:r>
              <a:rPr lang="fr-FR" sz="1700" dirty="0">
                <a:solidFill>
                  <a:schemeClr val="bg1"/>
                </a:solidFill>
              </a:rPr>
              <a:t> Git repository in C:/ Votre Dossier/git_revert_test/.git/</a:t>
            </a:r>
          </a:p>
          <a:p>
            <a:r>
              <a:rPr lang="fr-FR" sz="1700" dirty="0">
                <a:solidFill>
                  <a:schemeClr val="bg1"/>
                </a:solidFill>
              </a:rPr>
              <a:t>C:\Votre Dossier\git_revert_test&gt;echo ""&gt;</a:t>
            </a:r>
            <a:r>
              <a:rPr lang="fr-FR" sz="1700" dirty="0" err="1">
                <a:solidFill>
                  <a:schemeClr val="bg1"/>
                </a:solidFill>
              </a:rPr>
              <a:t>demo_file</a:t>
            </a:r>
            <a:endParaRPr lang="fr-FR" sz="1700" dirty="0">
              <a:solidFill>
                <a:schemeClr val="bg1"/>
              </a:solidFill>
            </a:endParaRPr>
          </a:p>
          <a:p>
            <a:r>
              <a:rPr lang="fr-FR" sz="1700" dirty="0">
                <a:solidFill>
                  <a:schemeClr val="bg1"/>
                </a:solidFill>
              </a:rPr>
              <a:t>C:\Votre Dossier\git_revert_test&gt;git </a:t>
            </a:r>
            <a:r>
              <a:rPr lang="fr-FR" sz="1700" dirty="0" err="1">
                <a:solidFill>
                  <a:schemeClr val="bg1"/>
                </a:solidFill>
              </a:rPr>
              <a:t>add</a:t>
            </a:r>
            <a:r>
              <a:rPr lang="fr-FR" sz="1700" dirty="0">
                <a:solidFill>
                  <a:schemeClr val="bg1"/>
                </a:solidFill>
              </a:rPr>
              <a:t> </a:t>
            </a:r>
            <a:r>
              <a:rPr lang="fr-FR" sz="1700" dirty="0" err="1">
                <a:solidFill>
                  <a:schemeClr val="bg1"/>
                </a:solidFill>
              </a:rPr>
              <a:t>demo_file</a:t>
            </a:r>
            <a:endParaRPr lang="fr-FR" sz="1700" dirty="0">
              <a:solidFill>
                <a:schemeClr val="bg1"/>
              </a:solidFill>
            </a:endParaRPr>
          </a:p>
          <a:p>
            <a:r>
              <a:rPr lang="fr-FR" sz="1700" dirty="0">
                <a:solidFill>
                  <a:schemeClr val="bg1"/>
                </a:solidFill>
              </a:rPr>
              <a:t>C:\Votre Dossier\git_revert_test&gt;git commit -</a:t>
            </a:r>
            <a:r>
              <a:rPr lang="fr-FR" sz="1700" dirty="0" err="1">
                <a:solidFill>
                  <a:schemeClr val="bg1"/>
                </a:solidFill>
              </a:rPr>
              <a:t>am"initial</a:t>
            </a:r>
            <a:r>
              <a:rPr lang="fr-FR" sz="1700" dirty="0">
                <a:solidFill>
                  <a:schemeClr val="bg1"/>
                </a:solidFill>
              </a:rPr>
              <a:t> commit"</a:t>
            </a:r>
          </a:p>
          <a:p>
            <a:r>
              <a:rPr lang="fr-FR" sz="1700" dirty="0">
                <a:solidFill>
                  <a:schemeClr val="bg1"/>
                </a:solidFill>
              </a:rPr>
              <a:t>[master (root-commit) e2e2c9d] initial commit</a:t>
            </a:r>
          </a:p>
          <a:p>
            <a:r>
              <a:rPr lang="fr-FR" sz="1700" dirty="0">
                <a:solidFill>
                  <a:schemeClr val="bg1"/>
                </a:solidFill>
              </a:rPr>
              <a:t> 1 file </a:t>
            </a:r>
            <a:r>
              <a:rPr lang="fr-FR" sz="1700" dirty="0" err="1">
                <a:solidFill>
                  <a:schemeClr val="bg1"/>
                </a:solidFill>
              </a:rPr>
              <a:t>changed</a:t>
            </a:r>
            <a:r>
              <a:rPr lang="fr-FR" sz="1700" dirty="0">
                <a:solidFill>
                  <a:schemeClr val="bg1"/>
                </a:solidFill>
              </a:rPr>
              <a:t>, 1 insertion(+)</a:t>
            </a:r>
          </a:p>
          <a:p>
            <a:r>
              <a:rPr lang="fr-FR" sz="1700" dirty="0">
                <a:solidFill>
                  <a:schemeClr val="bg1"/>
                </a:solidFill>
              </a:rPr>
              <a:t> </a:t>
            </a:r>
            <a:r>
              <a:rPr lang="fr-FR" sz="1700" dirty="0" err="1">
                <a:solidFill>
                  <a:schemeClr val="bg1"/>
                </a:solidFill>
              </a:rPr>
              <a:t>create</a:t>
            </a:r>
            <a:r>
              <a:rPr lang="fr-FR" sz="1700" dirty="0">
                <a:solidFill>
                  <a:schemeClr val="bg1"/>
                </a:solidFill>
              </a:rPr>
              <a:t> mode 100644 </a:t>
            </a:r>
            <a:r>
              <a:rPr lang="fr-FR" sz="1700" dirty="0" err="1">
                <a:solidFill>
                  <a:schemeClr val="bg1"/>
                </a:solidFill>
              </a:rPr>
              <a:t>demo_file</a:t>
            </a:r>
            <a:endParaRPr lang="fr-FR" sz="1700" dirty="0">
              <a:solidFill>
                <a:schemeClr val="bg1"/>
              </a:solidFill>
            </a:endParaRPr>
          </a:p>
          <a:p>
            <a:r>
              <a:rPr lang="fr-FR" sz="1700" dirty="0">
                <a:solidFill>
                  <a:schemeClr val="bg1"/>
                </a:solidFill>
              </a:rPr>
              <a:t>C:\Votre Dossier\git_revert_test&gt;echo "initial content" &gt;&gt; </a:t>
            </a:r>
            <a:r>
              <a:rPr lang="fr-FR" sz="1700" dirty="0" err="1">
                <a:solidFill>
                  <a:schemeClr val="bg1"/>
                </a:solidFill>
              </a:rPr>
              <a:t>demo_file</a:t>
            </a:r>
            <a:endParaRPr lang="fr-FR" sz="1700" dirty="0">
              <a:solidFill>
                <a:schemeClr val="bg1"/>
              </a:solidFill>
            </a:endParaRPr>
          </a:p>
          <a:p>
            <a:r>
              <a:rPr lang="fr-FR" sz="1700" dirty="0">
                <a:solidFill>
                  <a:schemeClr val="bg1"/>
                </a:solidFill>
              </a:rPr>
              <a:t>C:\Votre Dossier\git_revert_test&gt;git commit -</a:t>
            </a:r>
            <a:r>
              <a:rPr lang="fr-FR" sz="1700" dirty="0" err="1">
                <a:solidFill>
                  <a:schemeClr val="bg1"/>
                </a:solidFill>
              </a:rPr>
              <a:t>am"add</a:t>
            </a:r>
            <a:r>
              <a:rPr lang="fr-FR" sz="1700" dirty="0">
                <a:solidFill>
                  <a:schemeClr val="bg1"/>
                </a:solidFill>
              </a:rPr>
              <a:t> new content to </a:t>
            </a:r>
            <a:r>
              <a:rPr lang="fr-FR" sz="1700" dirty="0" err="1">
                <a:solidFill>
                  <a:schemeClr val="bg1"/>
                </a:solidFill>
              </a:rPr>
              <a:t>demo</a:t>
            </a:r>
            <a:r>
              <a:rPr lang="fr-FR" sz="1700" dirty="0">
                <a:solidFill>
                  <a:schemeClr val="bg1"/>
                </a:solidFill>
              </a:rPr>
              <a:t> file"</a:t>
            </a:r>
          </a:p>
          <a:p>
            <a:r>
              <a:rPr lang="fr-FR" sz="1700" dirty="0">
                <a:solidFill>
                  <a:schemeClr val="bg1"/>
                </a:solidFill>
              </a:rPr>
              <a:t>[master 70cda88] </a:t>
            </a:r>
            <a:r>
              <a:rPr lang="fr-FR" sz="1700" dirty="0" err="1">
                <a:solidFill>
                  <a:schemeClr val="bg1"/>
                </a:solidFill>
              </a:rPr>
              <a:t>add</a:t>
            </a:r>
            <a:r>
              <a:rPr lang="fr-FR" sz="1700" dirty="0">
                <a:solidFill>
                  <a:schemeClr val="bg1"/>
                </a:solidFill>
              </a:rPr>
              <a:t> new content to </a:t>
            </a:r>
            <a:r>
              <a:rPr lang="fr-FR" sz="1700" dirty="0" err="1">
                <a:solidFill>
                  <a:schemeClr val="bg1"/>
                </a:solidFill>
              </a:rPr>
              <a:t>demo</a:t>
            </a:r>
            <a:r>
              <a:rPr lang="fr-FR" sz="1700" dirty="0">
                <a:solidFill>
                  <a:schemeClr val="bg1"/>
                </a:solidFill>
              </a:rPr>
              <a:t> file</a:t>
            </a:r>
          </a:p>
          <a:p>
            <a:r>
              <a:rPr lang="fr-FR" sz="1700" dirty="0">
                <a:solidFill>
                  <a:schemeClr val="bg1"/>
                </a:solidFill>
              </a:rPr>
              <a:t> 1 file </a:t>
            </a:r>
            <a:r>
              <a:rPr lang="fr-FR" sz="1700" dirty="0" err="1">
                <a:solidFill>
                  <a:schemeClr val="bg1"/>
                </a:solidFill>
              </a:rPr>
              <a:t>changed</a:t>
            </a:r>
            <a:r>
              <a:rPr lang="fr-FR" sz="1700" dirty="0">
                <a:solidFill>
                  <a:schemeClr val="bg1"/>
                </a:solidFill>
              </a:rPr>
              <a:t>, 1 insertion(+)</a:t>
            </a:r>
          </a:p>
          <a:p>
            <a:r>
              <a:rPr lang="fr-FR" sz="1700" dirty="0">
                <a:solidFill>
                  <a:schemeClr val="bg1"/>
                </a:solidFill>
              </a:rPr>
              <a:t>C:\Votre Dossier\git_revert_test&gt;echo "</a:t>
            </a:r>
            <a:r>
              <a:rPr lang="fr-FR" sz="1700" dirty="0" err="1">
                <a:solidFill>
                  <a:schemeClr val="bg1"/>
                </a:solidFill>
              </a:rPr>
              <a:t>prepended</a:t>
            </a:r>
            <a:r>
              <a:rPr lang="fr-FR" sz="1700" dirty="0">
                <a:solidFill>
                  <a:schemeClr val="bg1"/>
                </a:solidFill>
              </a:rPr>
              <a:t> line content" &gt;&gt; </a:t>
            </a:r>
            <a:r>
              <a:rPr lang="fr-FR" sz="1700" dirty="0" err="1">
                <a:solidFill>
                  <a:schemeClr val="bg1"/>
                </a:solidFill>
              </a:rPr>
              <a:t>demo_file</a:t>
            </a:r>
            <a:endParaRPr lang="fr-FR" sz="1700" dirty="0">
              <a:solidFill>
                <a:schemeClr val="bg1"/>
              </a:solidFill>
            </a:endParaRPr>
          </a:p>
          <a:p>
            <a:r>
              <a:rPr lang="fr-FR" sz="1700" dirty="0">
                <a:solidFill>
                  <a:schemeClr val="bg1"/>
                </a:solidFill>
              </a:rPr>
              <a:t>C:\Votre Dossier\git_revert_test&gt;git commit -</a:t>
            </a:r>
            <a:r>
              <a:rPr lang="fr-FR" sz="1700" dirty="0" err="1">
                <a:solidFill>
                  <a:schemeClr val="bg1"/>
                </a:solidFill>
              </a:rPr>
              <a:t>am"prepend</a:t>
            </a:r>
            <a:r>
              <a:rPr lang="fr-FR" sz="1700" dirty="0">
                <a:solidFill>
                  <a:schemeClr val="bg1"/>
                </a:solidFill>
              </a:rPr>
              <a:t> content to </a:t>
            </a:r>
            <a:r>
              <a:rPr lang="fr-FR" sz="1700" dirty="0" err="1">
                <a:solidFill>
                  <a:schemeClr val="bg1"/>
                </a:solidFill>
              </a:rPr>
              <a:t>demo</a:t>
            </a:r>
            <a:r>
              <a:rPr lang="fr-FR" sz="1700" dirty="0">
                <a:solidFill>
                  <a:schemeClr val="bg1"/>
                </a:solidFill>
              </a:rPr>
              <a:t> file"</a:t>
            </a:r>
          </a:p>
          <a:p>
            <a:r>
              <a:rPr lang="fr-FR" sz="1700" dirty="0">
                <a:solidFill>
                  <a:schemeClr val="bg1"/>
                </a:solidFill>
              </a:rPr>
              <a:t>[master 37156a1] </a:t>
            </a:r>
            <a:r>
              <a:rPr lang="fr-FR" sz="1700" dirty="0" err="1">
                <a:solidFill>
                  <a:schemeClr val="bg1"/>
                </a:solidFill>
              </a:rPr>
              <a:t>prepend</a:t>
            </a:r>
            <a:r>
              <a:rPr lang="fr-FR" sz="1700" dirty="0">
                <a:solidFill>
                  <a:schemeClr val="bg1"/>
                </a:solidFill>
              </a:rPr>
              <a:t> content to </a:t>
            </a:r>
            <a:r>
              <a:rPr lang="fr-FR" sz="1700" dirty="0" err="1">
                <a:solidFill>
                  <a:schemeClr val="bg1"/>
                </a:solidFill>
              </a:rPr>
              <a:t>demo</a:t>
            </a:r>
            <a:r>
              <a:rPr lang="fr-FR" sz="1700" dirty="0">
                <a:solidFill>
                  <a:schemeClr val="bg1"/>
                </a:solidFill>
              </a:rPr>
              <a:t> file</a:t>
            </a:r>
          </a:p>
          <a:p>
            <a:r>
              <a:rPr lang="fr-FR" sz="1700" dirty="0">
                <a:solidFill>
                  <a:schemeClr val="bg1"/>
                </a:solidFill>
              </a:rPr>
              <a:t> 1 file </a:t>
            </a:r>
            <a:r>
              <a:rPr lang="fr-FR" sz="1700" dirty="0" err="1">
                <a:solidFill>
                  <a:schemeClr val="bg1"/>
                </a:solidFill>
              </a:rPr>
              <a:t>changed</a:t>
            </a:r>
            <a:r>
              <a:rPr lang="fr-FR" sz="1700" dirty="0">
                <a:solidFill>
                  <a:schemeClr val="bg1"/>
                </a:solidFill>
              </a:rPr>
              <a:t>, 1 insertion(+)</a:t>
            </a:r>
          </a:p>
          <a:p>
            <a:r>
              <a:rPr lang="fr-FR" sz="1700" dirty="0">
                <a:solidFill>
                  <a:schemeClr val="bg1"/>
                </a:solidFill>
              </a:rPr>
              <a:t>C:\Votre Dossier\git_revert_test&gt;git log --</a:t>
            </a:r>
            <a:r>
              <a:rPr lang="fr-FR" sz="1700" dirty="0" err="1">
                <a:solidFill>
                  <a:schemeClr val="bg1"/>
                </a:solidFill>
              </a:rPr>
              <a:t>oneline</a:t>
            </a:r>
            <a:endParaRPr lang="fr-FR" sz="1700" dirty="0">
              <a:solidFill>
                <a:schemeClr val="bg1"/>
              </a:solidFill>
            </a:endParaRPr>
          </a:p>
          <a:p>
            <a:r>
              <a:rPr lang="fr-FR" sz="1700" dirty="0">
                <a:solidFill>
                  <a:schemeClr val="bg1"/>
                </a:solidFill>
              </a:rPr>
              <a:t>37156a1 (HEAD -&gt; master) </a:t>
            </a:r>
            <a:r>
              <a:rPr lang="fr-FR" sz="1700" dirty="0" err="1">
                <a:solidFill>
                  <a:schemeClr val="bg1"/>
                </a:solidFill>
              </a:rPr>
              <a:t>prepend</a:t>
            </a:r>
            <a:r>
              <a:rPr lang="fr-FR" sz="1700" dirty="0">
                <a:solidFill>
                  <a:schemeClr val="bg1"/>
                </a:solidFill>
              </a:rPr>
              <a:t> content to </a:t>
            </a:r>
            <a:r>
              <a:rPr lang="fr-FR" sz="1700" dirty="0" err="1">
                <a:solidFill>
                  <a:schemeClr val="bg1"/>
                </a:solidFill>
              </a:rPr>
              <a:t>demo</a:t>
            </a:r>
            <a:r>
              <a:rPr lang="fr-FR" sz="1700" dirty="0">
                <a:solidFill>
                  <a:schemeClr val="bg1"/>
                </a:solidFill>
              </a:rPr>
              <a:t> file</a:t>
            </a:r>
          </a:p>
          <a:p>
            <a:r>
              <a:rPr lang="fr-FR" sz="1700" dirty="0">
                <a:solidFill>
                  <a:schemeClr val="bg1"/>
                </a:solidFill>
              </a:rPr>
              <a:t>70cda88 </a:t>
            </a:r>
            <a:r>
              <a:rPr lang="fr-FR" sz="1700" dirty="0" err="1">
                <a:solidFill>
                  <a:schemeClr val="bg1"/>
                </a:solidFill>
              </a:rPr>
              <a:t>add</a:t>
            </a:r>
            <a:r>
              <a:rPr lang="fr-FR" sz="1700" dirty="0">
                <a:solidFill>
                  <a:schemeClr val="bg1"/>
                </a:solidFill>
              </a:rPr>
              <a:t> new content to </a:t>
            </a:r>
            <a:r>
              <a:rPr lang="fr-FR" sz="1700" dirty="0" err="1">
                <a:solidFill>
                  <a:schemeClr val="bg1"/>
                </a:solidFill>
              </a:rPr>
              <a:t>demo</a:t>
            </a:r>
            <a:r>
              <a:rPr lang="fr-FR" sz="1700" dirty="0">
                <a:solidFill>
                  <a:schemeClr val="bg1"/>
                </a:solidFill>
              </a:rPr>
              <a:t> file</a:t>
            </a:r>
          </a:p>
          <a:p>
            <a:r>
              <a:rPr lang="fr-FR" sz="1700" dirty="0">
                <a:solidFill>
                  <a:schemeClr val="bg1"/>
                </a:solidFill>
              </a:rPr>
              <a:t>e2e2c9d initial commit</a:t>
            </a:r>
          </a:p>
        </p:txBody>
      </p:sp>
    </p:spTree>
    <p:extLst>
      <p:ext uri="{BB962C8B-B14F-4D97-AF65-F5344CB8AC3E}">
        <p14:creationId xmlns:p14="http://schemas.microsoft.com/office/powerpoint/2010/main" val="286848898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2 : </a:t>
            </a:r>
            <a:r>
              <a:rPr lang="fr-FR" dirty="0" err="1"/>
              <a:t>Revert</a:t>
            </a:r>
            <a:r>
              <a:rPr lang="fr-FR" dirty="0"/>
              <a:t> (2)</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 Appliquer l'inverse d'un commit à partir de votre historique de projet:</a:t>
            </a:r>
          </a:p>
          <a:p>
            <a:pPr lvl="1"/>
            <a:r>
              <a:rPr lang="fr-FR" dirty="0"/>
              <a:t>Avec </a:t>
            </a:r>
            <a:r>
              <a:rPr lang="fr-FR" dirty="0" err="1"/>
              <a:t>tortoise</a:t>
            </a:r>
            <a:r>
              <a:rPr lang="fr-FR" dirty="0"/>
              <a:t> et menu contextuel dans le dossier git : </a:t>
            </a:r>
          </a:p>
          <a:p>
            <a:pPr lvl="2"/>
            <a:endParaRPr lang="en-US"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639762" lvl="2" indent="0">
              <a:buNone/>
            </a:pPr>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5" name="Rectangle 4">
            <a:extLst>
              <a:ext uri="{FF2B5EF4-FFF2-40B4-BE49-F238E27FC236}">
                <a16:creationId xmlns:a16="http://schemas.microsoft.com/office/drawing/2014/main" id="{B614AF00-8AA9-4EC3-8C84-7FFBE17347B7}"/>
              </a:ext>
            </a:extLst>
          </p:cNvPr>
          <p:cNvSpPr/>
          <p:nvPr/>
        </p:nvSpPr>
        <p:spPr>
          <a:xfrm>
            <a:off x="1026082" y="6198713"/>
            <a:ext cx="11294933" cy="369332"/>
          </a:xfrm>
          <a:prstGeom prst="rect">
            <a:avLst/>
          </a:prstGeom>
        </p:spPr>
        <p:txBody>
          <a:bodyPr wrap="square">
            <a:spAutoFit/>
          </a:bodyPr>
          <a:lstStyle/>
          <a:p>
            <a:r>
              <a:rPr lang="fr-FR" dirty="0">
                <a:hlinkClick r:id="rId4"/>
              </a:rPr>
              <a:t>https://www.atlassian.com/fr/git/tutorials/undoing-changes/git-revert</a:t>
            </a:r>
            <a:endParaRPr lang="fr-FR" dirty="0"/>
          </a:p>
        </p:txBody>
      </p:sp>
      <p:sp>
        <p:nvSpPr>
          <p:cNvPr id="8" name="Rectangle : coins arrondis 7">
            <a:extLst>
              <a:ext uri="{FF2B5EF4-FFF2-40B4-BE49-F238E27FC236}">
                <a16:creationId xmlns:a16="http://schemas.microsoft.com/office/drawing/2014/main" id="{00217ED9-49D4-4A27-AF23-33CD81C966A6}"/>
              </a:ext>
            </a:extLst>
          </p:cNvPr>
          <p:cNvSpPr/>
          <p:nvPr/>
        </p:nvSpPr>
        <p:spPr>
          <a:xfrm>
            <a:off x="556253" y="2002696"/>
            <a:ext cx="8064896" cy="4110615"/>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r>
              <a:rPr lang="fr-FR" dirty="0"/>
              <a:t>-  git help </a:t>
            </a:r>
            <a:r>
              <a:rPr lang="fr-FR" dirty="0" err="1"/>
              <a:t>revert</a:t>
            </a:r>
            <a:endParaRPr lang="fr-FR" dirty="0"/>
          </a:p>
          <a:p>
            <a:endParaRPr lang="fr-FR" dirty="0"/>
          </a:p>
          <a:p>
            <a:r>
              <a:rPr lang="fr-FR" dirty="0"/>
              <a:t>-  git log --</a:t>
            </a:r>
            <a:r>
              <a:rPr lang="fr-FR" dirty="0" err="1"/>
              <a:t>pretty</a:t>
            </a:r>
            <a:r>
              <a:rPr lang="fr-FR" dirty="0"/>
              <a:t>=</a:t>
            </a:r>
            <a:r>
              <a:rPr lang="fr-FR" dirty="0" err="1"/>
              <a:t>oneline</a:t>
            </a:r>
            <a:endParaRPr lang="fr-FR" dirty="0"/>
          </a:p>
          <a:p>
            <a:endParaRPr lang="fr-FR" dirty="0"/>
          </a:p>
          <a:p>
            <a:r>
              <a:rPr lang="fr-FR" dirty="0"/>
              <a:t>-  git </a:t>
            </a:r>
            <a:r>
              <a:rPr lang="fr-FR" dirty="0" err="1"/>
              <a:t>revert</a:t>
            </a:r>
            <a:r>
              <a:rPr lang="fr-FR" dirty="0"/>
              <a:t> HEAD</a:t>
            </a:r>
          </a:p>
          <a:p>
            <a:r>
              <a:rPr lang="en-US" dirty="0"/>
              <a:t>[master b9cd081] Revert "prepend content to demo file"</a:t>
            </a:r>
          </a:p>
          <a:p>
            <a:r>
              <a:rPr lang="en-US" dirty="0"/>
              <a:t>1 file changed, 1 deletion(-)</a:t>
            </a:r>
          </a:p>
          <a:p>
            <a:endParaRPr lang="en-US" dirty="0"/>
          </a:p>
          <a:p>
            <a:r>
              <a:rPr lang="en-US" dirty="0"/>
              <a:t>-  git log --</a:t>
            </a:r>
            <a:r>
              <a:rPr lang="en-US" dirty="0" err="1"/>
              <a:t>oneline</a:t>
            </a:r>
            <a:endParaRPr lang="en-US" dirty="0"/>
          </a:p>
          <a:p>
            <a:r>
              <a:rPr lang="en-US" dirty="0"/>
              <a:t>1061e79 Revert "prepend content to demo file"</a:t>
            </a:r>
          </a:p>
          <a:p>
            <a:r>
              <a:rPr lang="en-US" dirty="0"/>
              <a:t>86bb32e prepend content to demo file</a:t>
            </a:r>
          </a:p>
          <a:p>
            <a:r>
              <a:rPr lang="en-US" dirty="0"/>
              <a:t>3602d88 add new content to demo file</a:t>
            </a:r>
          </a:p>
          <a:p>
            <a:r>
              <a:rPr lang="en-US" dirty="0"/>
              <a:t>299b15f initial commit</a:t>
            </a:r>
            <a:endParaRPr lang="fr-FR" dirty="0"/>
          </a:p>
        </p:txBody>
      </p:sp>
      <p:pic>
        <p:nvPicPr>
          <p:cNvPr id="12" name="Graphique 11">
            <a:extLst>
              <a:ext uri="{FF2B5EF4-FFF2-40B4-BE49-F238E27FC236}">
                <a16:creationId xmlns:a16="http://schemas.microsoft.com/office/drawing/2014/main" id="{70A80C52-2F82-4D94-8CC4-F353C75224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96136" y="952615"/>
            <a:ext cx="4195737" cy="613627"/>
          </a:xfrm>
          <a:prstGeom prst="rect">
            <a:avLst/>
          </a:prstGeom>
        </p:spPr>
      </p:pic>
    </p:spTree>
    <p:extLst>
      <p:ext uri="{BB962C8B-B14F-4D97-AF65-F5344CB8AC3E}">
        <p14:creationId xmlns:p14="http://schemas.microsoft.com/office/powerpoint/2010/main" val="1575438525"/>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2 : </a:t>
            </a:r>
            <a:r>
              <a:rPr lang="fr-FR" dirty="0" err="1"/>
              <a:t>Revert</a:t>
            </a:r>
            <a:r>
              <a:rPr lang="fr-FR" dirty="0"/>
              <a:t> (3)</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 Appliquer l'inverse d'un commit à partir de votre historique de projet:</a:t>
            </a:r>
          </a:p>
          <a:p>
            <a:pPr lvl="1"/>
            <a:r>
              <a:rPr lang="fr-FR" dirty="0"/>
              <a:t>Avec </a:t>
            </a:r>
            <a:r>
              <a:rPr lang="fr-FR" dirty="0" err="1"/>
              <a:t>tortoise</a:t>
            </a:r>
            <a:r>
              <a:rPr lang="fr-FR" dirty="0"/>
              <a:t> et menu contextuel dans le dossier git : </a:t>
            </a:r>
          </a:p>
          <a:p>
            <a:pPr lvl="2"/>
            <a:endParaRPr lang="en-US"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639762" lvl="2" indent="0">
              <a:buNone/>
            </a:pPr>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6" name="Image 5">
            <a:extLst>
              <a:ext uri="{FF2B5EF4-FFF2-40B4-BE49-F238E27FC236}">
                <a16:creationId xmlns:a16="http://schemas.microsoft.com/office/drawing/2014/main" id="{9BC2805B-22D7-4D92-B693-91E37FB21612}"/>
              </a:ext>
            </a:extLst>
          </p:cNvPr>
          <p:cNvPicPr>
            <a:picLocks noChangeAspect="1"/>
          </p:cNvPicPr>
          <p:nvPr/>
        </p:nvPicPr>
        <p:blipFill>
          <a:blip r:embed="rId4"/>
          <a:stretch>
            <a:fillRect/>
          </a:stretch>
        </p:blipFill>
        <p:spPr>
          <a:xfrm>
            <a:off x="778726" y="2012799"/>
            <a:ext cx="2448267" cy="1524213"/>
          </a:xfrm>
          <a:prstGeom prst="rect">
            <a:avLst/>
          </a:prstGeom>
        </p:spPr>
      </p:pic>
      <p:pic>
        <p:nvPicPr>
          <p:cNvPr id="8" name="Image 7">
            <a:extLst>
              <a:ext uri="{FF2B5EF4-FFF2-40B4-BE49-F238E27FC236}">
                <a16:creationId xmlns:a16="http://schemas.microsoft.com/office/drawing/2014/main" id="{9E4A0346-6BA5-4216-A01D-EBA5935380CD}"/>
              </a:ext>
            </a:extLst>
          </p:cNvPr>
          <p:cNvPicPr>
            <a:picLocks noChangeAspect="1"/>
          </p:cNvPicPr>
          <p:nvPr/>
        </p:nvPicPr>
        <p:blipFill>
          <a:blip r:embed="rId5"/>
          <a:stretch>
            <a:fillRect/>
          </a:stretch>
        </p:blipFill>
        <p:spPr>
          <a:xfrm>
            <a:off x="5166616" y="1931345"/>
            <a:ext cx="3796383" cy="4845847"/>
          </a:xfrm>
          <a:prstGeom prst="rect">
            <a:avLst/>
          </a:prstGeom>
        </p:spPr>
      </p:pic>
      <p:sp>
        <p:nvSpPr>
          <p:cNvPr id="5" name="Rectangle 4">
            <a:extLst>
              <a:ext uri="{FF2B5EF4-FFF2-40B4-BE49-F238E27FC236}">
                <a16:creationId xmlns:a16="http://schemas.microsoft.com/office/drawing/2014/main" id="{B614AF00-8AA9-4EC3-8C84-7FFBE17347B7}"/>
              </a:ext>
            </a:extLst>
          </p:cNvPr>
          <p:cNvSpPr/>
          <p:nvPr/>
        </p:nvSpPr>
        <p:spPr>
          <a:xfrm rot="19213618">
            <a:off x="-1009258" y="2685392"/>
            <a:ext cx="11294933" cy="369332"/>
          </a:xfrm>
          <a:prstGeom prst="rect">
            <a:avLst/>
          </a:prstGeom>
        </p:spPr>
        <p:txBody>
          <a:bodyPr wrap="square">
            <a:spAutoFit/>
          </a:bodyPr>
          <a:lstStyle/>
          <a:p>
            <a:r>
              <a:rPr lang="fr-FR" dirty="0">
                <a:solidFill>
                  <a:srgbClr val="002060"/>
                </a:solidFill>
                <a:hlinkClick r:id="rId6">
                  <a:extLst>
                    <a:ext uri="{A12FA001-AC4F-418D-AE19-62706E023703}">
                      <ahyp:hlinkClr xmlns:ahyp="http://schemas.microsoft.com/office/drawing/2018/hyperlinkcolor" val="tx"/>
                    </a:ext>
                  </a:extLst>
                </a:hlinkClick>
              </a:rPr>
              <a:t>https://www.atlassian.com/fr/git/tutorials/undoing-changes/git-revert</a:t>
            </a:r>
            <a:endParaRPr lang="fr-FR" dirty="0">
              <a:solidFill>
                <a:srgbClr val="002060"/>
              </a:solidFill>
            </a:endParaRPr>
          </a:p>
        </p:txBody>
      </p:sp>
      <p:pic>
        <p:nvPicPr>
          <p:cNvPr id="9" name="Image 8">
            <a:extLst>
              <a:ext uri="{FF2B5EF4-FFF2-40B4-BE49-F238E27FC236}">
                <a16:creationId xmlns:a16="http://schemas.microsoft.com/office/drawing/2014/main" id="{1FB6BD63-C9BC-4F6C-83EF-C996E47F3574}"/>
              </a:ext>
            </a:extLst>
          </p:cNvPr>
          <p:cNvPicPr>
            <a:picLocks noChangeAspect="1"/>
          </p:cNvPicPr>
          <p:nvPr/>
        </p:nvPicPr>
        <p:blipFill>
          <a:blip r:embed="rId7"/>
          <a:stretch>
            <a:fillRect/>
          </a:stretch>
        </p:blipFill>
        <p:spPr>
          <a:xfrm>
            <a:off x="1551515" y="5670128"/>
            <a:ext cx="7411484" cy="1152686"/>
          </a:xfrm>
          <a:prstGeom prst="rect">
            <a:avLst/>
          </a:prstGeom>
        </p:spPr>
      </p:pic>
    </p:spTree>
    <p:extLst>
      <p:ext uri="{BB962C8B-B14F-4D97-AF65-F5344CB8AC3E}">
        <p14:creationId xmlns:p14="http://schemas.microsoft.com/office/powerpoint/2010/main" val="2675784700"/>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2 : Premier projet Git</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Ne plus suivre un fichier :</a:t>
            </a:r>
          </a:p>
          <a:p>
            <a:pPr lvl="1"/>
            <a:r>
              <a:rPr lang="fr-FR" dirty="0"/>
              <a:t>git </a:t>
            </a:r>
            <a:r>
              <a:rPr lang="fr-FR" dirty="0" err="1"/>
              <a:t>rm</a:t>
            </a:r>
            <a:r>
              <a:rPr lang="fr-FR" dirty="0"/>
              <a:t> --</a:t>
            </a:r>
            <a:r>
              <a:rPr lang="fr-FR" dirty="0" err="1"/>
              <a:t>cached</a:t>
            </a:r>
            <a:r>
              <a:rPr lang="fr-FR" dirty="0"/>
              <a:t> (file)</a:t>
            </a:r>
          </a:p>
          <a:p>
            <a:pPr marL="365125" lvl="1" indent="0">
              <a:buNone/>
            </a:pPr>
            <a:r>
              <a:rPr lang="fr-FR" dirty="0"/>
              <a:t> </a:t>
            </a:r>
          </a:p>
          <a:p>
            <a:pPr marL="365125" lvl="1" indent="0">
              <a:buNone/>
            </a:pPr>
            <a:endParaRPr lang="fr-FR" dirty="0"/>
          </a:p>
          <a:p>
            <a:pPr lvl="1"/>
            <a:r>
              <a:rPr lang="fr-FR" dirty="0"/>
              <a:t>Avec </a:t>
            </a:r>
            <a:r>
              <a:rPr lang="fr-FR" dirty="0" err="1"/>
              <a:t>tortoise</a:t>
            </a:r>
            <a:r>
              <a:rPr lang="fr-FR" dirty="0"/>
              <a:t> et menu contextuel dans le dossier git : </a:t>
            </a:r>
          </a:p>
          <a:p>
            <a:pPr lvl="2"/>
            <a:r>
              <a:rPr lang="fr-FR" dirty="0"/>
              <a:t>Fichier non suivi	</a:t>
            </a:r>
          </a:p>
          <a:p>
            <a:pPr lvl="2"/>
            <a:r>
              <a:rPr lang="fr-FR" dirty="0"/>
              <a:t>                                                        Fichier suivi (</a:t>
            </a:r>
            <a:r>
              <a:rPr lang="fr-FR" dirty="0" err="1"/>
              <a:t>add</a:t>
            </a:r>
            <a:r>
              <a:rPr lang="fr-FR" dirty="0"/>
              <a:t>)</a:t>
            </a:r>
          </a:p>
          <a:p>
            <a:pPr lvl="2"/>
            <a:endParaRPr lang="fr-FR" dirty="0"/>
          </a:p>
          <a:p>
            <a:pPr lvl="2"/>
            <a:endParaRPr lang="fr-FR" dirty="0"/>
          </a:p>
          <a:p>
            <a:pPr lvl="2"/>
            <a:endParaRPr lang="fr-FR" dirty="0"/>
          </a:p>
          <a:p>
            <a:pPr lvl="2"/>
            <a:r>
              <a:rPr lang="fr-FR" dirty="0"/>
              <a:t>Fichier suivi et </a:t>
            </a:r>
            <a:r>
              <a:rPr lang="fr-FR" dirty="0" err="1"/>
              <a:t>commité</a:t>
            </a:r>
            <a:r>
              <a:rPr lang="fr-FR" dirty="0"/>
              <a:t> :</a:t>
            </a:r>
          </a:p>
          <a:p>
            <a:pPr lvl="2"/>
            <a:endParaRPr lang="fr-FR" dirty="0"/>
          </a:p>
          <a:p>
            <a:pPr lvl="2"/>
            <a:endParaRPr lang="en-US"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639762" lvl="2" indent="0">
              <a:buNone/>
            </a:pPr>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14" name="Rectangle : coins arrondis 13">
            <a:extLst>
              <a:ext uri="{FF2B5EF4-FFF2-40B4-BE49-F238E27FC236}">
                <a16:creationId xmlns:a16="http://schemas.microsoft.com/office/drawing/2014/main" id="{91CF995F-8CAE-4D87-B0F3-8B8020084A75}"/>
              </a:ext>
            </a:extLst>
          </p:cNvPr>
          <p:cNvSpPr/>
          <p:nvPr/>
        </p:nvSpPr>
        <p:spPr>
          <a:xfrm>
            <a:off x="545664" y="1556792"/>
            <a:ext cx="8064896" cy="75366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r>
              <a:rPr lang="fr-FR" dirty="0"/>
              <a:t>git </a:t>
            </a:r>
            <a:r>
              <a:rPr lang="fr-FR" dirty="0" err="1"/>
              <a:t>rm</a:t>
            </a:r>
            <a:r>
              <a:rPr lang="fr-FR" dirty="0"/>
              <a:t> --</a:t>
            </a:r>
            <a:r>
              <a:rPr lang="fr-FR" dirty="0" err="1"/>
              <a:t>cached</a:t>
            </a:r>
            <a:r>
              <a:rPr lang="fr-FR" dirty="0"/>
              <a:t>  </a:t>
            </a:r>
            <a:r>
              <a:rPr lang="en-US" dirty="0"/>
              <a:t>.</a:t>
            </a:r>
            <a:r>
              <a:rPr lang="en-US" dirty="0" err="1"/>
              <a:t>gitignore</a:t>
            </a:r>
            <a:endParaRPr lang="en-US" dirty="0"/>
          </a:p>
          <a:p>
            <a:r>
              <a:rPr lang="en-US" dirty="0"/>
              <a:t>git rm avirer.txt -f </a:t>
            </a:r>
            <a:endParaRPr lang="fr-FR" dirty="0"/>
          </a:p>
        </p:txBody>
      </p:sp>
      <p:pic>
        <p:nvPicPr>
          <p:cNvPr id="5" name="Image 4">
            <a:extLst>
              <a:ext uri="{FF2B5EF4-FFF2-40B4-BE49-F238E27FC236}">
                <a16:creationId xmlns:a16="http://schemas.microsoft.com/office/drawing/2014/main" id="{ACD01260-6C47-425B-BA1F-5D3ED2C2A270}"/>
              </a:ext>
            </a:extLst>
          </p:cNvPr>
          <p:cNvPicPr>
            <a:picLocks noChangeAspect="1"/>
          </p:cNvPicPr>
          <p:nvPr/>
        </p:nvPicPr>
        <p:blipFill>
          <a:blip r:embed="rId4"/>
          <a:stretch>
            <a:fillRect/>
          </a:stretch>
        </p:blipFill>
        <p:spPr>
          <a:xfrm>
            <a:off x="3698141" y="1271002"/>
            <a:ext cx="5115639" cy="571580"/>
          </a:xfrm>
          <a:prstGeom prst="rect">
            <a:avLst/>
          </a:prstGeom>
        </p:spPr>
      </p:pic>
      <p:pic>
        <p:nvPicPr>
          <p:cNvPr id="7" name="Image 6">
            <a:extLst>
              <a:ext uri="{FF2B5EF4-FFF2-40B4-BE49-F238E27FC236}">
                <a16:creationId xmlns:a16="http://schemas.microsoft.com/office/drawing/2014/main" id="{D2600590-8ADF-41B8-B8EA-0E4A5AF07AF8}"/>
              </a:ext>
            </a:extLst>
          </p:cNvPr>
          <p:cNvPicPr>
            <a:picLocks noChangeAspect="1"/>
          </p:cNvPicPr>
          <p:nvPr/>
        </p:nvPicPr>
        <p:blipFill>
          <a:blip r:embed="rId5"/>
          <a:stretch>
            <a:fillRect/>
          </a:stretch>
        </p:blipFill>
        <p:spPr>
          <a:xfrm>
            <a:off x="1313392" y="3193802"/>
            <a:ext cx="3410426" cy="828791"/>
          </a:xfrm>
          <a:prstGeom prst="rect">
            <a:avLst/>
          </a:prstGeom>
        </p:spPr>
      </p:pic>
      <p:pic>
        <p:nvPicPr>
          <p:cNvPr id="15" name="Image 14">
            <a:extLst>
              <a:ext uri="{FF2B5EF4-FFF2-40B4-BE49-F238E27FC236}">
                <a16:creationId xmlns:a16="http://schemas.microsoft.com/office/drawing/2014/main" id="{94059270-F000-42D3-BCA5-A92253B411D2}"/>
              </a:ext>
            </a:extLst>
          </p:cNvPr>
          <p:cNvPicPr>
            <a:picLocks noChangeAspect="1"/>
          </p:cNvPicPr>
          <p:nvPr/>
        </p:nvPicPr>
        <p:blipFill>
          <a:blip r:embed="rId6"/>
          <a:stretch>
            <a:fillRect/>
          </a:stretch>
        </p:blipFill>
        <p:spPr>
          <a:xfrm>
            <a:off x="4927038" y="3669541"/>
            <a:ext cx="3886742" cy="1028844"/>
          </a:xfrm>
          <a:prstGeom prst="rect">
            <a:avLst/>
          </a:prstGeom>
        </p:spPr>
      </p:pic>
      <p:pic>
        <p:nvPicPr>
          <p:cNvPr id="16" name="Image 15">
            <a:extLst>
              <a:ext uri="{FF2B5EF4-FFF2-40B4-BE49-F238E27FC236}">
                <a16:creationId xmlns:a16="http://schemas.microsoft.com/office/drawing/2014/main" id="{C796224E-A676-45B1-8582-33586B7EAB70}"/>
              </a:ext>
            </a:extLst>
          </p:cNvPr>
          <p:cNvPicPr>
            <a:picLocks noChangeAspect="1"/>
          </p:cNvPicPr>
          <p:nvPr/>
        </p:nvPicPr>
        <p:blipFill>
          <a:blip r:embed="rId7"/>
          <a:stretch>
            <a:fillRect/>
          </a:stretch>
        </p:blipFill>
        <p:spPr>
          <a:xfrm>
            <a:off x="1490493" y="5137581"/>
            <a:ext cx="2419688" cy="1171739"/>
          </a:xfrm>
          <a:prstGeom prst="rect">
            <a:avLst/>
          </a:prstGeom>
        </p:spPr>
      </p:pic>
    </p:spTree>
    <p:extLst>
      <p:ext uri="{BB962C8B-B14F-4D97-AF65-F5344CB8AC3E}">
        <p14:creationId xmlns:p14="http://schemas.microsoft.com/office/powerpoint/2010/main" val="2474892823"/>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2 : Memo</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pPr lvl="1"/>
            <a:r>
              <a:rPr lang="fr-FR" dirty="0"/>
              <a:t>  Commandes vues            </a:t>
            </a:r>
            <a:r>
              <a:rPr lang="fr-FR" dirty="0" err="1"/>
              <a:t>Status</a:t>
            </a:r>
            <a:r>
              <a:rPr lang="fr-FR" dirty="0"/>
              <a:t> du fichier : </a:t>
            </a:r>
          </a:p>
          <a:p>
            <a:pPr lvl="1"/>
            <a:endParaRPr lang="fr-FR" dirty="0"/>
          </a:p>
          <a:p>
            <a:pPr lvl="2"/>
            <a:r>
              <a:rPr lang="en-US" dirty="0"/>
              <a:t>git </a:t>
            </a:r>
            <a:r>
              <a:rPr lang="en-US" dirty="0" err="1"/>
              <a:t>init</a:t>
            </a:r>
            <a:endParaRPr lang="en-US" dirty="0"/>
          </a:p>
          <a:p>
            <a:pPr lvl="2"/>
            <a:r>
              <a:rPr lang="en-US" dirty="0"/>
              <a:t>git clone</a:t>
            </a:r>
          </a:p>
          <a:p>
            <a:pPr lvl="2"/>
            <a:r>
              <a:rPr lang="en-US" dirty="0"/>
              <a:t>git status</a:t>
            </a:r>
          </a:p>
          <a:p>
            <a:pPr lvl="2"/>
            <a:r>
              <a:rPr lang="en-US" dirty="0"/>
              <a:t>git add</a:t>
            </a:r>
          </a:p>
          <a:p>
            <a:pPr lvl="2"/>
            <a:r>
              <a:rPr lang="en-US" dirty="0"/>
              <a:t>git commit</a:t>
            </a:r>
          </a:p>
          <a:p>
            <a:pPr lvl="2"/>
            <a:r>
              <a:rPr lang="en-US" dirty="0"/>
              <a:t>git log</a:t>
            </a:r>
          </a:p>
          <a:p>
            <a:pPr lvl="2"/>
            <a:r>
              <a:rPr lang="en-US" dirty="0"/>
              <a:t>git show </a:t>
            </a:r>
          </a:p>
          <a:p>
            <a:pPr lvl="2"/>
            <a:r>
              <a:rPr lang="en-US" dirty="0"/>
              <a:t>git diff </a:t>
            </a:r>
          </a:p>
          <a:p>
            <a:pPr lvl="2"/>
            <a:r>
              <a:rPr lang="en-US" dirty="0"/>
              <a:t>git restore </a:t>
            </a:r>
          </a:p>
          <a:p>
            <a:pPr lvl="2"/>
            <a:r>
              <a:rPr lang="en-US" dirty="0"/>
              <a:t>git reset </a:t>
            </a:r>
          </a:p>
          <a:p>
            <a:pPr lvl="2"/>
            <a:r>
              <a:rPr lang="en-US" dirty="0"/>
              <a:t>git checkout </a:t>
            </a:r>
          </a:p>
          <a:p>
            <a:pPr lvl="2"/>
            <a:r>
              <a:rPr lang="en-US" dirty="0"/>
              <a:t>git revert </a:t>
            </a:r>
          </a:p>
          <a:p>
            <a:pPr lvl="2"/>
            <a:r>
              <a:rPr lang="en-US" dirty="0"/>
              <a:t>git rm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639762" lvl="2" indent="0">
              <a:buNone/>
            </a:pPr>
            <a:endParaRPr lang="fr-FR"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28" name="object 4">
            <a:extLst>
              <a:ext uri="{FF2B5EF4-FFF2-40B4-BE49-F238E27FC236}">
                <a16:creationId xmlns:a16="http://schemas.microsoft.com/office/drawing/2014/main" id="{0E5215EE-7C05-4737-B980-0FC2E4983F45}"/>
              </a:ext>
            </a:extLst>
          </p:cNvPr>
          <p:cNvSpPr/>
          <p:nvPr/>
        </p:nvSpPr>
        <p:spPr>
          <a:xfrm>
            <a:off x="6701960" y="618474"/>
            <a:ext cx="1038860" cy="1038860"/>
          </a:xfrm>
          <a:custGeom>
            <a:avLst/>
            <a:gdLst/>
            <a:ahLst/>
            <a:cxnLst/>
            <a:rect l="l" t="t" r="r" b="b"/>
            <a:pathLst>
              <a:path w="1038860" h="1038860">
                <a:moveTo>
                  <a:pt x="519302" y="0"/>
                </a:moveTo>
                <a:lnTo>
                  <a:pt x="476717" y="1721"/>
                </a:lnTo>
                <a:lnTo>
                  <a:pt x="435078" y="6797"/>
                </a:lnTo>
                <a:lnTo>
                  <a:pt x="394520" y="15094"/>
                </a:lnTo>
                <a:lnTo>
                  <a:pt x="355177" y="26477"/>
                </a:lnTo>
                <a:lnTo>
                  <a:pt x="317182" y="40814"/>
                </a:lnTo>
                <a:lnTo>
                  <a:pt x="280669" y="57970"/>
                </a:lnTo>
                <a:lnTo>
                  <a:pt x="245772" y="77812"/>
                </a:lnTo>
                <a:lnTo>
                  <a:pt x="212625" y="100206"/>
                </a:lnTo>
                <a:lnTo>
                  <a:pt x="181361" y="125017"/>
                </a:lnTo>
                <a:lnTo>
                  <a:pt x="152114" y="152114"/>
                </a:lnTo>
                <a:lnTo>
                  <a:pt x="125017" y="181361"/>
                </a:lnTo>
                <a:lnTo>
                  <a:pt x="100206" y="212625"/>
                </a:lnTo>
                <a:lnTo>
                  <a:pt x="77812" y="245772"/>
                </a:lnTo>
                <a:lnTo>
                  <a:pt x="57970" y="280669"/>
                </a:lnTo>
                <a:lnTo>
                  <a:pt x="40814" y="317182"/>
                </a:lnTo>
                <a:lnTo>
                  <a:pt x="26477" y="355177"/>
                </a:lnTo>
                <a:lnTo>
                  <a:pt x="15094" y="394520"/>
                </a:lnTo>
                <a:lnTo>
                  <a:pt x="6797" y="435078"/>
                </a:lnTo>
                <a:lnTo>
                  <a:pt x="1721" y="476717"/>
                </a:lnTo>
                <a:lnTo>
                  <a:pt x="0" y="519303"/>
                </a:lnTo>
                <a:lnTo>
                  <a:pt x="1721" y="561888"/>
                </a:lnTo>
                <a:lnTo>
                  <a:pt x="6797" y="603527"/>
                </a:lnTo>
                <a:lnTo>
                  <a:pt x="15094" y="644085"/>
                </a:lnTo>
                <a:lnTo>
                  <a:pt x="26477" y="683428"/>
                </a:lnTo>
                <a:lnTo>
                  <a:pt x="40814" y="721423"/>
                </a:lnTo>
                <a:lnTo>
                  <a:pt x="57970" y="757936"/>
                </a:lnTo>
                <a:lnTo>
                  <a:pt x="77812" y="792833"/>
                </a:lnTo>
                <a:lnTo>
                  <a:pt x="100206" y="825980"/>
                </a:lnTo>
                <a:lnTo>
                  <a:pt x="125017" y="857244"/>
                </a:lnTo>
                <a:lnTo>
                  <a:pt x="152114" y="886491"/>
                </a:lnTo>
                <a:lnTo>
                  <a:pt x="181361" y="913588"/>
                </a:lnTo>
                <a:lnTo>
                  <a:pt x="212625" y="938399"/>
                </a:lnTo>
                <a:lnTo>
                  <a:pt x="245772" y="960793"/>
                </a:lnTo>
                <a:lnTo>
                  <a:pt x="280669" y="980635"/>
                </a:lnTo>
                <a:lnTo>
                  <a:pt x="317182" y="997791"/>
                </a:lnTo>
                <a:lnTo>
                  <a:pt x="355177" y="1012128"/>
                </a:lnTo>
                <a:lnTo>
                  <a:pt x="394520" y="1023511"/>
                </a:lnTo>
                <a:lnTo>
                  <a:pt x="435078" y="1031808"/>
                </a:lnTo>
                <a:lnTo>
                  <a:pt x="476717" y="1036884"/>
                </a:lnTo>
                <a:lnTo>
                  <a:pt x="519302" y="1038606"/>
                </a:lnTo>
                <a:lnTo>
                  <a:pt x="561906" y="1036884"/>
                </a:lnTo>
                <a:lnTo>
                  <a:pt x="603558" y="1031808"/>
                </a:lnTo>
                <a:lnTo>
                  <a:pt x="644126" y="1023511"/>
                </a:lnTo>
                <a:lnTo>
                  <a:pt x="683477" y="1012128"/>
                </a:lnTo>
                <a:lnTo>
                  <a:pt x="721477" y="997791"/>
                </a:lnTo>
                <a:lnTo>
                  <a:pt x="757992" y="980635"/>
                </a:lnTo>
                <a:lnTo>
                  <a:pt x="792889" y="960793"/>
                </a:lnTo>
                <a:lnTo>
                  <a:pt x="826035" y="938399"/>
                </a:lnTo>
                <a:lnTo>
                  <a:pt x="857296" y="913588"/>
                </a:lnTo>
                <a:lnTo>
                  <a:pt x="886539" y="886491"/>
                </a:lnTo>
                <a:lnTo>
                  <a:pt x="913630" y="857244"/>
                </a:lnTo>
                <a:lnTo>
                  <a:pt x="938436" y="825980"/>
                </a:lnTo>
                <a:lnTo>
                  <a:pt x="960823" y="792833"/>
                </a:lnTo>
                <a:lnTo>
                  <a:pt x="980659" y="757936"/>
                </a:lnTo>
                <a:lnTo>
                  <a:pt x="997809" y="721423"/>
                </a:lnTo>
                <a:lnTo>
                  <a:pt x="1012140" y="683428"/>
                </a:lnTo>
                <a:lnTo>
                  <a:pt x="1023518" y="644085"/>
                </a:lnTo>
                <a:lnTo>
                  <a:pt x="1031811" y="603527"/>
                </a:lnTo>
                <a:lnTo>
                  <a:pt x="1036885" y="561888"/>
                </a:lnTo>
                <a:lnTo>
                  <a:pt x="1038605" y="519303"/>
                </a:lnTo>
                <a:lnTo>
                  <a:pt x="1036885" y="476717"/>
                </a:lnTo>
                <a:lnTo>
                  <a:pt x="1031811" y="435078"/>
                </a:lnTo>
                <a:lnTo>
                  <a:pt x="1023518" y="394520"/>
                </a:lnTo>
                <a:lnTo>
                  <a:pt x="1012140" y="355177"/>
                </a:lnTo>
                <a:lnTo>
                  <a:pt x="997809" y="317182"/>
                </a:lnTo>
                <a:lnTo>
                  <a:pt x="980659" y="280669"/>
                </a:lnTo>
                <a:lnTo>
                  <a:pt x="960823" y="245772"/>
                </a:lnTo>
                <a:lnTo>
                  <a:pt x="938436" y="212625"/>
                </a:lnTo>
                <a:lnTo>
                  <a:pt x="913630" y="181361"/>
                </a:lnTo>
                <a:lnTo>
                  <a:pt x="886539" y="152114"/>
                </a:lnTo>
                <a:lnTo>
                  <a:pt x="857296" y="125017"/>
                </a:lnTo>
                <a:lnTo>
                  <a:pt x="826035" y="100206"/>
                </a:lnTo>
                <a:lnTo>
                  <a:pt x="792889" y="77812"/>
                </a:lnTo>
                <a:lnTo>
                  <a:pt x="757992" y="57970"/>
                </a:lnTo>
                <a:lnTo>
                  <a:pt x="721477" y="40814"/>
                </a:lnTo>
                <a:lnTo>
                  <a:pt x="683477" y="26477"/>
                </a:lnTo>
                <a:lnTo>
                  <a:pt x="644126" y="15094"/>
                </a:lnTo>
                <a:lnTo>
                  <a:pt x="603558" y="6797"/>
                </a:lnTo>
                <a:lnTo>
                  <a:pt x="561906" y="1721"/>
                </a:lnTo>
                <a:lnTo>
                  <a:pt x="519302" y="0"/>
                </a:lnTo>
                <a:close/>
              </a:path>
            </a:pathLst>
          </a:custGeom>
          <a:solidFill>
            <a:srgbClr val="4F81BC"/>
          </a:solidFill>
        </p:spPr>
        <p:txBody>
          <a:bodyPr wrap="square" lIns="0" tIns="0" rIns="0" bIns="0" rtlCol="0"/>
          <a:lstStyle/>
          <a:p>
            <a:endParaRPr/>
          </a:p>
        </p:txBody>
      </p:sp>
      <p:sp>
        <p:nvSpPr>
          <p:cNvPr id="29" name="object 5">
            <a:extLst>
              <a:ext uri="{FF2B5EF4-FFF2-40B4-BE49-F238E27FC236}">
                <a16:creationId xmlns:a16="http://schemas.microsoft.com/office/drawing/2014/main" id="{B2A8DC48-0798-422D-ABA9-685CE68698D6}"/>
              </a:ext>
            </a:extLst>
          </p:cNvPr>
          <p:cNvSpPr txBox="1"/>
          <p:nvPr/>
        </p:nvSpPr>
        <p:spPr>
          <a:xfrm>
            <a:off x="6898429" y="1054084"/>
            <a:ext cx="644525" cy="184666"/>
          </a:xfrm>
          <a:prstGeom prst="rect">
            <a:avLst/>
          </a:prstGeom>
        </p:spPr>
        <p:txBody>
          <a:bodyPr vert="horz" wrap="square" lIns="0" tIns="0" rIns="0" bIns="0" rtlCol="0">
            <a:spAutoFit/>
          </a:bodyPr>
          <a:lstStyle/>
          <a:p>
            <a:pPr marL="12700">
              <a:lnSpc>
                <a:spcPct val="100000"/>
              </a:lnSpc>
            </a:pPr>
            <a:r>
              <a:rPr sz="1200" dirty="0">
                <a:solidFill>
                  <a:srgbClr val="FFFFFF"/>
                </a:solidFill>
                <a:latin typeface="Calibri"/>
                <a:cs typeface="Calibri"/>
              </a:rPr>
              <a:t>u</a:t>
            </a:r>
            <a:r>
              <a:rPr sz="1200" spc="-10" dirty="0">
                <a:solidFill>
                  <a:srgbClr val="FFFFFF"/>
                </a:solidFill>
                <a:latin typeface="Calibri"/>
                <a:cs typeface="Calibri"/>
              </a:rPr>
              <a:t>n</a:t>
            </a:r>
            <a:r>
              <a:rPr sz="1200" spc="-5" dirty="0">
                <a:solidFill>
                  <a:srgbClr val="FFFFFF"/>
                </a:solidFill>
                <a:latin typeface="Calibri"/>
                <a:cs typeface="Calibri"/>
              </a:rPr>
              <a:t>t</a:t>
            </a:r>
            <a:r>
              <a:rPr sz="1200" spc="-30" dirty="0">
                <a:solidFill>
                  <a:srgbClr val="FFFFFF"/>
                </a:solidFill>
                <a:latin typeface="Calibri"/>
                <a:cs typeface="Calibri"/>
              </a:rPr>
              <a:t>r</a:t>
            </a:r>
            <a:r>
              <a:rPr sz="1200" spc="-10" dirty="0">
                <a:solidFill>
                  <a:srgbClr val="FFFFFF"/>
                </a:solidFill>
                <a:latin typeface="Calibri"/>
                <a:cs typeface="Calibri"/>
              </a:rPr>
              <a:t>ac</a:t>
            </a:r>
            <a:r>
              <a:rPr sz="1200" spc="-55" dirty="0">
                <a:solidFill>
                  <a:srgbClr val="FFFFFF"/>
                </a:solidFill>
                <a:latin typeface="Calibri"/>
                <a:cs typeface="Calibri"/>
              </a:rPr>
              <a:t>k</a:t>
            </a:r>
            <a:r>
              <a:rPr sz="1200" spc="-10" dirty="0">
                <a:solidFill>
                  <a:srgbClr val="FFFFFF"/>
                </a:solidFill>
                <a:latin typeface="Calibri"/>
                <a:cs typeface="Calibri"/>
              </a:rPr>
              <a:t>ed</a:t>
            </a:r>
            <a:endParaRPr sz="1200" dirty="0">
              <a:latin typeface="Calibri"/>
              <a:cs typeface="Calibri"/>
            </a:endParaRPr>
          </a:p>
        </p:txBody>
      </p:sp>
      <p:sp>
        <p:nvSpPr>
          <p:cNvPr id="30" name="object 6">
            <a:extLst>
              <a:ext uri="{FF2B5EF4-FFF2-40B4-BE49-F238E27FC236}">
                <a16:creationId xmlns:a16="http://schemas.microsoft.com/office/drawing/2014/main" id="{EA64411C-2FE4-4921-91BE-FC79E3B77BDF}"/>
              </a:ext>
            </a:extLst>
          </p:cNvPr>
          <p:cNvSpPr/>
          <p:nvPr/>
        </p:nvSpPr>
        <p:spPr>
          <a:xfrm>
            <a:off x="7672494" y="1425431"/>
            <a:ext cx="285750" cy="308610"/>
          </a:xfrm>
          <a:custGeom>
            <a:avLst/>
            <a:gdLst/>
            <a:ahLst/>
            <a:cxnLst/>
            <a:rect l="l" t="t" r="r" b="b"/>
            <a:pathLst>
              <a:path w="285750" h="308610">
                <a:moveTo>
                  <a:pt x="123698" y="0"/>
                </a:moveTo>
                <a:lnTo>
                  <a:pt x="0" y="170179"/>
                </a:lnTo>
                <a:lnTo>
                  <a:pt x="112013" y="251460"/>
                </a:lnTo>
                <a:lnTo>
                  <a:pt x="70738" y="308228"/>
                </a:lnTo>
                <a:lnTo>
                  <a:pt x="285750" y="247776"/>
                </a:lnTo>
                <a:lnTo>
                  <a:pt x="279116" y="81279"/>
                </a:lnTo>
                <a:lnTo>
                  <a:pt x="235585" y="81279"/>
                </a:lnTo>
                <a:lnTo>
                  <a:pt x="123698" y="0"/>
                </a:lnTo>
                <a:close/>
              </a:path>
              <a:path w="285750" h="308610">
                <a:moveTo>
                  <a:pt x="276860" y="24637"/>
                </a:moveTo>
                <a:lnTo>
                  <a:pt x="235585" y="81279"/>
                </a:lnTo>
                <a:lnTo>
                  <a:pt x="279116" y="81279"/>
                </a:lnTo>
                <a:lnTo>
                  <a:pt x="276860" y="24637"/>
                </a:lnTo>
                <a:close/>
              </a:path>
            </a:pathLst>
          </a:custGeom>
          <a:solidFill>
            <a:srgbClr val="B1C1DB"/>
          </a:solidFill>
        </p:spPr>
        <p:txBody>
          <a:bodyPr wrap="square" lIns="0" tIns="0" rIns="0" bIns="0" rtlCol="0"/>
          <a:lstStyle/>
          <a:p>
            <a:endParaRPr/>
          </a:p>
        </p:txBody>
      </p:sp>
      <p:sp>
        <p:nvSpPr>
          <p:cNvPr id="31" name="object 7">
            <a:extLst>
              <a:ext uri="{FF2B5EF4-FFF2-40B4-BE49-F238E27FC236}">
                <a16:creationId xmlns:a16="http://schemas.microsoft.com/office/drawing/2014/main" id="{48B93DE0-6CDB-41D0-8AA5-91A03A619C9D}"/>
              </a:ext>
            </a:extLst>
          </p:cNvPr>
          <p:cNvSpPr/>
          <p:nvPr/>
        </p:nvSpPr>
        <p:spPr>
          <a:xfrm>
            <a:off x="7964594" y="1535795"/>
            <a:ext cx="1038860" cy="1038860"/>
          </a:xfrm>
          <a:custGeom>
            <a:avLst/>
            <a:gdLst/>
            <a:ahLst/>
            <a:cxnLst/>
            <a:rect l="l" t="t" r="r" b="b"/>
            <a:pathLst>
              <a:path w="1038860" h="1038860">
                <a:moveTo>
                  <a:pt x="519302" y="0"/>
                </a:moveTo>
                <a:lnTo>
                  <a:pt x="476717" y="1721"/>
                </a:lnTo>
                <a:lnTo>
                  <a:pt x="435078" y="6797"/>
                </a:lnTo>
                <a:lnTo>
                  <a:pt x="394520" y="15094"/>
                </a:lnTo>
                <a:lnTo>
                  <a:pt x="355177" y="26477"/>
                </a:lnTo>
                <a:lnTo>
                  <a:pt x="317182" y="40814"/>
                </a:lnTo>
                <a:lnTo>
                  <a:pt x="280669" y="57970"/>
                </a:lnTo>
                <a:lnTo>
                  <a:pt x="245772" y="77812"/>
                </a:lnTo>
                <a:lnTo>
                  <a:pt x="212625" y="100206"/>
                </a:lnTo>
                <a:lnTo>
                  <a:pt x="181361" y="125017"/>
                </a:lnTo>
                <a:lnTo>
                  <a:pt x="152114" y="152114"/>
                </a:lnTo>
                <a:lnTo>
                  <a:pt x="125017" y="181361"/>
                </a:lnTo>
                <a:lnTo>
                  <a:pt x="100206" y="212625"/>
                </a:lnTo>
                <a:lnTo>
                  <a:pt x="77812" y="245772"/>
                </a:lnTo>
                <a:lnTo>
                  <a:pt x="57970" y="280669"/>
                </a:lnTo>
                <a:lnTo>
                  <a:pt x="40814" y="317182"/>
                </a:lnTo>
                <a:lnTo>
                  <a:pt x="26477" y="355177"/>
                </a:lnTo>
                <a:lnTo>
                  <a:pt x="15094" y="394520"/>
                </a:lnTo>
                <a:lnTo>
                  <a:pt x="6797" y="435078"/>
                </a:lnTo>
                <a:lnTo>
                  <a:pt x="1721" y="476717"/>
                </a:lnTo>
                <a:lnTo>
                  <a:pt x="0" y="519302"/>
                </a:lnTo>
                <a:lnTo>
                  <a:pt x="1721" y="561888"/>
                </a:lnTo>
                <a:lnTo>
                  <a:pt x="6797" y="603527"/>
                </a:lnTo>
                <a:lnTo>
                  <a:pt x="15094" y="644085"/>
                </a:lnTo>
                <a:lnTo>
                  <a:pt x="26477" y="683428"/>
                </a:lnTo>
                <a:lnTo>
                  <a:pt x="40814" y="721423"/>
                </a:lnTo>
                <a:lnTo>
                  <a:pt x="57970" y="757936"/>
                </a:lnTo>
                <a:lnTo>
                  <a:pt x="77812" y="792833"/>
                </a:lnTo>
                <a:lnTo>
                  <a:pt x="100206" y="825980"/>
                </a:lnTo>
                <a:lnTo>
                  <a:pt x="125017" y="857244"/>
                </a:lnTo>
                <a:lnTo>
                  <a:pt x="152114" y="886491"/>
                </a:lnTo>
                <a:lnTo>
                  <a:pt x="181361" y="913588"/>
                </a:lnTo>
                <a:lnTo>
                  <a:pt x="212625" y="938399"/>
                </a:lnTo>
                <a:lnTo>
                  <a:pt x="245772" y="960793"/>
                </a:lnTo>
                <a:lnTo>
                  <a:pt x="280669" y="980635"/>
                </a:lnTo>
                <a:lnTo>
                  <a:pt x="317182" y="997791"/>
                </a:lnTo>
                <a:lnTo>
                  <a:pt x="355177" y="1012128"/>
                </a:lnTo>
                <a:lnTo>
                  <a:pt x="394520" y="1023511"/>
                </a:lnTo>
                <a:lnTo>
                  <a:pt x="435078" y="1031808"/>
                </a:lnTo>
                <a:lnTo>
                  <a:pt x="476717" y="1036884"/>
                </a:lnTo>
                <a:lnTo>
                  <a:pt x="519302" y="1038606"/>
                </a:lnTo>
                <a:lnTo>
                  <a:pt x="561906" y="1036884"/>
                </a:lnTo>
                <a:lnTo>
                  <a:pt x="603558" y="1031808"/>
                </a:lnTo>
                <a:lnTo>
                  <a:pt x="644126" y="1023511"/>
                </a:lnTo>
                <a:lnTo>
                  <a:pt x="683477" y="1012128"/>
                </a:lnTo>
                <a:lnTo>
                  <a:pt x="721477" y="997791"/>
                </a:lnTo>
                <a:lnTo>
                  <a:pt x="757992" y="980635"/>
                </a:lnTo>
                <a:lnTo>
                  <a:pt x="792889" y="960793"/>
                </a:lnTo>
                <a:lnTo>
                  <a:pt x="826035" y="938399"/>
                </a:lnTo>
                <a:lnTo>
                  <a:pt x="857296" y="913588"/>
                </a:lnTo>
                <a:lnTo>
                  <a:pt x="886539" y="886491"/>
                </a:lnTo>
                <a:lnTo>
                  <a:pt x="913630" y="857244"/>
                </a:lnTo>
                <a:lnTo>
                  <a:pt x="938436" y="825980"/>
                </a:lnTo>
                <a:lnTo>
                  <a:pt x="960823" y="792833"/>
                </a:lnTo>
                <a:lnTo>
                  <a:pt x="980659" y="757936"/>
                </a:lnTo>
                <a:lnTo>
                  <a:pt x="997809" y="721423"/>
                </a:lnTo>
                <a:lnTo>
                  <a:pt x="1012140" y="683428"/>
                </a:lnTo>
                <a:lnTo>
                  <a:pt x="1023518" y="644085"/>
                </a:lnTo>
                <a:lnTo>
                  <a:pt x="1031811" y="603527"/>
                </a:lnTo>
                <a:lnTo>
                  <a:pt x="1036885" y="561888"/>
                </a:lnTo>
                <a:lnTo>
                  <a:pt x="1038605" y="519302"/>
                </a:lnTo>
                <a:lnTo>
                  <a:pt x="1036885" y="476717"/>
                </a:lnTo>
                <a:lnTo>
                  <a:pt x="1031811" y="435078"/>
                </a:lnTo>
                <a:lnTo>
                  <a:pt x="1023518" y="394520"/>
                </a:lnTo>
                <a:lnTo>
                  <a:pt x="1012140" y="355177"/>
                </a:lnTo>
                <a:lnTo>
                  <a:pt x="997809" y="317182"/>
                </a:lnTo>
                <a:lnTo>
                  <a:pt x="980659" y="280669"/>
                </a:lnTo>
                <a:lnTo>
                  <a:pt x="960823" y="245772"/>
                </a:lnTo>
                <a:lnTo>
                  <a:pt x="938436" y="212625"/>
                </a:lnTo>
                <a:lnTo>
                  <a:pt x="913630" y="181361"/>
                </a:lnTo>
                <a:lnTo>
                  <a:pt x="886539" y="152114"/>
                </a:lnTo>
                <a:lnTo>
                  <a:pt x="857296" y="125017"/>
                </a:lnTo>
                <a:lnTo>
                  <a:pt x="826035" y="100206"/>
                </a:lnTo>
                <a:lnTo>
                  <a:pt x="792889" y="77812"/>
                </a:lnTo>
                <a:lnTo>
                  <a:pt x="757992" y="57970"/>
                </a:lnTo>
                <a:lnTo>
                  <a:pt x="721477" y="40814"/>
                </a:lnTo>
                <a:lnTo>
                  <a:pt x="683477" y="26477"/>
                </a:lnTo>
                <a:lnTo>
                  <a:pt x="644126" y="15094"/>
                </a:lnTo>
                <a:lnTo>
                  <a:pt x="603558" y="6797"/>
                </a:lnTo>
                <a:lnTo>
                  <a:pt x="561906" y="1721"/>
                </a:lnTo>
                <a:lnTo>
                  <a:pt x="519302" y="0"/>
                </a:lnTo>
                <a:close/>
              </a:path>
            </a:pathLst>
          </a:custGeom>
          <a:solidFill>
            <a:srgbClr val="4F81BC"/>
          </a:solidFill>
        </p:spPr>
        <p:txBody>
          <a:bodyPr wrap="square" lIns="0" tIns="0" rIns="0" bIns="0" rtlCol="0"/>
          <a:lstStyle/>
          <a:p>
            <a:endParaRPr/>
          </a:p>
        </p:txBody>
      </p:sp>
      <p:sp>
        <p:nvSpPr>
          <p:cNvPr id="32" name="object 8">
            <a:extLst>
              <a:ext uri="{FF2B5EF4-FFF2-40B4-BE49-F238E27FC236}">
                <a16:creationId xmlns:a16="http://schemas.microsoft.com/office/drawing/2014/main" id="{2F79EA41-8978-4CB4-993C-2DA6B026352F}"/>
              </a:ext>
            </a:extLst>
          </p:cNvPr>
          <p:cNvSpPr/>
          <p:nvPr/>
        </p:nvSpPr>
        <p:spPr>
          <a:xfrm>
            <a:off x="7964594" y="1535795"/>
            <a:ext cx="1038860" cy="1038860"/>
          </a:xfrm>
          <a:custGeom>
            <a:avLst/>
            <a:gdLst/>
            <a:ahLst/>
            <a:cxnLst/>
            <a:rect l="l" t="t" r="r" b="b"/>
            <a:pathLst>
              <a:path w="1038860" h="1038860">
                <a:moveTo>
                  <a:pt x="0" y="519302"/>
                </a:moveTo>
                <a:lnTo>
                  <a:pt x="1721" y="476717"/>
                </a:lnTo>
                <a:lnTo>
                  <a:pt x="6797" y="435078"/>
                </a:lnTo>
                <a:lnTo>
                  <a:pt x="15094" y="394520"/>
                </a:lnTo>
                <a:lnTo>
                  <a:pt x="26477" y="355177"/>
                </a:lnTo>
                <a:lnTo>
                  <a:pt x="40814" y="317182"/>
                </a:lnTo>
                <a:lnTo>
                  <a:pt x="57970" y="280669"/>
                </a:lnTo>
                <a:lnTo>
                  <a:pt x="77812" y="245772"/>
                </a:lnTo>
                <a:lnTo>
                  <a:pt x="100206" y="212625"/>
                </a:lnTo>
                <a:lnTo>
                  <a:pt x="125017" y="181361"/>
                </a:lnTo>
                <a:lnTo>
                  <a:pt x="152114" y="152114"/>
                </a:lnTo>
                <a:lnTo>
                  <a:pt x="181361" y="125017"/>
                </a:lnTo>
                <a:lnTo>
                  <a:pt x="212625" y="100206"/>
                </a:lnTo>
                <a:lnTo>
                  <a:pt x="245772" y="77812"/>
                </a:lnTo>
                <a:lnTo>
                  <a:pt x="280669" y="57970"/>
                </a:lnTo>
                <a:lnTo>
                  <a:pt x="317182" y="40814"/>
                </a:lnTo>
                <a:lnTo>
                  <a:pt x="355177" y="26477"/>
                </a:lnTo>
                <a:lnTo>
                  <a:pt x="394520" y="15094"/>
                </a:lnTo>
                <a:lnTo>
                  <a:pt x="435078" y="6797"/>
                </a:lnTo>
                <a:lnTo>
                  <a:pt x="476717" y="1721"/>
                </a:lnTo>
                <a:lnTo>
                  <a:pt x="519302" y="0"/>
                </a:lnTo>
                <a:lnTo>
                  <a:pt x="561906" y="1721"/>
                </a:lnTo>
                <a:lnTo>
                  <a:pt x="603558" y="6797"/>
                </a:lnTo>
                <a:lnTo>
                  <a:pt x="644126" y="15094"/>
                </a:lnTo>
                <a:lnTo>
                  <a:pt x="683477" y="26477"/>
                </a:lnTo>
                <a:lnTo>
                  <a:pt x="721477" y="40814"/>
                </a:lnTo>
                <a:lnTo>
                  <a:pt x="757992" y="57970"/>
                </a:lnTo>
                <a:lnTo>
                  <a:pt x="792889" y="77812"/>
                </a:lnTo>
                <a:lnTo>
                  <a:pt x="826035" y="100206"/>
                </a:lnTo>
                <a:lnTo>
                  <a:pt x="857296" y="125017"/>
                </a:lnTo>
                <a:lnTo>
                  <a:pt x="886539" y="152114"/>
                </a:lnTo>
                <a:lnTo>
                  <a:pt x="913630" y="181361"/>
                </a:lnTo>
                <a:lnTo>
                  <a:pt x="938436" y="212625"/>
                </a:lnTo>
                <a:lnTo>
                  <a:pt x="960823" y="245772"/>
                </a:lnTo>
                <a:lnTo>
                  <a:pt x="980659" y="280669"/>
                </a:lnTo>
                <a:lnTo>
                  <a:pt x="997809" y="317182"/>
                </a:lnTo>
                <a:lnTo>
                  <a:pt x="1012140" y="355177"/>
                </a:lnTo>
                <a:lnTo>
                  <a:pt x="1023518" y="394520"/>
                </a:lnTo>
                <a:lnTo>
                  <a:pt x="1031811" y="435078"/>
                </a:lnTo>
                <a:lnTo>
                  <a:pt x="1036885" y="476717"/>
                </a:lnTo>
                <a:lnTo>
                  <a:pt x="1038605" y="519302"/>
                </a:lnTo>
                <a:lnTo>
                  <a:pt x="1036885" y="561888"/>
                </a:lnTo>
                <a:lnTo>
                  <a:pt x="1031811" y="603527"/>
                </a:lnTo>
                <a:lnTo>
                  <a:pt x="1023518" y="644085"/>
                </a:lnTo>
                <a:lnTo>
                  <a:pt x="1012140" y="683428"/>
                </a:lnTo>
                <a:lnTo>
                  <a:pt x="997809" y="721423"/>
                </a:lnTo>
                <a:lnTo>
                  <a:pt x="980659" y="757936"/>
                </a:lnTo>
                <a:lnTo>
                  <a:pt x="960823" y="792833"/>
                </a:lnTo>
                <a:lnTo>
                  <a:pt x="938436" y="825980"/>
                </a:lnTo>
                <a:lnTo>
                  <a:pt x="913630" y="857244"/>
                </a:lnTo>
                <a:lnTo>
                  <a:pt x="886539" y="886491"/>
                </a:lnTo>
                <a:lnTo>
                  <a:pt x="857296" y="913588"/>
                </a:lnTo>
                <a:lnTo>
                  <a:pt x="826035" y="938399"/>
                </a:lnTo>
                <a:lnTo>
                  <a:pt x="792889" y="960793"/>
                </a:lnTo>
                <a:lnTo>
                  <a:pt x="757992" y="980635"/>
                </a:lnTo>
                <a:lnTo>
                  <a:pt x="721477" y="997791"/>
                </a:lnTo>
                <a:lnTo>
                  <a:pt x="683477" y="1012128"/>
                </a:lnTo>
                <a:lnTo>
                  <a:pt x="644126" y="1023511"/>
                </a:lnTo>
                <a:lnTo>
                  <a:pt x="603558" y="1031808"/>
                </a:lnTo>
                <a:lnTo>
                  <a:pt x="561906" y="1036884"/>
                </a:lnTo>
                <a:lnTo>
                  <a:pt x="519302" y="1038606"/>
                </a:lnTo>
                <a:lnTo>
                  <a:pt x="476717" y="1036884"/>
                </a:lnTo>
                <a:lnTo>
                  <a:pt x="435078" y="1031808"/>
                </a:lnTo>
                <a:lnTo>
                  <a:pt x="394520" y="1023511"/>
                </a:lnTo>
                <a:lnTo>
                  <a:pt x="355177" y="1012128"/>
                </a:lnTo>
                <a:lnTo>
                  <a:pt x="317182" y="997791"/>
                </a:lnTo>
                <a:lnTo>
                  <a:pt x="280669" y="980635"/>
                </a:lnTo>
                <a:lnTo>
                  <a:pt x="245772" y="960793"/>
                </a:lnTo>
                <a:lnTo>
                  <a:pt x="212625" y="938399"/>
                </a:lnTo>
                <a:lnTo>
                  <a:pt x="181361" y="913588"/>
                </a:lnTo>
                <a:lnTo>
                  <a:pt x="152114" y="886491"/>
                </a:lnTo>
                <a:lnTo>
                  <a:pt x="125017" y="857244"/>
                </a:lnTo>
                <a:lnTo>
                  <a:pt x="100206" y="825980"/>
                </a:lnTo>
                <a:lnTo>
                  <a:pt x="77812" y="792833"/>
                </a:lnTo>
                <a:lnTo>
                  <a:pt x="57970" y="757936"/>
                </a:lnTo>
                <a:lnTo>
                  <a:pt x="40814" y="721423"/>
                </a:lnTo>
                <a:lnTo>
                  <a:pt x="26477" y="683428"/>
                </a:lnTo>
                <a:lnTo>
                  <a:pt x="15094" y="644085"/>
                </a:lnTo>
                <a:lnTo>
                  <a:pt x="6797" y="603527"/>
                </a:lnTo>
                <a:lnTo>
                  <a:pt x="1721" y="561888"/>
                </a:lnTo>
                <a:lnTo>
                  <a:pt x="0" y="519302"/>
                </a:lnTo>
                <a:close/>
              </a:path>
            </a:pathLst>
          </a:custGeom>
          <a:ln w="25399">
            <a:solidFill>
              <a:srgbClr val="FFFFFF"/>
            </a:solidFill>
          </a:ln>
        </p:spPr>
        <p:txBody>
          <a:bodyPr wrap="square" lIns="0" tIns="0" rIns="0" bIns="0" rtlCol="0"/>
          <a:lstStyle/>
          <a:p>
            <a:endParaRPr/>
          </a:p>
        </p:txBody>
      </p:sp>
      <p:sp>
        <p:nvSpPr>
          <p:cNvPr id="33" name="object 9">
            <a:extLst>
              <a:ext uri="{FF2B5EF4-FFF2-40B4-BE49-F238E27FC236}">
                <a16:creationId xmlns:a16="http://schemas.microsoft.com/office/drawing/2014/main" id="{27D64134-0C64-409C-A952-4A1D690671C9}"/>
              </a:ext>
            </a:extLst>
          </p:cNvPr>
          <p:cNvSpPr txBox="1"/>
          <p:nvPr/>
        </p:nvSpPr>
        <p:spPr>
          <a:xfrm>
            <a:off x="8258725" y="1971785"/>
            <a:ext cx="451484" cy="184666"/>
          </a:xfrm>
          <a:prstGeom prst="rect">
            <a:avLst/>
          </a:prstGeom>
        </p:spPr>
        <p:txBody>
          <a:bodyPr vert="horz" wrap="square" lIns="0" tIns="0" rIns="0" bIns="0" rtlCol="0">
            <a:spAutoFit/>
          </a:bodyPr>
          <a:lstStyle/>
          <a:p>
            <a:pPr marL="12700">
              <a:lnSpc>
                <a:spcPct val="100000"/>
              </a:lnSpc>
            </a:pPr>
            <a:r>
              <a:rPr sz="1200" dirty="0">
                <a:solidFill>
                  <a:srgbClr val="FFFFFF"/>
                </a:solidFill>
                <a:latin typeface="Calibri"/>
                <a:cs typeface="Calibri"/>
              </a:rPr>
              <a:t>git</a:t>
            </a:r>
            <a:r>
              <a:rPr sz="1200" spc="-5" dirty="0">
                <a:solidFill>
                  <a:srgbClr val="FFFFFF"/>
                </a:solidFill>
                <a:latin typeface="Calibri"/>
                <a:cs typeface="Calibri"/>
              </a:rPr>
              <a:t> </a:t>
            </a:r>
            <a:r>
              <a:rPr sz="1200" dirty="0">
                <a:solidFill>
                  <a:srgbClr val="FFFFFF"/>
                </a:solidFill>
                <a:latin typeface="Calibri"/>
                <a:cs typeface="Calibri"/>
              </a:rPr>
              <a:t>a</a:t>
            </a:r>
            <a:r>
              <a:rPr sz="1200" spc="5" dirty="0">
                <a:solidFill>
                  <a:srgbClr val="FFFFFF"/>
                </a:solidFill>
                <a:latin typeface="Calibri"/>
                <a:cs typeface="Calibri"/>
              </a:rPr>
              <a:t>d</a:t>
            </a:r>
            <a:r>
              <a:rPr sz="1200" dirty="0">
                <a:solidFill>
                  <a:srgbClr val="FFFFFF"/>
                </a:solidFill>
                <a:latin typeface="Calibri"/>
                <a:cs typeface="Calibri"/>
              </a:rPr>
              <a:t>d</a:t>
            </a:r>
            <a:endParaRPr sz="1200">
              <a:latin typeface="Calibri"/>
              <a:cs typeface="Calibri"/>
            </a:endParaRPr>
          </a:p>
        </p:txBody>
      </p:sp>
      <p:sp>
        <p:nvSpPr>
          <p:cNvPr id="34" name="object 10">
            <a:extLst>
              <a:ext uri="{FF2B5EF4-FFF2-40B4-BE49-F238E27FC236}">
                <a16:creationId xmlns:a16="http://schemas.microsoft.com/office/drawing/2014/main" id="{491ED7DD-8354-4102-99BD-7104B5B27D1A}"/>
              </a:ext>
            </a:extLst>
          </p:cNvPr>
          <p:cNvSpPr/>
          <p:nvPr/>
        </p:nvSpPr>
        <p:spPr>
          <a:xfrm>
            <a:off x="8078513" y="2625709"/>
            <a:ext cx="333375" cy="295910"/>
          </a:xfrm>
          <a:custGeom>
            <a:avLst/>
            <a:gdLst/>
            <a:ahLst/>
            <a:cxnLst/>
            <a:rect l="l" t="t" r="r" b="b"/>
            <a:pathLst>
              <a:path w="333375" h="295910">
                <a:moveTo>
                  <a:pt x="0" y="109981"/>
                </a:moveTo>
                <a:lnTo>
                  <a:pt x="123951" y="295656"/>
                </a:lnTo>
                <a:lnTo>
                  <a:pt x="333375" y="218312"/>
                </a:lnTo>
                <a:lnTo>
                  <a:pt x="266700" y="196596"/>
                </a:lnTo>
                <a:lnTo>
                  <a:pt x="287851" y="131572"/>
                </a:lnTo>
                <a:lnTo>
                  <a:pt x="66675" y="131572"/>
                </a:lnTo>
                <a:lnTo>
                  <a:pt x="0" y="109981"/>
                </a:lnTo>
                <a:close/>
              </a:path>
              <a:path w="333375" h="295910">
                <a:moveTo>
                  <a:pt x="109474" y="0"/>
                </a:moveTo>
                <a:lnTo>
                  <a:pt x="66675" y="131572"/>
                </a:lnTo>
                <a:lnTo>
                  <a:pt x="287851" y="131572"/>
                </a:lnTo>
                <a:lnTo>
                  <a:pt x="309499" y="65024"/>
                </a:lnTo>
                <a:lnTo>
                  <a:pt x="109474" y="0"/>
                </a:lnTo>
                <a:close/>
              </a:path>
            </a:pathLst>
          </a:custGeom>
          <a:solidFill>
            <a:srgbClr val="B1C1DB"/>
          </a:solidFill>
        </p:spPr>
        <p:txBody>
          <a:bodyPr wrap="square" lIns="0" tIns="0" rIns="0" bIns="0" rtlCol="0"/>
          <a:lstStyle/>
          <a:p>
            <a:endParaRPr/>
          </a:p>
        </p:txBody>
      </p:sp>
      <p:sp>
        <p:nvSpPr>
          <p:cNvPr id="35" name="object 11">
            <a:extLst>
              <a:ext uri="{FF2B5EF4-FFF2-40B4-BE49-F238E27FC236}">
                <a16:creationId xmlns:a16="http://schemas.microsoft.com/office/drawing/2014/main" id="{028F37B1-D44B-4966-98CE-613B34061181}"/>
              </a:ext>
            </a:extLst>
          </p:cNvPr>
          <p:cNvSpPr/>
          <p:nvPr/>
        </p:nvSpPr>
        <p:spPr>
          <a:xfrm>
            <a:off x="7482375" y="3020171"/>
            <a:ext cx="1038860" cy="1038860"/>
          </a:xfrm>
          <a:custGeom>
            <a:avLst/>
            <a:gdLst/>
            <a:ahLst/>
            <a:cxnLst/>
            <a:rect l="l" t="t" r="r" b="b"/>
            <a:pathLst>
              <a:path w="1038860" h="1038860">
                <a:moveTo>
                  <a:pt x="519302" y="0"/>
                </a:moveTo>
                <a:lnTo>
                  <a:pt x="476717" y="1720"/>
                </a:lnTo>
                <a:lnTo>
                  <a:pt x="435078" y="6794"/>
                </a:lnTo>
                <a:lnTo>
                  <a:pt x="394520" y="15087"/>
                </a:lnTo>
                <a:lnTo>
                  <a:pt x="355177" y="26465"/>
                </a:lnTo>
                <a:lnTo>
                  <a:pt x="317182" y="40796"/>
                </a:lnTo>
                <a:lnTo>
                  <a:pt x="280669" y="57946"/>
                </a:lnTo>
                <a:lnTo>
                  <a:pt x="245772" y="77782"/>
                </a:lnTo>
                <a:lnTo>
                  <a:pt x="212625" y="100169"/>
                </a:lnTo>
                <a:lnTo>
                  <a:pt x="181361" y="124975"/>
                </a:lnTo>
                <a:lnTo>
                  <a:pt x="152114" y="152066"/>
                </a:lnTo>
                <a:lnTo>
                  <a:pt x="125017" y="181309"/>
                </a:lnTo>
                <a:lnTo>
                  <a:pt x="100206" y="212570"/>
                </a:lnTo>
                <a:lnTo>
                  <a:pt x="77812" y="245716"/>
                </a:lnTo>
                <a:lnTo>
                  <a:pt x="57970" y="280613"/>
                </a:lnTo>
                <a:lnTo>
                  <a:pt x="40814" y="317128"/>
                </a:lnTo>
                <a:lnTo>
                  <a:pt x="26477" y="355128"/>
                </a:lnTo>
                <a:lnTo>
                  <a:pt x="15094" y="394479"/>
                </a:lnTo>
                <a:lnTo>
                  <a:pt x="6797" y="435047"/>
                </a:lnTo>
                <a:lnTo>
                  <a:pt x="1721" y="476699"/>
                </a:lnTo>
                <a:lnTo>
                  <a:pt x="0" y="519303"/>
                </a:lnTo>
                <a:lnTo>
                  <a:pt x="1721" y="561888"/>
                </a:lnTo>
                <a:lnTo>
                  <a:pt x="6797" y="603526"/>
                </a:lnTo>
                <a:lnTo>
                  <a:pt x="15094" y="644083"/>
                </a:lnTo>
                <a:lnTo>
                  <a:pt x="26477" y="683424"/>
                </a:lnTo>
                <a:lnTo>
                  <a:pt x="40814" y="721417"/>
                </a:lnTo>
                <a:lnTo>
                  <a:pt x="57970" y="757928"/>
                </a:lnTo>
                <a:lnTo>
                  <a:pt x="77812" y="792822"/>
                </a:lnTo>
                <a:lnTo>
                  <a:pt x="100206" y="825967"/>
                </a:lnTo>
                <a:lnTo>
                  <a:pt x="125017" y="857228"/>
                </a:lnTo>
                <a:lnTo>
                  <a:pt x="152114" y="886472"/>
                </a:lnTo>
                <a:lnTo>
                  <a:pt x="181361" y="913566"/>
                </a:lnTo>
                <a:lnTo>
                  <a:pt x="212625" y="938375"/>
                </a:lnTo>
                <a:lnTo>
                  <a:pt x="245772" y="960766"/>
                </a:lnTo>
                <a:lnTo>
                  <a:pt x="280669" y="980605"/>
                </a:lnTo>
                <a:lnTo>
                  <a:pt x="317182" y="997759"/>
                </a:lnTo>
                <a:lnTo>
                  <a:pt x="355177" y="1012093"/>
                </a:lnTo>
                <a:lnTo>
                  <a:pt x="394520" y="1023475"/>
                </a:lnTo>
                <a:lnTo>
                  <a:pt x="435078" y="1031771"/>
                </a:lnTo>
                <a:lnTo>
                  <a:pt x="476717" y="1036846"/>
                </a:lnTo>
                <a:lnTo>
                  <a:pt x="519302" y="1038567"/>
                </a:lnTo>
                <a:lnTo>
                  <a:pt x="561888" y="1036846"/>
                </a:lnTo>
                <a:lnTo>
                  <a:pt x="603527" y="1031771"/>
                </a:lnTo>
                <a:lnTo>
                  <a:pt x="644085" y="1023475"/>
                </a:lnTo>
                <a:lnTo>
                  <a:pt x="683428" y="1012093"/>
                </a:lnTo>
                <a:lnTo>
                  <a:pt x="721423" y="997759"/>
                </a:lnTo>
                <a:lnTo>
                  <a:pt x="757936" y="980605"/>
                </a:lnTo>
                <a:lnTo>
                  <a:pt x="792833" y="960766"/>
                </a:lnTo>
                <a:lnTo>
                  <a:pt x="825980" y="938375"/>
                </a:lnTo>
                <a:lnTo>
                  <a:pt x="857244" y="913566"/>
                </a:lnTo>
                <a:lnTo>
                  <a:pt x="886491" y="886472"/>
                </a:lnTo>
                <a:lnTo>
                  <a:pt x="913588" y="857228"/>
                </a:lnTo>
                <a:lnTo>
                  <a:pt x="938399" y="825967"/>
                </a:lnTo>
                <a:lnTo>
                  <a:pt x="960793" y="792822"/>
                </a:lnTo>
                <a:lnTo>
                  <a:pt x="980635" y="757928"/>
                </a:lnTo>
                <a:lnTo>
                  <a:pt x="997791" y="721417"/>
                </a:lnTo>
                <a:lnTo>
                  <a:pt x="1012128" y="683424"/>
                </a:lnTo>
                <a:lnTo>
                  <a:pt x="1023511" y="644083"/>
                </a:lnTo>
                <a:lnTo>
                  <a:pt x="1031808" y="603526"/>
                </a:lnTo>
                <a:lnTo>
                  <a:pt x="1036884" y="561888"/>
                </a:lnTo>
                <a:lnTo>
                  <a:pt x="1038606" y="519303"/>
                </a:lnTo>
                <a:lnTo>
                  <a:pt x="1036884" y="476699"/>
                </a:lnTo>
                <a:lnTo>
                  <a:pt x="1031808" y="435047"/>
                </a:lnTo>
                <a:lnTo>
                  <a:pt x="1023511" y="394479"/>
                </a:lnTo>
                <a:lnTo>
                  <a:pt x="1012128" y="355128"/>
                </a:lnTo>
                <a:lnTo>
                  <a:pt x="997791" y="317128"/>
                </a:lnTo>
                <a:lnTo>
                  <a:pt x="980635" y="280613"/>
                </a:lnTo>
                <a:lnTo>
                  <a:pt x="960793" y="245716"/>
                </a:lnTo>
                <a:lnTo>
                  <a:pt x="938399" y="212570"/>
                </a:lnTo>
                <a:lnTo>
                  <a:pt x="913588" y="181309"/>
                </a:lnTo>
                <a:lnTo>
                  <a:pt x="886491" y="152066"/>
                </a:lnTo>
                <a:lnTo>
                  <a:pt x="857244" y="124975"/>
                </a:lnTo>
                <a:lnTo>
                  <a:pt x="825980" y="100169"/>
                </a:lnTo>
                <a:lnTo>
                  <a:pt x="792833" y="77782"/>
                </a:lnTo>
                <a:lnTo>
                  <a:pt x="757936" y="57946"/>
                </a:lnTo>
                <a:lnTo>
                  <a:pt x="721423" y="40796"/>
                </a:lnTo>
                <a:lnTo>
                  <a:pt x="683428" y="26465"/>
                </a:lnTo>
                <a:lnTo>
                  <a:pt x="644085" y="15087"/>
                </a:lnTo>
                <a:lnTo>
                  <a:pt x="603527" y="6794"/>
                </a:lnTo>
                <a:lnTo>
                  <a:pt x="561888" y="1720"/>
                </a:lnTo>
                <a:lnTo>
                  <a:pt x="519302" y="0"/>
                </a:lnTo>
                <a:close/>
              </a:path>
            </a:pathLst>
          </a:custGeom>
          <a:solidFill>
            <a:srgbClr val="4F81BC"/>
          </a:solidFill>
        </p:spPr>
        <p:txBody>
          <a:bodyPr wrap="square" lIns="0" tIns="0" rIns="0" bIns="0" rtlCol="0"/>
          <a:lstStyle/>
          <a:p>
            <a:endParaRPr/>
          </a:p>
        </p:txBody>
      </p:sp>
      <p:sp>
        <p:nvSpPr>
          <p:cNvPr id="36" name="object 12">
            <a:extLst>
              <a:ext uri="{FF2B5EF4-FFF2-40B4-BE49-F238E27FC236}">
                <a16:creationId xmlns:a16="http://schemas.microsoft.com/office/drawing/2014/main" id="{ABE8C453-D179-48E2-9F56-244417D419CF}"/>
              </a:ext>
            </a:extLst>
          </p:cNvPr>
          <p:cNvSpPr txBox="1"/>
          <p:nvPr/>
        </p:nvSpPr>
        <p:spPr>
          <a:xfrm>
            <a:off x="7785396" y="3456542"/>
            <a:ext cx="433070" cy="184666"/>
          </a:xfrm>
          <a:prstGeom prst="rect">
            <a:avLst/>
          </a:prstGeom>
        </p:spPr>
        <p:txBody>
          <a:bodyPr vert="horz" wrap="square" lIns="0" tIns="0" rIns="0" bIns="0" rtlCol="0">
            <a:spAutoFit/>
          </a:bodyPr>
          <a:lstStyle/>
          <a:p>
            <a:pPr marL="12700">
              <a:lnSpc>
                <a:spcPct val="100000"/>
              </a:lnSpc>
            </a:pPr>
            <a:r>
              <a:rPr sz="1200" spc="-15" dirty="0">
                <a:solidFill>
                  <a:srgbClr val="FFFFFF"/>
                </a:solidFill>
                <a:latin typeface="Calibri"/>
                <a:cs typeface="Calibri"/>
              </a:rPr>
              <a:t>st</a:t>
            </a:r>
            <a:r>
              <a:rPr sz="1200" spc="-10" dirty="0">
                <a:solidFill>
                  <a:srgbClr val="FFFFFF"/>
                </a:solidFill>
                <a:latin typeface="Calibri"/>
                <a:cs typeface="Calibri"/>
              </a:rPr>
              <a:t>a</a:t>
            </a:r>
            <a:r>
              <a:rPr sz="1200" spc="-25" dirty="0">
                <a:solidFill>
                  <a:srgbClr val="FFFFFF"/>
                </a:solidFill>
                <a:latin typeface="Calibri"/>
                <a:cs typeface="Calibri"/>
              </a:rPr>
              <a:t>g</a:t>
            </a:r>
            <a:r>
              <a:rPr sz="1200" spc="-10" dirty="0">
                <a:solidFill>
                  <a:srgbClr val="FFFFFF"/>
                </a:solidFill>
                <a:latin typeface="Calibri"/>
                <a:cs typeface="Calibri"/>
              </a:rPr>
              <a:t>ed</a:t>
            </a:r>
            <a:endParaRPr sz="1200">
              <a:latin typeface="Calibri"/>
              <a:cs typeface="Calibri"/>
            </a:endParaRPr>
          </a:p>
        </p:txBody>
      </p:sp>
      <p:sp>
        <p:nvSpPr>
          <p:cNvPr id="37" name="object 13">
            <a:extLst>
              <a:ext uri="{FF2B5EF4-FFF2-40B4-BE49-F238E27FC236}">
                <a16:creationId xmlns:a16="http://schemas.microsoft.com/office/drawing/2014/main" id="{94000396-4F55-4DB0-BE55-3E4B95C216D3}"/>
              </a:ext>
            </a:extLst>
          </p:cNvPr>
          <p:cNvSpPr/>
          <p:nvPr/>
        </p:nvSpPr>
        <p:spPr>
          <a:xfrm>
            <a:off x="7090833" y="3364214"/>
            <a:ext cx="276860" cy="350520"/>
          </a:xfrm>
          <a:custGeom>
            <a:avLst/>
            <a:gdLst/>
            <a:ahLst/>
            <a:cxnLst/>
            <a:rect l="l" t="t" r="r" b="b"/>
            <a:pathLst>
              <a:path w="276860" h="350520">
                <a:moveTo>
                  <a:pt x="138302" y="0"/>
                </a:moveTo>
                <a:lnTo>
                  <a:pt x="0" y="175259"/>
                </a:lnTo>
                <a:lnTo>
                  <a:pt x="138302" y="350519"/>
                </a:lnTo>
                <a:lnTo>
                  <a:pt x="138302" y="280415"/>
                </a:lnTo>
                <a:lnTo>
                  <a:pt x="276605" y="280415"/>
                </a:lnTo>
                <a:lnTo>
                  <a:pt x="276605" y="70103"/>
                </a:lnTo>
                <a:lnTo>
                  <a:pt x="138302" y="70103"/>
                </a:lnTo>
                <a:lnTo>
                  <a:pt x="138302" y="0"/>
                </a:lnTo>
                <a:close/>
              </a:path>
            </a:pathLst>
          </a:custGeom>
          <a:solidFill>
            <a:srgbClr val="B1C1DB"/>
          </a:solidFill>
        </p:spPr>
        <p:txBody>
          <a:bodyPr wrap="square" lIns="0" tIns="0" rIns="0" bIns="0" rtlCol="0"/>
          <a:lstStyle/>
          <a:p>
            <a:endParaRPr/>
          </a:p>
        </p:txBody>
      </p:sp>
      <p:sp>
        <p:nvSpPr>
          <p:cNvPr id="38" name="object 14">
            <a:extLst>
              <a:ext uri="{FF2B5EF4-FFF2-40B4-BE49-F238E27FC236}">
                <a16:creationId xmlns:a16="http://schemas.microsoft.com/office/drawing/2014/main" id="{E108861C-8446-4610-A9AB-F8C230B92FC9}"/>
              </a:ext>
            </a:extLst>
          </p:cNvPr>
          <p:cNvSpPr/>
          <p:nvPr/>
        </p:nvSpPr>
        <p:spPr>
          <a:xfrm>
            <a:off x="5921671" y="3020171"/>
            <a:ext cx="1038860" cy="1038860"/>
          </a:xfrm>
          <a:custGeom>
            <a:avLst/>
            <a:gdLst/>
            <a:ahLst/>
            <a:cxnLst/>
            <a:rect l="l" t="t" r="r" b="b"/>
            <a:pathLst>
              <a:path w="1038860" h="1038860">
                <a:moveTo>
                  <a:pt x="519302" y="0"/>
                </a:moveTo>
                <a:lnTo>
                  <a:pt x="476717" y="1720"/>
                </a:lnTo>
                <a:lnTo>
                  <a:pt x="435078" y="6794"/>
                </a:lnTo>
                <a:lnTo>
                  <a:pt x="394520" y="15087"/>
                </a:lnTo>
                <a:lnTo>
                  <a:pt x="355177" y="26465"/>
                </a:lnTo>
                <a:lnTo>
                  <a:pt x="317182" y="40796"/>
                </a:lnTo>
                <a:lnTo>
                  <a:pt x="280669" y="57946"/>
                </a:lnTo>
                <a:lnTo>
                  <a:pt x="245772" y="77782"/>
                </a:lnTo>
                <a:lnTo>
                  <a:pt x="212625" y="100169"/>
                </a:lnTo>
                <a:lnTo>
                  <a:pt x="181361" y="124975"/>
                </a:lnTo>
                <a:lnTo>
                  <a:pt x="152114" y="152066"/>
                </a:lnTo>
                <a:lnTo>
                  <a:pt x="125017" y="181309"/>
                </a:lnTo>
                <a:lnTo>
                  <a:pt x="100206" y="212570"/>
                </a:lnTo>
                <a:lnTo>
                  <a:pt x="77812" y="245716"/>
                </a:lnTo>
                <a:lnTo>
                  <a:pt x="57970" y="280613"/>
                </a:lnTo>
                <a:lnTo>
                  <a:pt x="40814" y="317128"/>
                </a:lnTo>
                <a:lnTo>
                  <a:pt x="26477" y="355128"/>
                </a:lnTo>
                <a:lnTo>
                  <a:pt x="15094" y="394479"/>
                </a:lnTo>
                <a:lnTo>
                  <a:pt x="6797" y="435047"/>
                </a:lnTo>
                <a:lnTo>
                  <a:pt x="1721" y="476699"/>
                </a:lnTo>
                <a:lnTo>
                  <a:pt x="0" y="519303"/>
                </a:lnTo>
                <a:lnTo>
                  <a:pt x="1721" y="561888"/>
                </a:lnTo>
                <a:lnTo>
                  <a:pt x="6797" y="603526"/>
                </a:lnTo>
                <a:lnTo>
                  <a:pt x="15094" y="644083"/>
                </a:lnTo>
                <a:lnTo>
                  <a:pt x="26477" y="683424"/>
                </a:lnTo>
                <a:lnTo>
                  <a:pt x="40814" y="721417"/>
                </a:lnTo>
                <a:lnTo>
                  <a:pt x="57970" y="757928"/>
                </a:lnTo>
                <a:lnTo>
                  <a:pt x="77812" y="792822"/>
                </a:lnTo>
                <a:lnTo>
                  <a:pt x="100206" y="825967"/>
                </a:lnTo>
                <a:lnTo>
                  <a:pt x="125017" y="857228"/>
                </a:lnTo>
                <a:lnTo>
                  <a:pt x="152114" y="886472"/>
                </a:lnTo>
                <a:lnTo>
                  <a:pt x="181361" y="913566"/>
                </a:lnTo>
                <a:lnTo>
                  <a:pt x="212625" y="938375"/>
                </a:lnTo>
                <a:lnTo>
                  <a:pt x="245772" y="960766"/>
                </a:lnTo>
                <a:lnTo>
                  <a:pt x="280669" y="980605"/>
                </a:lnTo>
                <a:lnTo>
                  <a:pt x="317182" y="997759"/>
                </a:lnTo>
                <a:lnTo>
                  <a:pt x="355177" y="1012093"/>
                </a:lnTo>
                <a:lnTo>
                  <a:pt x="394520" y="1023475"/>
                </a:lnTo>
                <a:lnTo>
                  <a:pt x="435078" y="1031771"/>
                </a:lnTo>
                <a:lnTo>
                  <a:pt x="476717" y="1036846"/>
                </a:lnTo>
                <a:lnTo>
                  <a:pt x="519302" y="1038567"/>
                </a:lnTo>
                <a:lnTo>
                  <a:pt x="561888" y="1036846"/>
                </a:lnTo>
                <a:lnTo>
                  <a:pt x="603527" y="1031771"/>
                </a:lnTo>
                <a:lnTo>
                  <a:pt x="644085" y="1023475"/>
                </a:lnTo>
                <a:lnTo>
                  <a:pt x="683428" y="1012093"/>
                </a:lnTo>
                <a:lnTo>
                  <a:pt x="721423" y="997759"/>
                </a:lnTo>
                <a:lnTo>
                  <a:pt x="757936" y="980605"/>
                </a:lnTo>
                <a:lnTo>
                  <a:pt x="792833" y="960766"/>
                </a:lnTo>
                <a:lnTo>
                  <a:pt x="825980" y="938375"/>
                </a:lnTo>
                <a:lnTo>
                  <a:pt x="857244" y="913566"/>
                </a:lnTo>
                <a:lnTo>
                  <a:pt x="886491" y="886472"/>
                </a:lnTo>
                <a:lnTo>
                  <a:pt x="913588" y="857228"/>
                </a:lnTo>
                <a:lnTo>
                  <a:pt x="938399" y="825967"/>
                </a:lnTo>
                <a:lnTo>
                  <a:pt x="960793" y="792822"/>
                </a:lnTo>
                <a:lnTo>
                  <a:pt x="980635" y="757928"/>
                </a:lnTo>
                <a:lnTo>
                  <a:pt x="997791" y="721417"/>
                </a:lnTo>
                <a:lnTo>
                  <a:pt x="1012128" y="683424"/>
                </a:lnTo>
                <a:lnTo>
                  <a:pt x="1023511" y="644083"/>
                </a:lnTo>
                <a:lnTo>
                  <a:pt x="1031808" y="603526"/>
                </a:lnTo>
                <a:lnTo>
                  <a:pt x="1036884" y="561888"/>
                </a:lnTo>
                <a:lnTo>
                  <a:pt x="1038605" y="519303"/>
                </a:lnTo>
                <a:lnTo>
                  <a:pt x="1036884" y="476699"/>
                </a:lnTo>
                <a:lnTo>
                  <a:pt x="1031808" y="435047"/>
                </a:lnTo>
                <a:lnTo>
                  <a:pt x="1023511" y="394479"/>
                </a:lnTo>
                <a:lnTo>
                  <a:pt x="1012128" y="355128"/>
                </a:lnTo>
                <a:lnTo>
                  <a:pt x="997791" y="317128"/>
                </a:lnTo>
                <a:lnTo>
                  <a:pt x="980635" y="280613"/>
                </a:lnTo>
                <a:lnTo>
                  <a:pt x="960793" y="245716"/>
                </a:lnTo>
                <a:lnTo>
                  <a:pt x="938399" y="212570"/>
                </a:lnTo>
                <a:lnTo>
                  <a:pt x="913588" y="181309"/>
                </a:lnTo>
                <a:lnTo>
                  <a:pt x="886491" y="152066"/>
                </a:lnTo>
                <a:lnTo>
                  <a:pt x="857244" y="124975"/>
                </a:lnTo>
                <a:lnTo>
                  <a:pt x="825980" y="100169"/>
                </a:lnTo>
                <a:lnTo>
                  <a:pt x="792833" y="77782"/>
                </a:lnTo>
                <a:lnTo>
                  <a:pt x="757936" y="57946"/>
                </a:lnTo>
                <a:lnTo>
                  <a:pt x="721423" y="40796"/>
                </a:lnTo>
                <a:lnTo>
                  <a:pt x="683428" y="26465"/>
                </a:lnTo>
                <a:lnTo>
                  <a:pt x="644085" y="15087"/>
                </a:lnTo>
                <a:lnTo>
                  <a:pt x="603527" y="6794"/>
                </a:lnTo>
                <a:lnTo>
                  <a:pt x="561888" y="1720"/>
                </a:lnTo>
                <a:lnTo>
                  <a:pt x="519302" y="0"/>
                </a:lnTo>
                <a:close/>
              </a:path>
            </a:pathLst>
          </a:custGeom>
          <a:solidFill>
            <a:srgbClr val="4F81BC"/>
          </a:solidFill>
        </p:spPr>
        <p:txBody>
          <a:bodyPr wrap="square" lIns="0" tIns="0" rIns="0" bIns="0" rtlCol="0"/>
          <a:lstStyle/>
          <a:p>
            <a:endParaRPr/>
          </a:p>
        </p:txBody>
      </p:sp>
      <p:sp>
        <p:nvSpPr>
          <p:cNvPr id="39" name="object 15">
            <a:extLst>
              <a:ext uri="{FF2B5EF4-FFF2-40B4-BE49-F238E27FC236}">
                <a16:creationId xmlns:a16="http://schemas.microsoft.com/office/drawing/2014/main" id="{D2FE61FB-7FDC-4B9A-89F1-8CF2CBA1D930}"/>
              </a:ext>
            </a:extLst>
          </p:cNvPr>
          <p:cNvSpPr txBox="1"/>
          <p:nvPr/>
        </p:nvSpPr>
        <p:spPr>
          <a:xfrm>
            <a:off x="6146843" y="3456542"/>
            <a:ext cx="589280" cy="184666"/>
          </a:xfrm>
          <a:prstGeom prst="rect">
            <a:avLst/>
          </a:prstGeom>
        </p:spPr>
        <p:txBody>
          <a:bodyPr vert="horz" wrap="square" lIns="0" tIns="0" rIns="0" bIns="0" rtlCol="0">
            <a:spAutoFit/>
          </a:bodyPr>
          <a:lstStyle/>
          <a:p>
            <a:pPr marL="12700">
              <a:lnSpc>
                <a:spcPct val="100000"/>
              </a:lnSpc>
            </a:pPr>
            <a:r>
              <a:rPr sz="1200" dirty="0">
                <a:solidFill>
                  <a:srgbClr val="FFFFFF"/>
                </a:solidFill>
                <a:latin typeface="Calibri"/>
                <a:cs typeface="Calibri"/>
              </a:rPr>
              <a:t>git</a:t>
            </a:r>
            <a:r>
              <a:rPr sz="1200" spc="-5" dirty="0">
                <a:solidFill>
                  <a:srgbClr val="FFFFFF"/>
                </a:solidFill>
                <a:latin typeface="Calibri"/>
                <a:cs typeface="Calibri"/>
              </a:rPr>
              <a:t> </a:t>
            </a:r>
            <a:r>
              <a:rPr sz="1200" spc="-15" dirty="0">
                <a:solidFill>
                  <a:srgbClr val="FFFFFF"/>
                </a:solidFill>
                <a:latin typeface="Calibri"/>
                <a:cs typeface="Calibri"/>
              </a:rPr>
              <a:t>sta</a:t>
            </a:r>
            <a:r>
              <a:rPr sz="1200" spc="-5" dirty="0">
                <a:solidFill>
                  <a:srgbClr val="FFFFFF"/>
                </a:solidFill>
                <a:latin typeface="Calibri"/>
                <a:cs typeface="Calibri"/>
              </a:rPr>
              <a:t>t</a:t>
            </a:r>
            <a:r>
              <a:rPr sz="1200" dirty="0">
                <a:solidFill>
                  <a:srgbClr val="FFFFFF"/>
                </a:solidFill>
                <a:latin typeface="Calibri"/>
                <a:cs typeface="Calibri"/>
              </a:rPr>
              <a:t>us</a:t>
            </a:r>
            <a:endParaRPr sz="1200">
              <a:latin typeface="Calibri"/>
              <a:cs typeface="Calibri"/>
            </a:endParaRPr>
          </a:p>
        </p:txBody>
      </p:sp>
      <p:sp>
        <p:nvSpPr>
          <p:cNvPr id="40" name="object 16">
            <a:extLst>
              <a:ext uri="{FF2B5EF4-FFF2-40B4-BE49-F238E27FC236}">
                <a16:creationId xmlns:a16="http://schemas.microsoft.com/office/drawing/2014/main" id="{78D61D0E-2E97-40FB-AAC6-A89B86E6202F}"/>
              </a:ext>
            </a:extLst>
          </p:cNvPr>
          <p:cNvSpPr/>
          <p:nvPr/>
        </p:nvSpPr>
        <p:spPr>
          <a:xfrm>
            <a:off x="6035590" y="2673079"/>
            <a:ext cx="333375" cy="295910"/>
          </a:xfrm>
          <a:custGeom>
            <a:avLst/>
            <a:gdLst/>
            <a:ahLst/>
            <a:cxnLst/>
            <a:rect l="l" t="t" r="r" b="b"/>
            <a:pathLst>
              <a:path w="333375" h="295910">
                <a:moveTo>
                  <a:pt x="287747" y="164083"/>
                </a:moveTo>
                <a:lnTo>
                  <a:pt x="66674" y="164083"/>
                </a:lnTo>
                <a:lnTo>
                  <a:pt x="109346" y="295656"/>
                </a:lnTo>
                <a:lnTo>
                  <a:pt x="309371" y="230758"/>
                </a:lnTo>
                <a:lnTo>
                  <a:pt x="287747" y="164083"/>
                </a:lnTo>
                <a:close/>
              </a:path>
              <a:path w="333375" h="295910">
                <a:moveTo>
                  <a:pt x="123952" y="0"/>
                </a:moveTo>
                <a:lnTo>
                  <a:pt x="0" y="185800"/>
                </a:lnTo>
                <a:lnTo>
                  <a:pt x="66674" y="164083"/>
                </a:lnTo>
                <a:lnTo>
                  <a:pt x="287747" y="164083"/>
                </a:lnTo>
                <a:lnTo>
                  <a:pt x="266699" y="99187"/>
                </a:lnTo>
                <a:lnTo>
                  <a:pt x="333374" y="77469"/>
                </a:lnTo>
                <a:lnTo>
                  <a:pt x="123952" y="0"/>
                </a:lnTo>
                <a:close/>
              </a:path>
            </a:pathLst>
          </a:custGeom>
          <a:solidFill>
            <a:srgbClr val="B1C1DB"/>
          </a:solidFill>
        </p:spPr>
        <p:txBody>
          <a:bodyPr wrap="square" lIns="0" tIns="0" rIns="0" bIns="0" rtlCol="0"/>
          <a:lstStyle/>
          <a:p>
            <a:endParaRPr/>
          </a:p>
        </p:txBody>
      </p:sp>
      <p:sp>
        <p:nvSpPr>
          <p:cNvPr id="41" name="object 17">
            <a:extLst>
              <a:ext uri="{FF2B5EF4-FFF2-40B4-BE49-F238E27FC236}">
                <a16:creationId xmlns:a16="http://schemas.microsoft.com/office/drawing/2014/main" id="{CBC49539-C5FF-4FEB-8AAD-D2E46B4F66D2}"/>
              </a:ext>
            </a:extLst>
          </p:cNvPr>
          <p:cNvSpPr/>
          <p:nvPr/>
        </p:nvSpPr>
        <p:spPr>
          <a:xfrm>
            <a:off x="5439326" y="1535795"/>
            <a:ext cx="1038860" cy="1038860"/>
          </a:xfrm>
          <a:custGeom>
            <a:avLst/>
            <a:gdLst/>
            <a:ahLst/>
            <a:cxnLst/>
            <a:rect l="l" t="t" r="r" b="b"/>
            <a:pathLst>
              <a:path w="1038860" h="1038860">
                <a:moveTo>
                  <a:pt x="519302" y="0"/>
                </a:moveTo>
                <a:lnTo>
                  <a:pt x="476717" y="1721"/>
                </a:lnTo>
                <a:lnTo>
                  <a:pt x="435078" y="6797"/>
                </a:lnTo>
                <a:lnTo>
                  <a:pt x="394520" y="15094"/>
                </a:lnTo>
                <a:lnTo>
                  <a:pt x="355177" y="26477"/>
                </a:lnTo>
                <a:lnTo>
                  <a:pt x="317182" y="40814"/>
                </a:lnTo>
                <a:lnTo>
                  <a:pt x="280669" y="57970"/>
                </a:lnTo>
                <a:lnTo>
                  <a:pt x="245772" y="77812"/>
                </a:lnTo>
                <a:lnTo>
                  <a:pt x="212625" y="100206"/>
                </a:lnTo>
                <a:lnTo>
                  <a:pt x="181361" y="125017"/>
                </a:lnTo>
                <a:lnTo>
                  <a:pt x="152114" y="152114"/>
                </a:lnTo>
                <a:lnTo>
                  <a:pt x="125017" y="181361"/>
                </a:lnTo>
                <a:lnTo>
                  <a:pt x="100206" y="212625"/>
                </a:lnTo>
                <a:lnTo>
                  <a:pt x="77812" y="245772"/>
                </a:lnTo>
                <a:lnTo>
                  <a:pt x="57970" y="280669"/>
                </a:lnTo>
                <a:lnTo>
                  <a:pt x="40814" y="317182"/>
                </a:lnTo>
                <a:lnTo>
                  <a:pt x="26477" y="355177"/>
                </a:lnTo>
                <a:lnTo>
                  <a:pt x="15094" y="394520"/>
                </a:lnTo>
                <a:lnTo>
                  <a:pt x="6797" y="435078"/>
                </a:lnTo>
                <a:lnTo>
                  <a:pt x="1721" y="476717"/>
                </a:lnTo>
                <a:lnTo>
                  <a:pt x="0" y="519302"/>
                </a:lnTo>
                <a:lnTo>
                  <a:pt x="1721" y="561888"/>
                </a:lnTo>
                <a:lnTo>
                  <a:pt x="6797" y="603527"/>
                </a:lnTo>
                <a:lnTo>
                  <a:pt x="15094" y="644085"/>
                </a:lnTo>
                <a:lnTo>
                  <a:pt x="26477" y="683428"/>
                </a:lnTo>
                <a:lnTo>
                  <a:pt x="40814" y="721423"/>
                </a:lnTo>
                <a:lnTo>
                  <a:pt x="57970" y="757936"/>
                </a:lnTo>
                <a:lnTo>
                  <a:pt x="77812" y="792833"/>
                </a:lnTo>
                <a:lnTo>
                  <a:pt x="100206" y="825980"/>
                </a:lnTo>
                <a:lnTo>
                  <a:pt x="125017" y="857244"/>
                </a:lnTo>
                <a:lnTo>
                  <a:pt x="152114" y="886491"/>
                </a:lnTo>
                <a:lnTo>
                  <a:pt x="181361" y="913588"/>
                </a:lnTo>
                <a:lnTo>
                  <a:pt x="212625" y="938399"/>
                </a:lnTo>
                <a:lnTo>
                  <a:pt x="245772" y="960793"/>
                </a:lnTo>
                <a:lnTo>
                  <a:pt x="280669" y="980635"/>
                </a:lnTo>
                <a:lnTo>
                  <a:pt x="317182" y="997791"/>
                </a:lnTo>
                <a:lnTo>
                  <a:pt x="355177" y="1012128"/>
                </a:lnTo>
                <a:lnTo>
                  <a:pt x="394520" y="1023511"/>
                </a:lnTo>
                <a:lnTo>
                  <a:pt x="435078" y="1031808"/>
                </a:lnTo>
                <a:lnTo>
                  <a:pt x="476717" y="1036884"/>
                </a:lnTo>
                <a:lnTo>
                  <a:pt x="519302" y="1038606"/>
                </a:lnTo>
                <a:lnTo>
                  <a:pt x="561906" y="1036884"/>
                </a:lnTo>
                <a:lnTo>
                  <a:pt x="603558" y="1031808"/>
                </a:lnTo>
                <a:lnTo>
                  <a:pt x="644126" y="1023511"/>
                </a:lnTo>
                <a:lnTo>
                  <a:pt x="683477" y="1012128"/>
                </a:lnTo>
                <a:lnTo>
                  <a:pt x="721477" y="997791"/>
                </a:lnTo>
                <a:lnTo>
                  <a:pt x="757992" y="980635"/>
                </a:lnTo>
                <a:lnTo>
                  <a:pt x="792889" y="960793"/>
                </a:lnTo>
                <a:lnTo>
                  <a:pt x="826035" y="938399"/>
                </a:lnTo>
                <a:lnTo>
                  <a:pt x="857296" y="913588"/>
                </a:lnTo>
                <a:lnTo>
                  <a:pt x="886539" y="886491"/>
                </a:lnTo>
                <a:lnTo>
                  <a:pt x="913630" y="857244"/>
                </a:lnTo>
                <a:lnTo>
                  <a:pt x="938436" y="825980"/>
                </a:lnTo>
                <a:lnTo>
                  <a:pt x="960823" y="792833"/>
                </a:lnTo>
                <a:lnTo>
                  <a:pt x="980659" y="757936"/>
                </a:lnTo>
                <a:lnTo>
                  <a:pt x="997809" y="721423"/>
                </a:lnTo>
                <a:lnTo>
                  <a:pt x="1012140" y="683428"/>
                </a:lnTo>
                <a:lnTo>
                  <a:pt x="1023518" y="644085"/>
                </a:lnTo>
                <a:lnTo>
                  <a:pt x="1031811" y="603527"/>
                </a:lnTo>
                <a:lnTo>
                  <a:pt x="1036885" y="561888"/>
                </a:lnTo>
                <a:lnTo>
                  <a:pt x="1038606" y="519302"/>
                </a:lnTo>
                <a:lnTo>
                  <a:pt x="1036885" y="476717"/>
                </a:lnTo>
                <a:lnTo>
                  <a:pt x="1031811" y="435078"/>
                </a:lnTo>
                <a:lnTo>
                  <a:pt x="1023518" y="394520"/>
                </a:lnTo>
                <a:lnTo>
                  <a:pt x="1012140" y="355177"/>
                </a:lnTo>
                <a:lnTo>
                  <a:pt x="997809" y="317182"/>
                </a:lnTo>
                <a:lnTo>
                  <a:pt x="980659" y="280669"/>
                </a:lnTo>
                <a:lnTo>
                  <a:pt x="960823" y="245772"/>
                </a:lnTo>
                <a:lnTo>
                  <a:pt x="938436" y="212625"/>
                </a:lnTo>
                <a:lnTo>
                  <a:pt x="913630" y="181361"/>
                </a:lnTo>
                <a:lnTo>
                  <a:pt x="886539" y="152114"/>
                </a:lnTo>
                <a:lnTo>
                  <a:pt x="857296" y="125017"/>
                </a:lnTo>
                <a:lnTo>
                  <a:pt x="826035" y="100206"/>
                </a:lnTo>
                <a:lnTo>
                  <a:pt x="792889" y="77812"/>
                </a:lnTo>
                <a:lnTo>
                  <a:pt x="757992" y="57970"/>
                </a:lnTo>
                <a:lnTo>
                  <a:pt x="721477" y="40814"/>
                </a:lnTo>
                <a:lnTo>
                  <a:pt x="683477" y="26477"/>
                </a:lnTo>
                <a:lnTo>
                  <a:pt x="644126" y="15094"/>
                </a:lnTo>
                <a:lnTo>
                  <a:pt x="603558" y="6797"/>
                </a:lnTo>
                <a:lnTo>
                  <a:pt x="561906" y="1721"/>
                </a:lnTo>
                <a:lnTo>
                  <a:pt x="519302" y="0"/>
                </a:lnTo>
                <a:close/>
              </a:path>
            </a:pathLst>
          </a:custGeom>
          <a:solidFill>
            <a:srgbClr val="4F81BC"/>
          </a:solidFill>
        </p:spPr>
        <p:txBody>
          <a:bodyPr wrap="square" lIns="0" tIns="0" rIns="0" bIns="0" rtlCol="0"/>
          <a:lstStyle/>
          <a:p>
            <a:endParaRPr/>
          </a:p>
        </p:txBody>
      </p:sp>
      <p:sp>
        <p:nvSpPr>
          <p:cNvPr id="42" name="object 18">
            <a:extLst>
              <a:ext uri="{FF2B5EF4-FFF2-40B4-BE49-F238E27FC236}">
                <a16:creationId xmlns:a16="http://schemas.microsoft.com/office/drawing/2014/main" id="{4269141D-FA2B-49C4-801B-4613C7347497}"/>
              </a:ext>
            </a:extLst>
          </p:cNvPr>
          <p:cNvSpPr txBox="1"/>
          <p:nvPr/>
        </p:nvSpPr>
        <p:spPr>
          <a:xfrm>
            <a:off x="5612554" y="1971785"/>
            <a:ext cx="690245" cy="184666"/>
          </a:xfrm>
          <a:prstGeom prst="rect">
            <a:avLst/>
          </a:prstGeom>
        </p:spPr>
        <p:txBody>
          <a:bodyPr vert="horz" wrap="square" lIns="0" tIns="0" rIns="0" bIns="0" rtlCol="0">
            <a:spAutoFit/>
          </a:bodyPr>
          <a:lstStyle/>
          <a:p>
            <a:pPr marL="12700">
              <a:lnSpc>
                <a:spcPct val="100000"/>
              </a:lnSpc>
            </a:pPr>
            <a:r>
              <a:rPr sz="1200" dirty="0">
                <a:solidFill>
                  <a:srgbClr val="FFFFFF"/>
                </a:solidFill>
                <a:latin typeface="Calibri"/>
                <a:cs typeface="Calibri"/>
              </a:rPr>
              <a:t>git</a:t>
            </a:r>
            <a:r>
              <a:rPr sz="1200" spc="-5" dirty="0">
                <a:solidFill>
                  <a:srgbClr val="FFFFFF"/>
                </a:solidFill>
                <a:latin typeface="Calibri"/>
                <a:cs typeface="Calibri"/>
              </a:rPr>
              <a:t> </a:t>
            </a:r>
            <a:r>
              <a:rPr sz="1200" spc="-25" dirty="0">
                <a:solidFill>
                  <a:srgbClr val="FFFFFF"/>
                </a:solidFill>
                <a:latin typeface="Calibri"/>
                <a:cs typeface="Calibri"/>
              </a:rPr>
              <a:t>c</a:t>
            </a:r>
            <a:r>
              <a:rPr sz="1200" dirty="0">
                <a:solidFill>
                  <a:srgbClr val="FFFFFF"/>
                </a:solidFill>
                <a:latin typeface="Calibri"/>
                <a:cs typeface="Calibri"/>
              </a:rPr>
              <a:t>ommit</a:t>
            </a:r>
            <a:endParaRPr sz="1200">
              <a:latin typeface="Calibri"/>
              <a:cs typeface="Calibri"/>
            </a:endParaRPr>
          </a:p>
        </p:txBody>
      </p:sp>
      <p:sp>
        <p:nvSpPr>
          <p:cNvPr id="43" name="object 19">
            <a:extLst>
              <a:ext uri="{FF2B5EF4-FFF2-40B4-BE49-F238E27FC236}">
                <a16:creationId xmlns:a16="http://schemas.microsoft.com/office/drawing/2014/main" id="{52D25994-9DA0-4AC7-A336-6372D876C60A}"/>
              </a:ext>
            </a:extLst>
          </p:cNvPr>
          <p:cNvSpPr/>
          <p:nvPr/>
        </p:nvSpPr>
        <p:spPr>
          <a:xfrm>
            <a:off x="6409860" y="1459214"/>
            <a:ext cx="285750" cy="308610"/>
          </a:xfrm>
          <a:custGeom>
            <a:avLst/>
            <a:gdLst/>
            <a:ahLst/>
            <a:cxnLst/>
            <a:rect l="l" t="t" r="r" b="b"/>
            <a:pathLst>
              <a:path w="285750" h="308610">
                <a:moveTo>
                  <a:pt x="70738" y="0"/>
                </a:moveTo>
                <a:lnTo>
                  <a:pt x="112013" y="56768"/>
                </a:lnTo>
                <a:lnTo>
                  <a:pt x="0" y="138048"/>
                </a:lnTo>
                <a:lnTo>
                  <a:pt x="123698" y="308228"/>
                </a:lnTo>
                <a:lnTo>
                  <a:pt x="235585" y="226948"/>
                </a:lnTo>
                <a:lnTo>
                  <a:pt x="279116" y="226948"/>
                </a:lnTo>
                <a:lnTo>
                  <a:pt x="285750" y="60451"/>
                </a:lnTo>
                <a:lnTo>
                  <a:pt x="70738" y="0"/>
                </a:lnTo>
                <a:close/>
              </a:path>
              <a:path w="285750" h="308610">
                <a:moveTo>
                  <a:pt x="279116" y="226948"/>
                </a:moveTo>
                <a:lnTo>
                  <a:pt x="235585" y="226948"/>
                </a:lnTo>
                <a:lnTo>
                  <a:pt x="276860" y="283590"/>
                </a:lnTo>
                <a:lnTo>
                  <a:pt x="279116" y="226948"/>
                </a:lnTo>
                <a:close/>
              </a:path>
            </a:pathLst>
          </a:custGeom>
          <a:solidFill>
            <a:srgbClr val="B1C1DB"/>
          </a:solidFill>
        </p:spPr>
        <p:txBody>
          <a:bodyPr wrap="square" lIns="0" tIns="0" rIns="0" bIns="0" rtlCol="0"/>
          <a:lstStyle/>
          <a:p>
            <a:endParaRPr/>
          </a:p>
        </p:txBody>
      </p:sp>
      <p:pic>
        <p:nvPicPr>
          <p:cNvPr id="44" name="Graphique 43">
            <a:extLst>
              <a:ext uri="{FF2B5EF4-FFF2-40B4-BE49-F238E27FC236}">
                <a16:creationId xmlns:a16="http://schemas.microsoft.com/office/drawing/2014/main" id="{7AC689EA-D71A-4BD7-AE7F-73FF40FB3C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59570" y="4083806"/>
            <a:ext cx="3862525" cy="2664296"/>
          </a:xfrm>
          <a:prstGeom prst="rect">
            <a:avLst/>
          </a:prstGeom>
        </p:spPr>
      </p:pic>
    </p:spTree>
    <p:extLst>
      <p:ext uri="{BB962C8B-B14F-4D97-AF65-F5344CB8AC3E}">
        <p14:creationId xmlns:p14="http://schemas.microsoft.com/office/powerpoint/2010/main" val="4139008766"/>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2 : Balisage</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a:xfrm>
            <a:off x="127000" y="548680"/>
            <a:ext cx="8890000" cy="6228512"/>
          </a:xfrm>
        </p:spPr>
        <p:txBody>
          <a:bodyPr>
            <a:normAutofit fontScale="92500" lnSpcReduction="10000"/>
          </a:bodyPr>
          <a:lstStyle/>
          <a:p>
            <a:pPr lvl="1"/>
            <a:r>
              <a:rPr lang="fr-FR" b="1" dirty="0"/>
              <a:t>Créer des balises (</a:t>
            </a:r>
            <a:r>
              <a:rPr lang="fr-FR" dirty="0"/>
              <a:t>légères et annotées</a:t>
            </a:r>
            <a:r>
              <a:rPr lang="fr-FR" b="1" dirty="0"/>
              <a:t>) :</a:t>
            </a:r>
          </a:p>
          <a:p>
            <a:pPr lvl="2"/>
            <a:r>
              <a:rPr lang="fr-FR" dirty="0"/>
              <a:t>Annotée : </a:t>
            </a:r>
            <a:r>
              <a:rPr lang="sv-SE" dirty="0"/>
              <a:t>git tag -a v0 -m "V0 creation”</a:t>
            </a:r>
          </a:p>
          <a:p>
            <a:pPr lvl="1"/>
            <a:r>
              <a:rPr lang="fr-FR" b="1" dirty="0"/>
              <a:t>Créer des balises légères (</a:t>
            </a:r>
            <a:r>
              <a:rPr lang="fr-FR" dirty="0"/>
              <a:t>aucune des option -a, -s ou -m</a:t>
            </a:r>
            <a:r>
              <a:rPr lang="fr-FR" b="1" dirty="0"/>
              <a:t>)</a:t>
            </a:r>
          </a:p>
          <a:p>
            <a:pPr lvl="2"/>
            <a:r>
              <a:rPr lang="fr-FR" dirty="0"/>
              <a:t>git tag v1.4-lw</a:t>
            </a:r>
          </a:p>
          <a:p>
            <a:pPr lvl="1"/>
            <a:r>
              <a:rPr lang="fr-FR" b="1" dirty="0"/>
              <a:t>Lister vos balises : </a:t>
            </a:r>
          </a:p>
          <a:p>
            <a:pPr lvl="2"/>
            <a:r>
              <a:rPr lang="fr-FR" dirty="0"/>
              <a:t>git tag</a:t>
            </a:r>
          </a:p>
          <a:p>
            <a:pPr lvl="2"/>
            <a:r>
              <a:rPr lang="fr-FR" dirty="0"/>
              <a:t>git tag -l 'v1.4.2.*'   .</a:t>
            </a:r>
          </a:p>
          <a:p>
            <a:pPr lvl="1"/>
            <a:r>
              <a:rPr lang="fr-FR" b="1" dirty="0"/>
              <a:t>Voir les données de la balise :</a:t>
            </a:r>
          </a:p>
          <a:p>
            <a:pPr lvl="2"/>
            <a:r>
              <a:rPr lang="fr-FR" dirty="0"/>
              <a:t>git show </a:t>
            </a:r>
            <a:r>
              <a:rPr lang="fr-FR" dirty="0" err="1"/>
              <a:t>numBalise</a:t>
            </a:r>
            <a:r>
              <a:rPr lang="fr-FR" b="1" dirty="0"/>
              <a:t>	</a:t>
            </a:r>
          </a:p>
          <a:p>
            <a:pPr lvl="1"/>
            <a:r>
              <a:rPr lang="fr-FR" b="1" dirty="0"/>
              <a:t>Créer des balises signées : </a:t>
            </a:r>
          </a:p>
          <a:p>
            <a:pPr lvl="2"/>
            <a:r>
              <a:rPr lang="fr-FR" dirty="0"/>
              <a:t>git tag -s v1.6 -m "</a:t>
            </a:r>
            <a:r>
              <a:rPr lang="fr-FR" dirty="0" err="1"/>
              <a:t>my</a:t>
            </a:r>
            <a:r>
              <a:rPr lang="fr-FR" dirty="0"/>
              <a:t> </a:t>
            </a:r>
            <a:r>
              <a:rPr lang="fr-FR" dirty="0" err="1"/>
              <a:t>signed</a:t>
            </a:r>
            <a:r>
              <a:rPr lang="fr-FR" dirty="0"/>
              <a:t> 1.5 tag "  </a:t>
            </a:r>
          </a:p>
          <a:p>
            <a:pPr lvl="1"/>
            <a:r>
              <a:rPr lang="fr-FR" b="1" dirty="0"/>
              <a:t>Créer des balises après coup (</a:t>
            </a:r>
            <a:r>
              <a:rPr lang="fr-FR" dirty="0"/>
              <a:t>git log --</a:t>
            </a:r>
            <a:r>
              <a:rPr lang="fr-FR" dirty="0" err="1"/>
              <a:t>pretty</a:t>
            </a:r>
            <a:r>
              <a:rPr lang="fr-FR" dirty="0"/>
              <a:t>=</a:t>
            </a:r>
            <a:r>
              <a:rPr lang="fr-FR" dirty="0" err="1"/>
              <a:t>oneline</a:t>
            </a:r>
            <a:r>
              <a:rPr lang="fr-FR" b="1" dirty="0"/>
              <a:t>) :</a:t>
            </a:r>
            <a:endParaRPr lang="fr-FR" dirty="0"/>
          </a:p>
          <a:p>
            <a:pPr lvl="2"/>
            <a:r>
              <a:rPr lang="fr-FR" dirty="0"/>
              <a:t>git tag -a v1.2 COMMITID</a:t>
            </a:r>
          </a:p>
          <a:p>
            <a:pPr lvl="1"/>
            <a:r>
              <a:rPr lang="fr-FR" b="1" dirty="0"/>
              <a:t>Partager les balises : </a:t>
            </a:r>
          </a:p>
          <a:p>
            <a:pPr lvl="2"/>
            <a:r>
              <a:rPr lang="fr-FR" sz="2100" dirty="0"/>
              <a:t>git push </a:t>
            </a:r>
            <a:r>
              <a:rPr lang="fr-FR" sz="2100" dirty="0" err="1"/>
              <a:t>origin</a:t>
            </a:r>
            <a:r>
              <a:rPr lang="fr-FR" sz="2100" dirty="0"/>
              <a:t> v1.5 / --tags (car pas de transfert par défaut)</a:t>
            </a:r>
          </a:p>
          <a:p>
            <a:pPr lvl="1"/>
            <a:r>
              <a:rPr lang="fr-FR" b="1" dirty="0"/>
              <a:t>Supprimer des balises :</a:t>
            </a:r>
          </a:p>
          <a:p>
            <a:pPr lvl="2"/>
            <a:r>
              <a:rPr lang="fr-FR" b="1" dirty="0"/>
              <a:t> </a:t>
            </a:r>
            <a:r>
              <a:rPr lang="sv-SE" sz="1800" dirty="0"/>
              <a:t>git tag -d tagName  (remote :  git push branchName : tagName )</a:t>
            </a:r>
            <a:endParaRPr lang="sv-SE" dirty="0"/>
          </a:p>
          <a:p>
            <a:pPr lvl="2"/>
            <a:endParaRPr lang="fr-FR" dirty="0"/>
          </a:p>
          <a:p>
            <a:pPr lvl="2"/>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639762" lvl="2" indent="0">
              <a:buNone/>
            </a:pPr>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8" name="Image 7">
            <a:extLst>
              <a:ext uri="{FF2B5EF4-FFF2-40B4-BE49-F238E27FC236}">
                <a16:creationId xmlns:a16="http://schemas.microsoft.com/office/drawing/2014/main" id="{0A90645A-9DE7-426F-8341-232BBD257FE0}"/>
              </a:ext>
            </a:extLst>
          </p:cNvPr>
          <p:cNvPicPr>
            <a:picLocks noChangeAspect="1"/>
          </p:cNvPicPr>
          <p:nvPr/>
        </p:nvPicPr>
        <p:blipFill>
          <a:blip r:embed="rId4"/>
          <a:stretch>
            <a:fillRect/>
          </a:stretch>
        </p:blipFill>
        <p:spPr>
          <a:xfrm>
            <a:off x="5505693" y="1700808"/>
            <a:ext cx="3425607" cy="2366453"/>
          </a:xfrm>
          <a:prstGeom prst="rect">
            <a:avLst/>
          </a:prstGeom>
        </p:spPr>
      </p:pic>
    </p:spTree>
    <p:extLst>
      <p:ext uri="{BB962C8B-B14F-4D97-AF65-F5344CB8AC3E}">
        <p14:creationId xmlns:p14="http://schemas.microsoft.com/office/powerpoint/2010/main" val="2015894990"/>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2 : Exercice 1</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fontScale="85000" lnSpcReduction="20000"/>
          </a:bodyPr>
          <a:lstStyle/>
          <a:p>
            <a:r>
              <a:rPr lang="fr-FR" dirty="0"/>
              <a:t>Exercice 1, a faire </a:t>
            </a:r>
            <a:r>
              <a:rPr lang="fr-FR" u="sng" dirty="0">
                <a:effectLst>
                  <a:outerShdw blurRad="38100" dist="38100" dir="2700000" algn="tl">
                    <a:srgbClr val="000000">
                      <a:alpha val="43137"/>
                    </a:srgbClr>
                  </a:outerShdw>
                </a:effectLst>
              </a:rPr>
              <a:t>DANS l’ORDRE </a:t>
            </a:r>
            <a:r>
              <a:rPr lang="fr-FR" dirty="0"/>
              <a:t>: </a:t>
            </a:r>
          </a:p>
          <a:p>
            <a:pPr lvl="1"/>
            <a:r>
              <a:rPr lang="fr-FR" dirty="0"/>
              <a:t>Créez un nouveau répertoire, et faites-en un dépôt GIT</a:t>
            </a:r>
          </a:p>
          <a:p>
            <a:pPr lvl="1"/>
            <a:r>
              <a:rPr lang="fr-FR" dirty="0"/>
              <a:t>Ajoutez un fichier HTML dans ce répertoire, contenant une brève description de vous. </a:t>
            </a:r>
            <a:r>
              <a:rPr lang="fr-FR" dirty="0" err="1"/>
              <a:t>Commitez</a:t>
            </a:r>
            <a:r>
              <a:rPr lang="fr-FR" dirty="0"/>
              <a:t> ces changements</a:t>
            </a:r>
          </a:p>
          <a:p>
            <a:pPr lvl="1"/>
            <a:r>
              <a:rPr lang="fr-FR" dirty="0"/>
              <a:t>Ajoutez maintenant une feuille de style externe à votre fichier HTML, (c’est à dire sous la forme d’un fichier CSS séparé, référencé par une balise &lt;</a:t>
            </a:r>
            <a:r>
              <a:rPr lang="fr-FR" dirty="0" err="1"/>
              <a:t>link</a:t>
            </a:r>
            <a:r>
              <a:rPr lang="fr-FR" dirty="0"/>
              <a:t>&gt;). </a:t>
            </a:r>
            <a:r>
              <a:rPr lang="fr-FR" dirty="0" err="1"/>
              <a:t>Commitez</a:t>
            </a:r>
            <a:r>
              <a:rPr lang="fr-FR" dirty="0"/>
              <a:t> ces changements.</a:t>
            </a:r>
          </a:p>
          <a:p>
            <a:pPr lvl="1"/>
            <a:r>
              <a:rPr lang="fr-FR" dirty="0"/>
              <a:t>Faites encore quelques manipulations , création de répertoire, ajout de fichier, créer un dossier partage et ignorez le, </a:t>
            </a:r>
            <a:r>
              <a:rPr lang="fr-FR" dirty="0" err="1"/>
              <a:t>commitez</a:t>
            </a:r>
            <a:r>
              <a:rPr lang="fr-FR" dirty="0"/>
              <a:t>. </a:t>
            </a:r>
          </a:p>
          <a:p>
            <a:pPr lvl="1"/>
            <a:r>
              <a:rPr lang="fr-FR" dirty="0"/>
              <a:t>Cloner le repo dans votre repos actuel : </a:t>
            </a:r>
          </a:p>
          <a:p>
            <a:pPr lvl="2"/>
            <a:r>
              <a:rPr lang="fr-FR" dirty="0">
                <a:hlinkClick r:id="rId3"/>
              </a:rPr>
              <a:t>https://github.com/rprataps/Exer1.git</a:t>
            </a:r>
            <a:endParaRPr lang="fr-FR" dirty="0"/>
          </a:p>
          <a:p>
            <a:pPr lvl="1"/>
            <a:r>
              <a:rPr lang="fr-FR" dirty="0"/>
              <a:t>Vous allez trouver un bug dans le fichier intro_to_git1.html (astuce ouvrez le dans le navigateur et sélectionnez tout le texte) </a:t>
            </a:r>
          </a:p>
          <a:p>
            <a:pPr lvl="1"/>
            <a:r>
              <a:rPr lang="fr-FR" dirty="0"/>
              <a:t>Utilisez git diff pour identifier le commit dans lequel le bug a été introduit</a:t>
            </a:r>
          </a:p>
          <a:p>
            <a:pPr lvl="1"/>
            <a:endParaRPr lang="fr-FR" dirty="0"/>
          </a:p>
          <a:p>
            <a:pPr lvl="1"/>
            <a:r>
              <a:rPr lang="fr-FR" dirty="0"/>
              <a:t>Corriger le bug (quelles solutions ?)</a:t>
            </a:r>
          </a:p>
          <a:p>
            <a:pPr lvl="1"/>
            <a:endParaRPr lang="fr-FR" dirty="0"/>
          </a:p>
          <a:p>
            <a:pPr lvl="1"/>
            <a:r>
              <a:rPr lang="fr-FR" dirty="0"/>
              <a:t>Comment intégrer le fichier ainsi corrigé à notre projet et le suivre (et si possible avoir l’historique de ces changements avant son intégration) ?</a:t>
            </a:r>
          </a:p>
          <a:p>
            <a:pPr lvl="2"/>
            <a:endParaRPr lang="fr-FR" dirty="0"/>
          </a:p>
          <a:p>
            <a:pPr lvl="1"/>
            <a:endParaRPr lang="fr-FR" dirty="0"/>
          </a:p>
          <a:p>
            <a:pPr lvl="2"/>
            <a:endParaRPr lang="en-US"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639762" lvl="2" indent="0">
              <a:buNone/>
            </a:pPr>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Tree>
    <p:extLst>
      <p:ext uri="{BB962C8B-B14F-4D97-AF65-F5344CB8AC3E}">
        <p14:creationId xmlns:p14="http://schemas.microsoft.com/office/powerpoint/2010/main" val="4277297857"/>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17FC52-88F9-4F0D-AF67-17AE71CAB82E}"/>
              </a:ext>
            </a:extLst>
          </p:cNvPr>
          <p:cNvSpPr>
            <a:spLocks noGrp="1"/>
          </p:cNvSpPr>
          <p:nvPr>
            <p:ph type="title"/>
          </p:nvPr>
        </p:nvSpPr>
        <p:spPr/>
        <p:txBody>
          <a:bodyPr/>
          <a:lstStyle/>
          <a:p>
            <a:pPr eaLnBrk="1" fontAlgn="auto" hangingPunct="1">
              <a:spcAft>
                <a:spcPts val="0"/>
              </a:spcAft>
              <a:defRPr/>
            </a:pPr>
            <a:r>
              <a:rPr lang="fr-FR" dirty="0">
                <a:ea typeface="+mj-ea"/>
              </a:rPr>
              <a:t>Objectifs du module</a:t>
            </a:r>
          </a:p>
        </p:txBody>
      </p:sp>
      <p:sp>
        <p:nvSpPr>
          <p:cNvPr id="3" name="Espace réservé du contenu 2">
            <a:extLst>
              <a:ext uri="{FF2B5EF4-FFF2-40B4-BE49-F238E27FC236}">
                <a16:creationId xmlns:a16="http://schemas.microsoft.com/office/drawing/2014/main" id="{7A5A15AF-2B87-4B1E-89C4-BEE71533B09F}"/>
              </a:ext>
            </a:extLst>
          </p:cNvPr>
          <p:cNvSpPr>
            <a:spLocks noGrp="1"/>
          </p:cNvSpPr>
          <p:nvPr>
            <p:ph sz="half" idx="1"/>
          </p:nvPr>
        </p:nvSpPr>
        <p:spPr/>
        <p:txBody>
          <a:bodyPr/>
          <a:lstStyle/>
          <a:p>
            <a:pPr marL="274320" eaLnBrk="1" fontAlgn="auto" hangingPunct="1">
              <a:spcAft>
                <a:spcPts val="0"/>
              </a:spcAft>
              <a:defRPr/>
            </a:pPr>
            <a:endParaRPr lang="fr-FR" dirty="0">
              <a:ea typeface="+mn-ea"/>
            </a:endParaRPr>
          </a:p>
          <a:p>
            <a:pPr marL="274320" eaLnBrk="1" fontAlgn="auto" hangingPunct="1">
              <a:spcAft>
                <a:spcPts val="0"/>
              </a:spcAft>
              <a:defRPr/>
            </a:pPr>
            <a:r>
              <a:rPr lang="fr-FR" dirty="0">
                <a:ea typeface="+mn-ea"/>
              </a:rPr>
              <a:t>Définir les objectifs à atteindre en fin de module :</a:t>
            </a:r>
          </a:p>
          <a:p>
            <a:pPr marL="274320" eaLnBrk="1" fontAlgn="auto" hangingPunct="1">
              <a:spcAft>
                <a:spcPts val="0"/>
              </a:spcAft>
              <a:defRPr/>
            </a:pPr>
            <a:endParaRPr lang="fr-FR" dirty="0">
              <a:ea typeface="+mn-ea"/>
            </a:endParaRPr>
          </a:p>
          <a:p>
            <a:pPr marL="548640" lvl="1" indent="-182880" eaLnBrk="1" fontAlgn="auto" hangingPunct="1">
              <a:spcAft>
                <a:spcPts val="0"/>
              </a:spcAft>
              <a:defRPr/>
            </a:pPr>
            <a:r>
              <a:rPr lang="fr-FR" dirty="0">
                <a:ea typeface="+mn-ea"/>
              </a:rPr>
              <a:t>Maîtriser les fonctions de base de Git pour pouvoir l’installer, le paramétrer et créer un dépôt Git.</a:t>
            </a:r>
          </a:p>
          <a:p>
            <a:pPr marL="548640" lvl="1" indent="-182880" eaLnBrk="1" fontAlgn="auto" hangingPunct="1">
              <a:spcAft>
                <a:spcPts val="0"/>
              </a:spcAft>
              <a:defRPr/>
            </a:pPr>
            <a:r>
              <a:rPr lang="fr-FR" dirty="0">
                <a:ea typeface="+mn-ea"/>
              </a:rPr>
              <a:t>Savoir travailler avec des dépôts distants.</a:t>
            </a:r>
          </a:p>
          <a:p>
            <a:pPr marL="548640" lvl="1" indent="-182880" eaLnBrk="1" fontAlgn="auto" hangingPunct="1">
              <a:spcAft>
                <a:spcPts val="0"/>
              </a:spcAft>
              <a:defRPr/>
            </a:pPr>
            <a:r>
              <a:rPr lang="fr-FR" dirty="0">
                <a:ea typeface="+mn-ea"/>
              </a:rPr>
              <a:t>Maitriser la gestion des branches.</a:t>
            </a:r>
          </a:p>
          <a:p>
            <a:pPr marL="548640" lvl="1" indent="-182880" eaLnBrk="1" fontAlgn="auto" hangingPunct="1">
              <a:spcAft>
                <a:spcPts val="0"/>
              </a:spcAft>
              <a:defRPr/>
            </a:pPr>
            <a:r>
              <a:rPr lang="fr-FR" dirty="0">
                <a:ea typeface="+mn-ea"/>
              </a:rPr>
              <a:t>Savoir utiliser un GUI client pour Git ou l’intégrer à un IDE.</a:t>
            </a:r>
          </a:p>
          <a:p>
            <a:pPr marL="548640" lvl="1" indent="-182880" eaLnBrk="1" fontAlgn="auto" hangingPunct="1">
              <a:spcAft>
                <a:spcPts val="0"/>
              </a:spcAft>
              <a:defRPr/>
            </a:pPr>
            <a:r>
              <a:rPr lang="fr-FR" dirty="0">
                <a:ea typeface="+mn-ea"/>
              </a:rPr>
              <a:t>A l’issue de la formation, vous aurez appris à configurer et utiliser GIT dans un contexte de gestion quotidienne des sources d’un projet personnel ou professionnel.</a:t>
            </a:r>
          </a:p>
        </p:txBody>
      </p:sp>
      <p:sp>
        <p:nvSpPr>
          <p:cNvPr id="4" name="Espace réservé de la date 3">
            <a:extLst>
              <a:ext uri="{FF2B5EF4-FFF2-40B4-BE49-F238E27FC236}">
                <a16:creationId xmlns:a16="http://schemas.microsoft.com/office/drawing/2014/main" id="{39961CAA-7285-4DC4-BD2E-092556CB5E4A}"/>
              </a:ext>
            </a:extLst>
          </p:cNvPr>
          <p:cNvSpPr>
            <a:spLocks noGrp="1"/>
          </p:cNvSpPr>
          <p:nvPr>
            <p:ph type="dt" sz="half" idx="10"/>
          </p:nvPr>
        </p:nvSpPr>
        <p:spPr/>
        <p:txBody>
          <a:bodyPr/>
          <a:lstStyle/>
          <a:p>
            <a:pPr>
              <a:defRPr/>
            </a:pPr>
            <a:r>
              <a:rPr lang="fr-FR"/>
              <a:t>15/05/2019 par Francis Panzani</a:t>
            </a:r>
            <a:endParaRPr lang="fr-BE" dirty="0"/>
          </a:p>
        </p:txBody>
      </p:sp>
      <p:sp>
        <p:nvSpPr>
          <p:cNvPr id="7" name="Espace réservé du pied de page 6">
            <a:extLst>
              <a:ext uri="{FF2B5EF4-FFF2-40B4-BE49-F238E27FC236}">
                <a16:creationId xmlns:a16="http://schemas.microsoft.com/office/drawing/2014/main" id="{405FE5BD-C546-438B-8961-49D2F37CB44B}"/>
              </a:ext>
            </a:extLst>
          </p:cNvPr>
          <p:cNvSpPr>
            <a:spLocks noGrp="1"/>
          </p:cNvSpPr>
          <p:nvPr>
            <p:ph type="ftr" sz="quarter" idx="11"/>
          </p:nvPr>
        </p:nvSpPr>
        <p:spPr/>
        <p:txBody>
          <a:bodyPr/>
          <a:lstStyle/>
          <a:p>
            <a:pPr>
              <a:defRPr/>
            </a:pPr>
            <a:r>
              <a:rPr lang="fr-FR"/>
              <a:t>Git</a:t>
            </a:r>
            <a:endParaRPr lang="fr-BE" dirty="0"/>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13">
            <a:extLst>
              <a:ext uri="{FF2B5EF4-FFF2-40B4-BE49-F238E27FC236}">
                <a16:creationId xmlns:a16="http://schemas.microsoft.com/office/drawing/2014/main" id="{E6369363-DF83-444A-9A3A-BBDC78F86B3F}"/>
              </a:ext>
            </a:extLst>
          </p:cNvPr>
          <p:cNvSpPr>
            <a:spLocks noGrp="1"/>
          </p:cNvSpPr>
          <p:nvPr>
            <p:ph type="body" idx="1"/>
          </p:nvPr>
        </p:nvSpPr>
        <p:spPr>
          <a:xfrm>
            <a:off x="7162800" y="2892425"/>
            <a:ext cx="1600200" cy="1646238"/>
          </a:xfrm>
        </p:spPr>
        <p:txBody>
          <a:bodyPr/>
          <a:lstStyle/>
          <a:p>
            <a:pPr eaLnBrk="1" fontAlgn="auto" hangingPunct="1">
              <a:spcAft>
                <a:spcPts val="0"/>
              </a:spcAft>
              <a:defRPr/>
            </a:pPr>
            <a:r>
              <a:rPr lang="fr-FR" dirty="0">
                <a:ea typeface="+mn-ea"/>
              </a:rPr>
              <a:t>Chapitre 3</a:t>
            </a:r>
          </a:p>
        </p:txBody>
      </p:sp>
      <p:sp>
        <p:nvSpPr>
          <p:cNvPr id="7" name="Titre 6">
            <a:extLst>
              <a:ext uri="{FF2B5EF4-FFF2-40B4-BE49-F238E27FC236}">
                <a16:creationId xmlns:a16="http://schemas.microsoft.com/office/drawing/2014/main" id="{FF56BED0-362A-4748-A894-9C1072937C46}"/>
              </a:ext>
            </a:extLst>
          </p:cNvPr>
          <p:cNvSpPr>
            <a:spLocks noGrp="1"/>
          </p:cNvSpPr>
          <p:nvPr>
            <p:ph type="title"/>
          </p:nvPr>
        </p:nvSpPr>
        <p:spPr>
          <a:xfrm>
            <a:off x="250824" y="-17438"/>
            <a:ext cx="6324600" cy="1646238"/>
          </a:xfrm>
        </p:spPr>
        <p:txBody>
          <a:bodyPr/>
          <a:lstStyle/>
          <a:p>
            <a:pPr eaLnBrk="1" fontAlgn="auto" hangingPunct="1">
              <a:spcAft>
                <a:spcPts val="0"/>
              </a:spcAft>
              <a:defRPr/>
            </a:pPr>
            <a:r>
              <a:rPr lang="fr-FR" sz="4000" dirty="0">
                <a:latin typeface="Times New Roman"/>
                <a:cs typeface="Times New Roman"/>
              </a:rPr>
              <a:t>Git – Les Branches</a:t>
            </a:r>
            <a:endParaRPr lang="fr-FR" dirty="0">
              <a:ea typeface="+mj-ea"/>
            </a:endParaRPr>
          </a:p>
        </p:txBody>
      </p:sp>
      <p:sp>
        <p:nvSpPr>
          <p:cNvPr id="2" name="Espace réservé de la date 1">
            <a:extLst>
              <a:ext uri="{FF2B5EF4-FFF2-40B4-BE49-F238E27FC236}">
                <a16:creationId xmlns:a16="http://schemas.microsoft.com/office/drawing/2014/main" id="{E0E4665E-1837-4214-9321-F07D448B1BAA}"/>
              </a:ext>
            </a:extLst>
          </p:cNvPr>
          <p:cNvSpPr>
            <a:spLocks noGrp="1"/>
          </p:cNvSpPr>
          <p:nvPr>
            <p:ph type="dt" sz="half" idx="10"/>
          </p:nvPr>
        </p:nvSpPr>
        <p:spPr/>
        <p:txBody>
          <a:bodyPr/>
          <a:lstStyle/>
          <a:p>
            <a:pPr>
              <a:defRPr/>
            </a:pPr>
            <a:r>
              <a:rPr lang="fr-FR"/>
              <a:t>15/05/2019 par Francis Panzani</a:t>
            </a:r>
            <a:endParaRPr lang="fr-BE"/>
          </a:p>
        </p:txBody>
      </p:sp>
      <p:sp>
        <p:nvSpPr>
          <p:cNvPr id="3" name="Espace réservé du pied de page 2">
            <a:extLst>
              <a:ext uri="{FF2B5EF4-FFF2-40B4-BE49-F238E27FC236}">
                <a16:creationId xmlns:a16="http://schemas.microsoft.com/office/drawing/2014/main" id="{C68454D1-B0B2-46D9-8F0D-849AFDBD7F6C}"/>
              </a:ext>
            </a:extLst>
          </p:cNvPr>
          <p:cNvSpPr>
            <a:spLocks noGrp="1"/>
          </p:cNvSpPr>
          <p:nvPr>
            <p:ph type="ftr" sz="quarter" idx="12"/>
          </p:nvPr>
        </p:nvSpPr>
        <p:spPr/>
        <p:txBody>
          <a:bodyPr/>
          <a:lstStyle/>
          <a:p>
            <a:pPr>
              <a:defRPr/>
            </a:pPr>
            <a:r>
              <a:rPr lang="fr-BE"/>
              <a:t>Git</a:t>
            </a:r>
          </a:p>
        </p:txBody>
      </p:sp>
      <p:pic>
        <p:nvPicPr>
          <p:cNvPr id="9" name="Graphique 8">
            <a:extLst>
              <a:ext uri="{FF2B5EF4-FFF2-40B4-BE49-F238E27FC236}">
                <a16:creationId xmlns:a16="http://schemas.microsoft.com/office/drawing/2014/main" id="{0CDC34E5-032E-4EB4-BA2A-EA19A1195F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24" y="1280715"/>
            <a:ext cx="7620000" cy="5467350"/>
          </a:xfrm>
          <a:prstGeom prst="rect">
            <a:avLst/>
          </a:prstGeom>
        </p:spPr>
      </p:pic>
    </p:spTree>
    <p:extLst>
      <p:ext uri="{BB962C8B-B14F-4D97-AF65-F5344CB8AC3E}">
        <p14:creationId xmlns:p14="http://schemas.microsoft.com/office/powerpoint/2010/main" val="1520761915"/>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798EE27B-AE67-4654-AE06-EC4FA386BFF2}"/>
              </a:ext>
            </a:extLst>
          </p:cNvPr>
          <p:cNvPicPr>
            <a:picLocks noChangeAspect="1"/>
          </p:cNvPicPr>
          <p:nvPr/>
        </p:nvPicPr>
        <p:blipFill>
          <a:blip r:embed="rId3"/>
          <a:stretch>
            <a:fillRect/>
          </a:stretch>
        </p:blipFill>
        <p:spPr>
          <a:xfrm>
            <a:off x="157909" y="2581711"/>
            <a:ext cx="4526733" cy="2018923"/>
          </a:xfrm>
          <a:prstGeom prst="rect">
            <a:avLst/>
          </a:prstGeom>
        </p:spPr>
      </p:pic>
      <p:pic>
        <p:nvPicPr>
          <p:cNvPr id="5" name="Image 4">
            <a:extLst>
              <a:ext uri="{FF2B5EF4-FFF2-40B4-BE49-F238E27FC236}">
                <a16:creationId xmlns:a16="http://schemas.microsoft.com/office/drawing/2014/main" id="{AFF437A9-FA12-4BD3-8BF9-FAD6A89C7A9E}"/>
              </a:ext>
            </a:extLst>
          </p:cNvPr>
          <p:cNvPicPr>
            <a:picLocks noChangeAspect="1"/>
          </p:cNvPicPr>
          <p:nvPr/>
        </p:nvPicPr>
        <p:blipFill>
          <a:blip r:embed="rId4"/>
          <a:stretch>
            <a:fillRect/>
          </a:stretch>
        </p:blipFill>
        <p:spPr>
          <a:xfrm>
            <a:off x="4414293" y="1268760"/>
            <a:ext cx="4526733" cy="3060071"/>
          </a:xfrm>
          <a:prstGeom prst="rect">
            <a:avLst/>
          </a:prstGeom>
        </p:spPr>
      </p:pic>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 Les branches</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dirty="0"/>
              <a:t>Git</a:t>
            </a:r>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6" name="Heptagone 5">
            <a:extLst>
              <a:ext uri="{FF2B5EF4-FFF2-40B4-BE49-F238E27FC236}">
                <a16:creationId xmlns:a16="http://schemas.microsoft.com/office/drawing/2014/main" id="{A47C02BF-ABB9-4674-8030-6C7C48E3FEDB}"/>
              </a:ext>
            </a:extLst>
          </p:cNvPr>
          <p:cNvSpPr/>
          <p:nvPr/>
        </p:nvSpPr>
        <p:spPr>
          <a:xfrm>
            <a:off x="2535240" y="1379848"/>
            <a:ext cx="216024" cy="216024"/>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9" name="Heptagone 8">
            <a:extLst>
              <a:ext uri="{FF2B5EF4-FFF2-40B4-BE49-F238E27FC236}">
                <a16:creationId xmlns:a16="http://schemas.microsoft.com/office/drawing/2014/main" id="{84318009-E33D-49CD-9F1D-65E383507004}"/>
              </a:ext>
            </a:extLst>
          </p:cNvPr>
          <p:cNvSpPr/>
          <p:nvPr/>
        </p:nvSpPr>
        <p:spPr>
          <a:xfrm>
            <a:off x="7020272" y="2602987"/>
            <a:ext cx="216024" cy="216024"/>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12" name="Heptagone 11">
            <a:extLst>
              <a:ext uri="{FF2B5EF4-FFF2-40B4-BE49-F238E27FC236}">
                <a16:creationId xmlns:a16="http://schemas.microsoft.com/office/drawing/2014/main" id="{B65B7062-9B6D-4A52-A296-62A5995A3169}"/>
              </a:ext>
            </a:extLst>
          </p:cNvPr>
          <p:cNvSpPr/>
          <p:nvPr/>
        </p:nvSpPr>
        <p:spPr>
          <a:xfrm>
            <a:off x="7740352" y="1271836"/>
            <a:ext cx="216024" cy="216024"/>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7" name="Rectangle 6">
            <a:extLst>
              <a:ext uri="{FF2B5EF4-FFF2-40B4-BE49-F238E27FC236}">
                <a16:creationId xmlns:a16="http://schemas.microsoft.com/office/drawing/2014/main" id="{70A60454-9BCF-4A4F-A1A0-5BEBADFA14CE}"/>
              </a:ext>
            </a:extLst>
          </p:cNvPr>
          <p:cNvSpPr/>
          <p:nvPr/>
        </p:nvSpPr>
        <p:spPr>
          <a:xfrm rot="17082327">
            <a:off x="5213844" y="2418321"/>
            <a:ext cx="1006879" cy="369332"/>
          </a:xfrm>
          <a:prstGeom prst="rect">
            <a:avLst/>
          </a:prstGeom>
        </p:spPr>
        <p:txBody>
          <a:bodyPr wrap="none">
            <a:spAutoFit/>
          </a:bodyPr>
          <a:lstStyle/>
          <a:p>
            <a:r>
              <a:rPr lang="fr-FR" b="1" i="1" dirty="0">
                <a:solidFill>
                  <a:srgbClr val="FF0000"/>
                </a:solidFill>
                <a:latin typeface="LinLibertine"/>
              </a:rPr>
              <a:t>pointeur</a:t>
            </a:r>
            <a:endParaRPr lang="fr-FR" b="1" i="1" dirty="0">
              <a:solidFill>
                <a:srgbClr val="FF0000"/>
              </a:solidFill>
            </a:endParaRPr>
          </a:p>
        </p:txBody>
      </p:sp>
      <p:sp>
        <p:nvSpPr>
          <p:cNvPr id="14" name="Rectangle 13">
            <a:extLst>
              <a:ext uri="{FF2B5EF4-FFF2-40B4-BE49-F238E27FC236}">
                <a16:creationId xmlns:a16="http://schemas.microsoft.com/office/drawing/2014/main" id="{5BE55BCF-1D7F-4926-A804-8B83048F2A1E}"/>
              </a:ext>
            </a:extLst>
          </p:cNvPr>
          <p:cNvSpPr/>
          <p:nvPr/>
        </p:nvSpPr>
        <p:spPr>
          <a:xfrm rot="17082327">
            <a:off x="1076399" y="3138464"/>
            <a:ext cx="1006879" cy="369332"/>
          </a:xfrm>
          <a:prstGeom prst="rect">
            <a:avLst/>
          </a:prstGeom>
        </p:spPr>
        <p:txBody>
          <a:bodyPr wrap="none">
            <a:spAutoFit/>
          </a:bodyPr>
          <a:lstStyle/>
          <a:p>
            <a:r>
              <a:rPr lang="fr-FR" b="1" i="1" dirty="0">
                <a:solidFill>
                  <a:srgbClr val="FF0000"/>
                </a:solidFill>
                <a:latin typeface="LinLibertine"/>
              </a:rPr>
              <a:t>pointeur</a:t>
            </a:r>
            <a:endParaRPr lang="fr-FR" b="1" i="1" dirty="0">
              <a:solidFill>
                <a:srgbClr val="FF0000"/>
              </a:solidFill>
            </a:endParaRPr>
          </a:p>
        </p:txBody>
      </p:sp>
      <p:sp>
        <p:nvSpPr>
          <p:cNvPr id="13" name="Rectangle 12">
            <a:extLst>
              <a:ext uri="{FF2B5EF4-FFF2-40B4-BE49-F238E27FC236}">
                <a16:creationId xmlns:a16="http://schemas.microsoft.com/office/drawing/2014/main" id="{88A40253-1B92-4F01-AB33-AE664B32B92D}"/>
              </a:ext>
            </a:extLst>
          </p:cNvPr>
          <p:cNvSpPr/>
          <p:nvPr/>
        </p:nvSpPr>
        <p:spPr>
          <a:xfrm rot="17082327">
            <a:off x="2739428" y="3090247"/>
            <a:ext cx="1006879" cy="369332"/>
          </a:xfrm>
          <a:prstGeom prst="rect">
            <a:avLst/>
          </a:prstGeom>
        </p:spPr>
        <p:txBody>
          <a:bodyPr wrap="none">
            <a:spAutoFit/>
          </a:bodyPr>
          <a:lstStyle/>
          <a:p>
            <a:r>
              <a:rPr lang="fr-FR" b="1" i="1" dirty="0">
                <a:solidFill>
                  <a:srgbClr val="FF0000"/>
                </a:solidFill>
                <a:latin typeface="LinLibertine"/>
              </a:rPr>
              <a:t>pointeur</a:t>
            </a:r>
            <a:endParaRPr lang="fr-FR" b="1" i="1" dirty="0">
              <a:solidFill>
                <a:srgbClr val="FF0000"/>
              </a:solidFill>
            </a:endParaRPr>
          </a:p>
        </p:txBody>
      </p:sp>
      <p:sp>
        <p:nvSpPr>
          <p:cNvPr id="19" name="Espace réservé du contenu 10">
            <a:extLst>
              <a:ext uri="{FF2B5EF4-FFF2-40B4-BE49-F238E27FC236}">
                <a16:creationId xmlns:a16="http://schemas.microsoft.com/office/drawing/2014/main" id="{EB274E67-F337-40C2-8D29-D652A572B515}"/>
              </a:ext>
            </a:extLst>
          </p:cNvPr>
          <p:cNvSpPr>
            <a:spLocks noGrp="1"/>
          </p:cNvSpPr>
          <p:nvPr>
            <p:ph sz="half" idx="1"/>
          </p:nvPr>
        </p:nvSpPr>
        <p:spPr>
          <a:xfrm>
            <a:off x="127000" y="548680"/>
            <a:ext cx="8890000" cy="6336704"/>
          </a:xfrm>
        </p:spPr>
        <p:txBody>
          <a:bodyPr>
            <a:normAutofit/>
          </a:bodyPr>
          <a:lstStyle/>
          <a:p>
            <a:r>
              <a:rPr lang="fr-FR" sz="2600" dirty="0"/>
              <a:t>Rappel sur le stockage des données de GIT (snapshot) :</a:t>
            </a:r>
          </a:p>
          <a:p>
            <a:pPr lvl="1"/>
            <a:r>
              <a:rPr lang="fr-FR" dirty="0"/>
              <a:t>Un répertoire et 3 fichiers : </a:t>
            </a:r>
            <a:endParaRPr lang="en-US" dirty="0"/>
          </a:p>
          <a:p>
            <a:pPr lvl="2"/>
            <a:r>
              <a:rPr lang="fr-FR" dirty="0"/>
              <a:t>git </a:t>
            </a:r>
            <a:r>
              <a:rPr lang="fr-FR" dirty="0" err="1"/>
              <a:t>add</a:t>
            </a:r>
            <a:r>
              <a:rPr lang="fr-FR" dirty="0"/>
              <a:t> README </a:t>
            </a:r>
            <a:r>
              <a:rPr lang="fr-FR" dirty="0" err="1"/>
              <a:t>test.rb</a:t>
            </a:r>
            <a:r>
              <a:rPr lang="fr-FR" dirty="0"/>
              <a:t> LICENSE</a:t>
            </a:r>
          </a:p>
          <a:p>
            <a:pPr lvl="2"/>
            <a:r>
              <a:rPr lang="fr-FR" dirty="0"/>
              <a:t>git commit -m 'commit initial de mon projet’</a:t>
            </a:r>
          </a:p>
          <a:p>
            <a:pPr lvl="2"/>
            <a:r>
              <a:rPr lang="fr-FR" dirty="0"/>
              <a:t>Après 2 </a:t>
            </a:r>
            <a:r>
              <a:rPr lang="fr-FR" dirty="0" err="1"/>
              <a:t>commits</a:t>
            </a:r>
            <a:r>
              <a:rPr lang="fr-FR" dirty="0"/>
              <a:t>	 : </a:t>
            </a:r>
          </a:p>
          <a:p>
            <a:pPr lvl="7"/>
            <a:endParaRPr lang="fr-FR" dirty="0"/>
          </a:p>
          <a:p>
            <a:pPr lvl="7"/>
            <a:br>
              <a:rPr lang="fr-FR" dirty="0"/>
            </a:br>
            <a:endParaRPr lang="fr-FR" dirty="0"/>
          </a:p>
          <a:p>
            <a:pPr lvl="2"/>
            <a:endParaRPr lang="fr-FR" dirty="0"/>
          </a:p>
          <a:p>
            <a:pPr lvl="2"/>
            <a:endParaRPr lang="fr-FR" dirty="0"/>
          </a:p>
          <a:p>
            <a:pPr lvl="2"/>
            <a:endParaRPr lang="fr-FR" dirty="0"/>
          </a:p>
          <a:p>
            <a:pPr lvl="2"/>
            <a:endParaRPr lang="fr-FR" dirty="0"/>
          </a:p>
          <a:p>
            <a:r>
              <a:rPr lang="fr-FR" sz="1400" dirty="0"/>
              <a:t>Une branche dans Git est tout simplement un pointeur mobile léger vers un de ces objets commit. La branche par défaut dans Git s’appelle master. Au fur et à mesure des validations, la branche master pointe vers le dernier des </a:t>
            </a:r>
            <a:r>
              <a:rPr lang="fr-FR" sz="1400" dirty="0" err="1"/>
              <a:t>commits</a:t>
            </a:r>
            <a:r>
              <a:rPr lang="fr-FR" sz="1400" dirty="0"/>
              <a:t> réalisés. À chaque validation, le pointeur de la branche master avance automatiquement. Une branche dans Git est tout simplement un pointeur mobile léger vers un de ces objets commit. La branche par défaut dans Git s’appelle master. Au fur et à mesure des validations, la branche master pointe vers le dernier des </a:t>
            </a:r>
            <a:r>
              <a:rPr lang="fr-FR" sz="1400" dirty="0" err="1"/>
              <a:t>commits</a:t>
            </a:r>
            <a:r>
              <a:rPr lang="fr-FR" sz="1400" dirty="0"/>
              <a:t> réalisés. À chaque validation, le pointeur de la branche master </a:t>
            </a:r>
            <a:r>
              <a:rPr lang="fr-FR" sz="1400" b="1" u="sng" dirty="0">
                <a:effectLst>
                  <a:outerShdw blurRad="38100" dist="38100" dir="2700000" algn="tl">
                    <a:srgbClr val="000000">
                      <a:alpha val="43137"/>
                    </a:srgbClr>
                  </a:outerShdw>
                </a:effectLst>
              </a:rPr>
              <a:t>avance automatiquement</a:t>
            </a:r>
            <a:r>
              <a:rPr lang="fr-FR" sz="1400" dirty="0"/>
              <a:t>.</a:t>
            </a:r>
          </a:p>
        </p:txBody>
      </p:sp>
    </p:spTree>
    <p:extLst>
      <p:ext uri="{BB962C8B-B14F-4D97-AF65-F5344CB8AC3E}">
        <p14:creationId xmlns:p14="http://schemas.microsoft.com/office/powerpoint/2010/main" val="404344148"/>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 Les branches</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Notions de base :</a:t>
            </a:r>
          </a:p>
          <a:p>
            <a:pPr lvl="1"/>
            <a:r>
              <a:rPr lang="fr-FR" dirty="0"/>
              <a:t>Création d’une branche :</a:t>
            </a:r>
          </a:p>
          <a:p>
            <a:pPr lvl="2"/>
            <a:r>
              <a:rPr lang="fr-FR" dirty="0"/>
              <a:t>git </a:t>
            </a:r>
            <a:r>
              <a:rPr lang="fr-FR" dirty="0" err="1"/>
              <a:t>branch</a:t>
            </a:r>
            <a:r>
              <a:rPr lang="fr-FR" dirty="0"/>
              <a:t> TEST	 </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1"/>
            <a:r>
              <a:rPr lang="fr-FR" dirty="0"/>
              <a:t>Renommer une branche</a:t>
            </a:r>
          </a:p>
          <a:p>
            <a:pPr lvl="2"/>
            <a:r>
              <a:rPr lang="en-US" dirty="0"/>
              <a:t>git branch -m old-name new-name (old-name </a:t>
            </a:r>
            <a:r>
              <a:rPr lang="en-US" dirty="0" err="1"/>
              <a:t>uniquement</a:t>
            </a:r>
            <a:r>
              <a:rPr lang="en-US" dirty="0"/>
              <a:t> </a:t>
            </a:r>
            <a:r>
              <a:rPr lang="en-US" dirty="0" err="1"/>
              <a:t>si</a:t>
            </a:r>
            <a:r>
              <a:rPr lang="en-US" dirty="0"/>
              <a:t> on ne </a:t>
            </a:r>
            <a:r>
              <a:rPr lang="en-US" dirty="0" err="1"/>
              <a:t>renomme</a:t>
            </a:r>
            <a:r>
              <a:rPr lang="en-US" dirty="0"/>
              <a:t> pas la </a:t>
            </a:r>
            <a:r>
              <a:rPr lang="en-US" dirty="0" err="1"/>
              <a:t>branche</a:t>
            </a:r>
            <a:r>
              <a:rPr lang="en-US" dirty="0"/>
              <a:t> courante)</a:t>
            </a:r>
          </a:p>
          <a:p>
            <a:endParaRPr lang="fr-FR" dirty="0"/>
          </a:p>
          <a:p>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5" name="Rectangle 4">
            <a:extLst>
              <a:ext uri="{FF2B5EF4-FFF2-40B4-BE49-F238E27FC236}">
                <a16:creationId xmlns:a16="http://schemas.microsoft.com/office/drawing/2014/main" id="{386BA283-FFB1-480E-A7B3-B6F20DA02B54}"/>
              </a:ext>
            </a:extLst>
          </p:cNvPr>
          <p:cNvSpPr/>
          <p:nvPr/>
        </p:nvSpPr>
        <p:spPr>
          <a:xfrm>
            <a:off x="4283968" y="1486454"/>
            <a:ext cx="1224136" cy="913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MASTER</a:t>
            </a:r>
          </a:p>
        </p:txBody>
      </p:sp>
      <p:sp>
        <p:nvSpPr>
          <p:cNvPr id="8" name="Rectangle 7">
            <a:extLst>
              <a:ext uri="{FF2B5EF4-FFF2-40B4-BE49-F238E27FC236}">
                <a16:creationId xmlns:a16="http://schemas.microsoft.com/office/drawing/2014/main" id="{5A37F3C3-0684-4C16-8671-FF4B670E9A62}"/>
              </a:ext>
            </a:extLst>
          </p:cNvPr>
          <p:cNvSpPr/>
          <p:nvPr/>
        </p:nvSpPr>
        <p:spPr>
          <a:xfrm>
            <a:off x="4283968" y="4606246"/>
            <a:ext cx="1224136" cy="913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TEST</a:t>
            </a:r>
          </a:p>
        </p:txBody>
      </p:sp>
      <p:sp>
        <p:nvSpPr>
          <p:cNvPr id="6" name="Ellipse 5">
            <a:extLst>
              <a:ext uri="{FF2B5EF4-FFF2-40B4-BE49-F238E27FC236}">
                <a16:creationId xmlns:a16="http://schemas.microsoft.com/office/drawing/2014/main" id="{1606CDBD-53D8-4845-A54E-64758B4A6696}"/>
              </a:ext>
            </a:extLst>
          </p:cNvPr>
          <p:cNvSpPr/>
          <p:nvPr/>
        </p:nvSpPr>
        <p:spPr>
          <a:xfrm>
            <a:off x="905452" y="3083510"/>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C0</a:t>
            </a:r>
          </a:p>
        </p:txBody>
      </p:sp>
      <p:sp>
        <p:nvSpPr>
          <p:cNvPr id="12" name="Ellipse 11">
            <a:extLst>
              <a:ext uri="{FF2B5EF4-FFF2-40B4-BE49-F238E27FC236}">
                <a16:creationId xmlns:a16="http://schemas.microsoft.com/office/drawing/2014/main" id="{EB236F5E-7EA1-4C4D-8A10-8A8CA161521F}"/>
              </a:ext>
            </a:extLst>
          </p:cNvPr>
          <p:cNvSpPr/>
          <p:nvPr/>
        </p:nvSpPr>
        <p:spPr>
          <a:xfrm>
            <a:off x="4438836" y="3031502"/>
            <a:ext cx="914400" cy="914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C3</a:t>
            </a:r>
          </a:p>
        </p:txBody>
      </p:sp>
      <p:sp>
        <p:nvSpPr>
          <p:cNvPr id="13" name="Ellipse 12">
            <a:extLst>
              <a:ext uri="{FF2B5EF4-FFF2-40B4-BE49-F238E27FC236}">
                <a16:creationId xmlns:a16="http://schemas.microsoft.com/office/drawing/2014/main" id="{695BBED1-4634-4519-ABDD-F11C6F0B3420}"/>
              </a:ext>
            </a:extLst>
          </p:cNvPr>
          <p:cNvSpPr/>
          <p:nvPr/>
        </p:nvSpPr>
        <p:spPr>
          <a:xfrm>
            <a:off x="2130644" y="3083510"/>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C1</a:t>
            </a:r>
          </a:p>
        </p:txBody>
      </p:sp>
      <p:sp>
        <p:nvSpPr>
          <p:cNvPr id="14" name="Ellipse 13">
            <a:extLst>
              <a:ext uri="{FF2B5EF4-FFF2-40B4-BE49-F238E27FC236}">
                <a16:creationId xmlns:a16="http://schemas.microsoft.com/office/drawing/2014/main" id="{9C5D709D-EA9B-4E4C-BC16-217034A0D612}"/>
              </a:ext>
            </a:extLst>
          </p:cNvPr>
          <p:cNvSpPr/>
          <p:nvPr/>
        </p:nvSpPr>
        <p:spPr>
          <a:xfrm>
            <a:off x="3293300" y="3083510"/>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C2</a:t>
            </a:r>
          </a:p>
        </p:txBody>
      </p:sp>
      <p:cxnSp>
        <p:nvCxnSpPr>
          <p:cNvPr id="9" name="Connecteur droit avec flèche 8">
            <a:extLst>
              <a:ext uri="{FF2B5EF4-FFF2-40B4-BE49-F238E27FC236}">
                <a16:creationId xmlns:a16="http://schemas.microsoft.com/office/drawing/2014/main" id="{B92B7EB3-3C27-4941-85EB-30E402DFFA30}"/>
              </a:ext>
            </a:extLst>
          </p:cNvPr>
          <p:cNvCxnSpPr>
            <a:stCxn id="13" idx="2"/>
            <a:endCxn id="6" idx="6"/>
          </p:cNvCxnSpPr>
          <p:nvPr/>
        </p:nvCxnSpPr>
        <p:spPr>
          <a:xfrm flipH="1">
            <a:off x="1819852" y="3540710"/>
            <a:ext cx="3107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 name="Connecteur droit avec flèche 14">
            <a:extLst>
              <a:ext uri="{FF2B5EF4-FFF2-40B4-BE49-F238E27FC236}">
                <a16:creationId xmlns:a16="http://schemas.microsoft.com/office/drawing/2014/main" id="{9755C45C-7AC3-4F6A-BE30-70ACDF549F13}"/>
              </a:ext>
            </a:extLst>
          </p:cNvPr>
          <p:cNvCxnSpPr>
            <a:cxnSpLocks/>
            <a:endCxn id="13" idx="6"/>
          </p:cNvCxnSpPr>
          <p:nvPr/>
        </p:nvCxnSpPr>
        <p:spPr>
          <a:xfrm flipH="1">
            <a:off x="3045044" y="3540710"/>
            <a:ext cx="4526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 name="Connecteur droit avec flèche 17">
            <a:extLst>
              <a:ext uri="{FF2B5EF4-FFF2-40B4-BE49-F238E27FC236}">
                <a16:creationId xmlns:a16="http://schemas.microsoft.com/office/drawing/2014/main" id="{9D266EB1-8B40-42A2-A16D-0C41D4DF1848}"/>
              </a:ext>
            </a:extLst>
          </p:cNvPr>
          <p:cNvCxnSpPr>
            <a:cxnSpLocks/>
          </p:cNvCxnSpPr>
          <p:nvPr/>
        </p:nvCxnSpPr>
        <p:spPr>
          <a:xfrm flipH="1">
            <a:off x="4057620" y="3488702"/>
            <a:ext cx="4526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Connecteur droit avec flèche 18">
            <a:extLst>
              <a:ext uri="{FF2B5EF4-FFF2-40B4-BE49-F238E27FC236}">
                <a16:creationId xmlns:a16="http://schemas.microsoft.com/office/drawing/2014/main" id="{4726A327-E576-4F9F-B1D2-8FEEFA430B13}"/>
              </a:ext>
            </a:extLst>
          </p:cNvPr>
          <p:cNvCxnSpPr>
            <a:cxnSpLocks/>
            <a:endCxn id="12" idx="0"/>
          </p:cNvCxnSpPr>
          <p:nvPr/>
        </p:nvCxnSpPr>
        <p:spPr>
          <a:xfrm flipH="1">
            <a:off x="4896036" y="2399718"/>
            <a:ext cx="15608" cy="6317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Connecteur droit avec flèche 21">
            <a:extLst>
              <a:ext uri="{FF2B5EF4-FFF2-40B4-BE49-F238E27FC236}">
                <a16:creationId xmlns:a16="http://schemas.microsoft.com/office/drawing/2014/main" id="{94410E9E-754E-40F0-A9F5-C9B3EF432F7F}"/>
              </a:ext>
            </a:extLst>
          </p:cNvPr>
          <p:cNvCxnSpPr>
            <a:cxnSpLocks/>
            <a:stCxn id="8" idx="0"/>
            <a:endCxn id="12" idx="4"/>
          </p:cNvCxnSpPr>
          <p:nvPr/>
        </p:nvCxnSpPr>
        <p:spPr>
          <a:xfrm flipV="1">
            <a:off x="4896036" y="3945902"/>
            <a:ext cx="0" cy="66034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0" name="Connecteur droit avec flèche 19">
            <a:extLst>
              <a:ext uri="{FF2B5EF4-FFF2-40B4-BE49-F238E27FC236}">
                <a16:creationId xmlns:a16="http://schemas.microsoft.com/office/drawing/2014/main" id="{582DE358-1D8C-4CF1-A70B-C924F7108604}"/>
              </a:ext>
            </a:extLst>
          </p:cNvPr>
          <p:cNvCxnSpPr>
            <a:cxnSpLocks/>
          </p:cNvCxnSpPr>
          <p:nvPr/>
        </p:nvCxnSpPr>
        <p:spPr>
          <a:xfrm flipH="1">
            <a:off x="6948264" y="1412911"/>
            <a:ext cx="15608" cy="6317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Heptagone 20">
            <a:extLst>
              <a:ext uri="{FF2B5EF4-FFF2-40B4-BE49-F238E27FC236}">
                <a16:creationId xmlns:a16="http://schemas.microsoft.com/office/drawing/2014/main" id="{9CE0D596-39D6-40F0-9CC7-952137DEBD21}"/>
              </a:ext>
            </a:extLst>
          </p:cNvPr>
          <p:cNvSpPr/>
          <p:nvPr/>
        </p:nvSpPr>
        <p:spPr>
          <a:xfrm>
            <a:off x="5368349" y="4361662"/>
            <a:ext cx="216024" cy="216024"/>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23" name="Rectangle 22">
            <a:extLst>
              <a:ext uri="{FF2B5EF4-FFF2-40B4-BE49-F238E27FC236}">
                <a16:creationId xmlns:a16="http://schemas.microsoft.com/office/drawing/2014/main" id="{A99D39D2-7C91-4CC7-8779-B4AFF8EAEE9E}"/>
              </a:ext>
            </a:extLst>
          </p:cNvPr>
          <p:cNvSpPr/>
          <p:nvPr/>
        </p:nvSpPr>
        <p:spPr>
          <a:xfrm>
            <a:off x="6444824" y="1224190"/>
            <a:ext cx="1006879" cy="369332"/>
          </a:xfrm>
          <a:prstGeom prst="rect">
            <a:avLst/>
          </a:prstGeom>
        </p:spPr>
        <p:txBody>
          <a:bodyPr wrap="none">
            <a:spAutoFit/>
          </a:bodyPr>
          <a:lstStyle/>
          <a:p>
            <a:r>
              <a:rPr lang="fr-FR" b="1" i="1" dirty="0">
                <a:solidFill>
                  <a:srgbClr val="FF0000"/>
                </a:solidFill>
                <a:latin typeface="LinLibertine"/>
              </a:rPr>
              <a:t>pointeur</a:t>
            </a:r>
            <a:endParaRPr lang="fr-FR" b="1" i="1" dirty="0">
              <a:solidFill>
                <a:srgbClr val="FF0000"/>
              </a:solidFill>
            </a:endParaRPr>
          </a:p>
        </p:txBody>
      </p:sp>
      <p:sp>
        <p:nvSpPr>
          <p:cNvPr id="24" name="Heptagone 23">
            <a:extLst>
              <a:ext uri="{FF2B5EF4-FFF2-40B4-BE49-F238E27FC236}">
                <a16:creationId xmlns:a16="http://schemas.microsoft.com/office/drawing/2014/main" id="{518258FF-AC44-4988-83DA-7D1FD1774B0A}"/>
              </a:ext>
            </a:extLst>
          </p:cNvPr>
          <p:cNvSpPr/>
          <p:nvPr/>
        </p:nvSpPr>
        <p:spPr>
          <a:xfrm>
            <a:off x="2865731" y="1512779"/>
            <a:ext cx="216024" cy="216024"/>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7" name="Rectangle : coins arrondis 6">
            <a:extLst>
              <a:ext uri="{FF2B5EF4-FFF2-40B4-BE49-F238E27FC236}">
                <a16:creationId xmlns:a16="http://schemas.microsoft.com/office/drawing/2014/main" id="{5BEB5015-AB31-47B8-BEC5-78623A20817B}"/>
              </a:ext>
            </a:extLst>
          </p:cNvPr>
          <p:cNvSpPr/>
          <p:nvPr/>
        </p:nvSpPr>
        <p:spPr>
          <a:xfrm>
            <a:off x="4283968" y="575700"/>
            <a:ext cx="1224136" cy="51747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HEAD</a:t>
            </a:r>
          </a:p>
        </p:txBody>
      </p:sp>
      <p:cxnSp>
        <p:nvCxnSpPr>
          <p:cNvPr id="26" name="Connecteur droit avec flèche 25">
            <a:extLst>
              <a:ext uri="{FF2B5EF4-FFF2-40B4-BE49-F238E27FC236}">
                <a16:creationId xmlns:a16="http://schemas.microsoft.com/office/drawing/2014/main" id="{BE4C94F7-1F7A-4E35-B678-EA0BB54ABFF7}"/>
              </a:ext>
            </a:extLst>
          </p:cNvPr>
          <p:cNvCxnSpPr>
            <a:cxnSpLocks/>
            <a:stCxn id="7" idx="2"/>
            <a:endCxn id="5" idx="0"/>
          </p:cNvCxnSpPr>
          <p:nvPr/>
        </p:nvCxnSpPr>
        <p:spPr>
          <a:xfrm>
            <a:off x="4896036" y="1093171"/>
            <a:ext cx="0" cy="39328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96976981"/>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 Les branches</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Notions de base :</a:t>
            </a:r>
          </a:p>
          <a:p>
            <a:pPr lvl="1"/>
            <a:r>
              <a:rPr lang="fr-FR" dirty="0"/>
              <a:t>basculer vers une branche existante,:</a:t>
            </a:r>
          </a:p>
          <a:p>
            <a:pPr lvl="2"/>
            <a:r>
              <a:rPr lang="fr-FR" dirty="0"/>
              <a:t>git </a:t>
            </a:r>
            <a:r>
              <a:rPr lang="fr-FR" dirty="0" err="1"/>
              <a:t>checkout</a:t>
            </a:r>
            <a:r>
              <a:rPr lang="fr-FR" dirty="0"/>
              <a:t> TEST	</a:t>
            </a:r>
          </a:p>
          <a:p>
            <a:pPr lvl="2"/>
            <a:r>
              <a:rPr lang="fr-FR" dirty="0"/>
              <a:t>On modifie un fichier et on commit </a:t>
            </a:r>
            <a:endParaRPr lang="en-US" dirty="0"/>
          </a:p>
          <a:p>
            <a:endParaRPr lang="fr-FR" dirty="0"/>
          </a:p>
          <a:p>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5" name="Rectangle 4">
            <a:extLst>
              <a:ext uri="{FF2B5EF4-FFF2-40B4-BE49-F238E27FC236}">
                <a16:creationId xmlns:a16="http://schemas.microsoft.com/office/drawing/2014/main" id="{386BA283-FFB1-480E-A7B3-B6F20DA02B54}"/>
              </a:ext>
            </a:extLst>
          </p:cNvPr>
          <p:cNvSpPr/>
          <p:nvPr/>
        </p:nvSpPr>
        <p:spPr>
          <a:xfrm>
            <a:off x="5547197" y="1488298"/>
            <a:ext cx="1224136" cy="913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MASTER</a:t>
            </a:r>
          </a:p>
        </p:txBody>
      </p:sp>
      <p:sp>
        <p:nvSpPr>
          <p:cNvPr id="8" name="Rectangle 7">
            <a:extLst>
              <a:ext uri="{FF2B5EF4-FFF2-40B4-BE49-F238E27FC236}">
                <a16:creationId xmlns:a16="http://schemas.microsoft.com/office/drawing/2014/main" id="{5A37F3C3-0684-4C16-8671-FF4B670E9A62}"/>
              </a:ext>
            </a:extLst>
          </p:cNvPr>
          <p:cNvSpPr/>
          <p:nvPr/>
        </p:nvSpPr>
        <p:spPr>
          <a:xfrm>
            <a:off x="6791616" y="4571257"/>
            <a:ext cx="1224136" cy="913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TEST</a:t>
            </a:r>
          </a:p>
        </p:txBody>
      </p:sp>
      <p:sp>
        <p:nvSpPr>
          <p:cNvPr id="6" name="Ellipse 5">
            <a:extLst>
              <a:ext uri="{FF2B5EF4-FFF2-40B4-BE49-F238E27FC236}">
                <a16:creationId xmlns:a16="http://schemas.microsoft.com/office/drawing/2014/main" id="{1606CDBD-53D8-4845-A54E-64758B4A6696}"/>
              </a:ext>
            </a:extLst>
          </p:cNvPr>
          <p:cNvSpPr/>
          <p:nvPr/>
        </p:nvSpPr>
        <p:spPr>
          <a:xfrm>
            <a:off x="2080952" y="3120310"/>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C0</a:t>
            </a:r>
          </a:p>
        </p:txBody>
      </p:sp>
      <p:sp>
        <p:nvSpPr>
          <p:cNvPr id="12" name="Ellipse 11">
            <a:extLst>
              <a:ext uri="{FF2B5EF4-FFF2-40B4-BE49-F238E27FC236}">
                <a16:creationId xmlns:a16="http://schemas.microsoft.com/office/drawing/2014/main" id="{EB236F5E-7EA1-4C4D-8A10-8A8CA161521F}"/>
              </a:ext>
            </a:extLst>
          </p:cNvPr>
          <p:cNvSpPr/>
          <p:nvPr/>
        </p:nvSpPr>
        <p:spPr>
          <a:xfrm>
            <a:off x="5614336" y="3068302"/>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C3</a:t>
            </a:r>
          </a:p>
        </p:txBody>
      </p:sp>
      <p:sp>
        <p:nvSpPr>
          <p:cNvPr id="13" name="Ellipse 12">
            <a:extLst>
              <a:ext uri="{FF2B5EF4-FFF2-40B4-BE49-F238E27FC236}">
                <a16:creationId xmlns:a16="http://schemas.microsoft.com/office/drawing/2014/main" id="{695BBED1-4634-4519-ABDD-F11C6F0B3420}"/>
              </a:ext>
            </a:extLst>
          </p:cNvPr>
          <p:cNvSpPr/>
          <p:nvPr/>
        </p:nvSpPr>
        <p:spPr>
          <a:xfrm>
            <a:off x="3306144" y="3120310"/>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C1</a:t>
            </a:r>
          </a:p>
        </p:txBody>
      </p:sp>
      <p:sp>
        <p:nvSpPr>
          <p:cNvPr id="14" name="Ellipse 13">
            <a:extLst>
              <a:ext uri="{FF2B5EF4-FFF2-40B4-BE49-F238E27FC236}">
                <a16:creationId xmlns:a16="http://schemas.microsoft.com/office/drawing/2014/main" id="{9C5D709D-EA9B-4E4C-BC16-217034A0D612}"/>
              </a:ext>
            </a:extLst>
          </p:cNvPr>
          <p:cNvSpPr/>
          <p:nvPr/>
        </p:nvSpPr>
        <p:spPr>
          <a:xfrm>
            <a:off x="4468800" y="3120310"/>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C2</a:t>
            </a:r>
          </a:p>
        </p:txBody>
      </p:sp>
      <p:cxnSp>
        <p:nvCxnSpPr>
          <p:cNvPr id="9" name="Connecteur droit avec flèche 8">
            <a:extLst>
              <a:ext uri="{FF2B5EF4-FFF2-40B4-BE49-F238E27FC236}">
                <a16:creationId xmlns:a16="http://schemas.microsoft.com/office/drawing/2014/main" id="{B92B7EB3-3C27-4941-85EB-30E402DFFA30}"/>
              </a:ext>
            </a:extLst>
          </p:cNvPr>
          <p:cNvCxnSpPr>
            <a:stCxn id="13" idx="2"/>
            <a:endCxn id="6" idx="6"/>
          </p:cNvCxnSpPr>
          <p:nvPr/>
        </p:nvCxnSpPr>
        <p:spPr>
          <a:xfrm flipH="1">
            <a:off x="2995352" y="3577510"/>
            <a:ext cx="3107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 name="Connecteur droit avec flèche 14">
            <a:extLst>
              <a:ext uri="{FF2B5EF4-FFF2-40B4-BE49-F238E27FC236}">
                <a16:creationId xmlns:a16="http://schemas.microsoft.com/office/drawing/2014/main" id="{9755C45C-7AC3-4F6A-BE30-70ACDF549F13}"/>
              </a:ext>
            </a:extLst>
          </p:cNvPr>
          <p:cNvCxnSpPr>
            <a:cxnSpLocks/>
            <a:endCxn id="13" idx="6"/>
          </p:cNvCxnSpPr>
          <p:nvPr/>
        </p:nvCxnSpPr>
        <p:spPr>
          <a:xfrm flipH="1">
            <a:off x="4220544" y="3577510"/>
            <a:ext cx="4526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 name="Connecteur droit avec flèche 17">
            <a:extLst>
              <a:ext uri="{FF2B5EF4-FFF2-40B4-BE49-F238E27FC236}">
                <a16:creationId xmlns:a16="http://schemas.microsoft.com/office/drawing/2014/main" id="{9D266EB1-8B40-42A2-A16D-0C41D4DF1848}"/>
              </a:ext>
            </a:extLst>
          </p:cNvPr>
          <p:cNvCxnSpPr>
            <a:cxnSpLocks/>
          </p:cNvCxnSpPr>
          <p:nvPr/>
        </p:nvCxnSpPr>
        <p:spPr>
          <a:xfrm flipH="1">
            <a:off x="5233120" y="3525502"/>
            <a:ext cx="4526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Connecteur droit avec flèche 18">
            <a:extLst>
              <a:ext uri="{FF2B5EF4-FFF2-40B4-BE49-F238E27FC236}">
                <a16:creationId xmlns:a16="http://schemas.microsoft.com/office/drawing/2014/main" id="{4726A327-E576-4F9F-B1D2-8FEEFA430B13}"/>
              </a:ext>
            </a:extLst>
          </p:cNvPr>
          <p:cNvCxnSpPr>
            <a:cxnSpLocks/>
          </p:cNvCxnSpPr>
          <p:nvPr/>
        </p:nvCxnSpPr>
        <p:spPr>
          <a:xfrm flipH="1">
            <a:off x="6133160" y="2451726"/>
            <a:ext cx="15608" cy="6317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Connecteur droit avec flèche 21">
            <a:extLst>
              <a:ext uri="{FF2B5EF4-FFF2-40B4-BE49-F238E27FC236}">
                <a16:creationId xmlns:a16="http://schemas.microsoft.com/office/drawing/2014/main" id="{94410E9E-754E-40F0-A9F5-C9B3EF432F7F}"/>
              </a:ext>
            </a:extLst>
          </p:cNvPr>
          <p:cNvCxnSpPr>
            <a:cxnSpLocks/>
            <a:stCxn id="8" idx="0"/>
            <a:endCxn id="27" idx="4"/>
          </p:cNvCxnSpPr>
          <p:nvPr/>
        </p:nvCxnSpPr>
        <p:spPr>
          <a:xfrm flipH="1" flipV="1">
            <a:off x="7333456" y="3982702"/>
            <a:ext cx="70228" cy="58855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Heptagone 20">
            <a:extLst>
              <a:ext uri="{FF2B5EF4-FFF2-40B4-BE49-F238E27FC236}">
                <a16:creationId xmlns:a16="http://schemas.microsoft.com/office/drawing/2014/main" id="{9CE0D596-39D6-40F0-9CC7-952137DEBD21}"/>
              </a:ext>
            </a:extLst>
          </p:cNvPr>
          <p:cNvSpPr/>
          <p:nvPr/>
        </p:nvSpPr>
        <p:spPr>
          <a:xfrm>
            <a:off x="6683604" y="5770056"/>
            <a:ext cx="216024" cy="216024"/>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24" name="Heptagone 23">
            <a:extLst>
              <a:ext uri="{FF2B5EF4-FFF2-40B4-BE49-F238E27FC236}">
                <a16:creationId xmlns:a16="http://schemas.microsoft.com/office/drawing/2014/main" id="{518258FF-AC44-4988-83DA-7D1FD1774B0A}"/>
              </a:ext>
            </a:extLst>
          </p:cNvPr>
          <p:cNvSpPr/>
          <p:nvPr/>
        </p:nvSpPr>
        <p:spPr>
          <a:xfrm>
            <a:off x="3085507" y="1620791"/>
            <a:ext cx="216024" cy="216024"/>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7" name="Rectangle : coins arrondis 6">
            <a:extLst>
              <a:ext uri="{FF2B5EF4-FFF2-40B4-BE49-F238E27FC236}">
                <a16:creationId xmlns:a16="http://schemas.microsoft.com/office/drawing/2014/main" id="{5BEB5015-AB31-47B8-BEC5-78623A20817B}"/>
              </a:ext>
            </a:extLst>
          </p:cNvPr>
          <p:cNvSpPr/>
          <p:nvPr/>
        </p:nvSpPr>
        <p:spPr>
          <a:xfrm>
            <a:off x="6763550" y="6012879"/>
            <a:ext cx="1224136" cy="51747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HEAD</a:t>
            </a:r>
          </a:p>
        </p:txBody>
      </p:sp>
      <p:cxnSp>
        <p:nvCxnSpPr>
          <p:cNvPr id="26" name="Connecteur droit avec flèche 25">
            <a:extLst>
              <a:ext uri="{FF2B5EF4-FFF2-40B4-BE49-F238E27FC236}">
                <a16:creationId xmlns:a16="http://schemas.microsoft.com/office/drawing/2014/main" id="{BE4C94F7-1F7A-4E35-B678-EA0BB54ABFF7}"/>
              </a:ext>
            </a:extLst>
          </p:cNvPr>
          <p:cNvCxnSpPr>
            <a:cxnSpLocks/>
            <a:stCxn id="7" idx="2"/>
            <a:endCxn id="8" idx="2"/>
          </p:cNvCxnSpPr>
          <p:nvPr/>
        </p:nvCxnSpPr>
        <p:spPr>
          <a:xfrm flipV="1">
            <a:off x="7375618" y="5484521"/>
            <a:ext cx="28066" cy="104582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Ellipse 26">
            <a:extLst>
              <a:ext uri="{FF2B5EF4-FFF2-40B4-BE49-F238E27FC236}">
                <a16:creationId xmlns:a16="http://schemas.microsoft.com/office/drawing/2014/main" id="{6D60745F-ECCA-4E74-877F-CE51B3DD4569}"/>
              </a:ext>
            </a:extLst>
          </p:cNvPr>
          <p:cNvSpPr/>
          <p:nvPr/>
        </p:nvSpPr>
        <p:spPr>
          <a:xfrm>
            <a:off x="6876256" y="3068302"/>
            <a:ext cx="914400" cy="914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C4</a:t>
            </a:r>
          </a:p>
        </p:txBody>
      </p:sp>
      <p:cxnSp>
        <p:nvCxnSpPr>
          <p:cNvPr id="28" name="Connecteur droit avec flèche 27">
            <a:extLst>
              <a:ext uri="{FF2B5EF4-FFF2-40B4-BE49-F238E27FC236}">
                <a16:creationId xmlns:a16="http://schemas.microsoft.com/office/drawing/2014/main" id="{647253A7-2648-4EF8-9ECC-D6344476133F}"/>
              </a:ext>
            </a:extLst>
          </p:cNvPr>
          <p:cNvCxnSpPr>
            <a:cxnSpLocks/>
          </p:cNvCxnSpPr>
          <p:nvPr/>
        </p:nvCxnSpPr>
        <p:spPr>
          <a:xfrm flipH="1">
            <a:off x="6495040" y="3525502"/>
            <a:ext cx="4526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2" name="Heptagone 31">
            <a:extLst>
              <a:ext uri="{FF2B5EF4-FFF2-40B4-BE49-F238E27FC236}">
                <a16:creationId xmlns:a16="http://schemas.microsoft.com/office/drawing/2014/main" id="{013017CC-C8D6-4ACA-8B46-3DAB76AEBB81}"/>
              </a:ext>
            </a:extLst>
          </p:cNvPr>
          <p:cNvSpPr/>
          <p:nvPr/>
        </p:nvSpPr>
        <p:spPr>
          <a:xfrm>
            <a:off x="5017096" y="2060848"/>
            <a:ext cx="216024" cy="216024"/>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33" name="Heptagone 32">
            <a:extLst>
              <a:ext uri="{FF2B5EF4-FFF2-40B4-BE49-F238E27FC236}">
                <a16:creationId xmlns:a16="http://schemas.microsoft.com/office/drawing/2014/main" id="{F390EEE0-24B4-44E6-A054-682656B8E575}"/>
              </a:ext>
            </a:extLst>
          </p:cNvPr>
          <p:cNvSpPr/>
          <p:nvPr/>
        </p:nvSpPr>
        <p:spPr>
          <a:xfrm>
            <a:off x="7333456" y="2941879"/>
            <a:ext cx="216024" cy="216024"/>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Tree>
    <p:extLst>
      <p:ext uri="{BB962C8B-B14F-4D97-AF65-F5344CB8AC3E}">
        <p14:creationId xmlns:p14="http://schemas.microsoft.com/office/powerpoint/2010/main" val="1837849848"/>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 Les branches</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Notions de base :</a:t>
            </a:r>
          </a:p>
          <a:p>
            <a:pPr lvl="1"/>
            <a:r>
              <a:rPr lang="fr-FR" dirty="0"/>
              <a:t>basculer vers une branche existante :</a:t>
            </a:r>
          </a:p>
          <a:p>
            <a:pPr lvl="2"/>
            <a:r>
              <a:rPr lang="fr-FR" dirty="0"/>
              <a:t>git </a:t>
            </a:r>
            <a:r>
              <a:rPr lang="fr-FR" dirty="0" err="1"/>
              <a:t>checkout</a:t>
            </a:r>
            <a:r>
              <a:rPr lang="fr-FR" dirty="0"/>
              <a:t> MASTER	</a:t>
            </a:r>
          </a:p>
          <a:p>
            <a:pPr lvl="2"/>
            <a:r>
              <a:rPr lang="fr-FR" dirty="0"/>
              <a:t>On modifie un fichier et on commit </a:t>
            </a:r>
            <a:endParaRPr lang="en-US" dirty="0"/>
          </a:p>
          <a:p>
            <a:endParaRPr lang="fr-FR" dirty="0"/>
          </a:p>
          <a:p>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5" name="Rectangle 4">
            <a:extLst>
              <a:ext uri="{FF2B5EF4-FFF2-40B4-BE49-F238E27FC236}">
                <a16:creationId xmlns:a16="http://schemas.microsoft.com/office/drawing/2014/main" id="{386BA283-FFB1-480E-A7B3-B6F20DA02B54}"/>
              </a:ext>
            </a:extLst>
          </p:cNvPr>
          <p:cNvSpPr/>
          <p:nvPr/>
        </p:nvSpPr>
        <p:spPr>
          <a:xfrm>
            <a:off x="5547197" y="1488298"/>
            <a:ext cx="1224136" cy="913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MASTER</a:t>
            </a:r>
          </a:p>
        </p:txBody>
      </p:sp>
      <p:sp>
        <p:nvSpPr>
          <p:cNvPr id="8" name="Rectangle 7">
            <a:extLst>
              <a:ext uri="{FF2B5EF4-FFF2-40B4-BE49-F238E27FC236}">
                <a16:creationId xmlns:a16="http://schemas.microsoft.com/office/drawing/2014/main" id="{5A37F3C3-0684-4C16-8671-FF4B670E9A62}"/>
              </a:ext>
            </a:extLst>
          </p:cNvPr>
          <p:cNvSpPr/>
          <p:nvPr/>
        </p:nvSpPr>
        <p:spPr>
          <a:xfrm>
            <a:off x="6771333" y="4517478"/>
            <a:ext cx="1224136" cy="913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TEST</a:t>
            </a:r>
          </a:p>
        </p:txBody>
      </p:sp>
      <p:sp>
        <p:nvSpPr>
          <p:cNvPr id="6" name="Ellipse 5">
            <a:extLst>
              <a:ext uri="{FF2B5EF4-FFF2-40B4-BE49-F238E27FC236}">
                <a16:creationId xmlns:a16="http://schemas.microsoft.com/office/drawing/2014/main" id="{1606CDBD-53D8-4845-A54E-64758B4A6696}"/>
              </a:ext>
            </a:extLst>
          </p:cNvPr>
          <p:cNvSpPr/>
          <p:nvPr/>
        </p:nvSpPr>
        <p:spPr>
          <a:xfrm>
            <a:off x="2080952" y="3120310"/>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C0</a:t>
            </a:r>
          </a:p>
        </p:txBody>
      </p:sp>
      <p:sp>
        <p:nvSpPr>
          <p:cNvPr id="12" name="Ellipse 11">
            <a:extLst>
              <a:ext uri="{FF2B5EF4-FFF2-40B4-BE49-F238E27FC236}">
                <a16:creationId xmlns:a16="http://schemas.microsoft.com/office/drawing/2014/main" id="{EB236F5E-7EA1-4C4D-8A10-8A8CA161521F}"/>
              </a:ext>
            </a:extLst>
          </p:cNvPr>
          <p:cNvSpPr/>
          <p:nvPr/>
        </p:nvSpPr>
        <p:spPr>
          <a:xfrm>
            <a:off x="5614336" y="3068302"/>
            <a:ext cx="914400" cy="914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C3</a:t>
            </a:r>
          </a:p>
        </p:txBody>
      </p:sp>
      <p:sp>
        <p:nvSpPr>
          <p:cNvPr id="13" name="Ellipse 12">
            <a:extLst>
              <a:ext uri="{FF2B5EF4-FFF2-40B4-BE49-F238E27FC236}">
                <a16:creationId xmlns:a16="http://schemas.microsoft.com/office/drawing/2014/main" id="{695BBED1-4634-4519-ABDD-F11C6F0B3420}"/>
              </a:ext>
            </a:extLst>
          </p:cNvPr>
          <p:cNvSpPr/>
          <p:nvPr/>
        </p:nvSpPr>
        <p:spPr>
          <a:xfrm>
            <a:off x="3306144" y="3120310"/>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C1</a:t>
            </a:r>
          </a:p>
        </p:txBody>
      </p:sp>
      <p:sp>
        <p:nvSpPr>
          <p:cNvPr id="14" name="Ellipse 13">
            <a:extLst>
              <a:ext uri="{FF2B5EF4-FFF2-40B4-BE49-F238E27FC236}">
                <a16:creationId xmlns:a16="http://schemas.microsoft.com/office/drawing/2014/main" id="{9C5D709D-EA9B-4E4C-BC16-217034A0D612}"/>
              </a:ext>
            </a:extLst>
          </p:cNvPr>
          <p:cNvSpPr/>
          <p:nvPr/>
        </p:nvSpPr>
        <p:spPr>
          <a:xfrm>
            <a:off x="4468800" y="3120310"/>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C2</a:t>
            </a:r>
          </a:p>
        </p:txBody>
      </p:sp>
      <p:cxnSp>
        <p:nvCxnSpPr>
          <p:cNvPr id="9" name="Connecteur droit avec flèche 8">
            <a:extLst>
              <a:ext uri="{FF2B5EF4-FFF2-40B4-BE49-F238E27FC236}">
                <a16:creationId xmlns:a16="http://schemas.microsoft.com/office/drawing/2014/main" id="{B92B7EB3-3C27-4941-85EB-30E402DFFA30}"/>
              </a:ext>
            </a:extLst>
          </p:cNvPr>
          <p:cNvCxnSpPr>
            <a:stCxn id="13" idx="2"/>
            <a:endCxn id="6" idx="6"/>
          </p:cNvCxnSpPr>
          <p:nvPr/>
        </p:nvCxnSpPr>
        <p:spPr>
          <a:xfrm flipH="1">
            <a:off x="2995352" y="3577510"/>
            <a:ext cx="3107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 name="Connecteur droit avec flèche 14">
            <a:extLst>
              <a:ext uri="{FF2B5EF4-FFF2-40B4-BE49-F238E27FC236}">
                <a16:creationId xmlns:a16="http://schemas.microsoft.com/office/drawing/2014/main" id="{9755C45C-7AC3-4F6A-BE30-70ACDF549F13}"/>
              </a:ext>
            </a:extLst>
          </p:cNvPr>
          <p:cNvCxnSpPr>
            <a:cxnSpLocks/>
            <a:endCxn id="13" idx="6"/>
          </p:cNvCxnSpPr>
          <p:nvPr/>
        </p:nvCxnSpPr>
        <p:spPr>
          <a:xfrm flipH="1">
            <a:off x="4220544" y="3577510"/>
            <a:ext cx="4526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 name="Connecteur droit avec flèche 17">
            <a:extLst>
              <a:ext uri="{FF2B5EF4-FFF2-40B4-BE49-F238E27FC236}">
                <a16:creationId xmlns:a16="http://schemas.microsoft.com/office/drawing/2014/main" id="{9D266EB1-8B40-42A2-A16D-0C41D4DF1848}"/>
              </a:ext>
            </a:extLst>
          </p:cNvPr>
          <p:cNvCxnSpPr>
            <a:cxnSpLocks/>
          </p:cNvCxnSpPr>
          <p:nvPr/>
        </p:nvCxnSpPr>
        <p:spPr>
          <a:xfrm flipH="1">
            <a:off x="5233120" y="3525502"/>
            <a:ext cx="4526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Connecteur droit avec flèche 18">
            <a:extLst>
              <a:ext uri="{FF2B5EF4-FFF2-40B4-BE49-F238E27FC236}">
                <a16:creationId xmlns:a16="http://schemas.microsoft.com/office/drawing/2014/main" id="{4726A327-E576-4F9F-B1D2-8FEEFA430B13}"/>
              </a:ext>
            </a:extLst>
          </p:cNvPr>
          <p:cNvCxnSpPr>
            <a:cxnSpLocks/>
          </p:cNvCxnSpPr>
          <p:nvPr/>
        </p:nvCxnSpPr>
        <p:spPr>
          <a:xfrm flipH="1">
            <a:off x="6133160" y="2451726"/>
            <a:ext cx="15608" cy="6317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Connecteur droit avec flèche 21">
            <a:extLst>
              <a:ext uri="{FF2B5EF4-FFF2-40B4-BE49-F238E27FC236}">
                <a16:creationId xmlns:a16="http://schemas.microsoft.com/office/drawing/2014/main" id="{94410E9E-754E-40F0-A9F5-C9B3EF432F7F}"/>
              </a:ext>
            </a:extLst>
          </p:cNvPr>
          <p:cNvCxnSpPr>
            <a:cxnSpLocks/>
            <a:stCxn id="8" idx="0"/>
            <a:endCxn id="27" idx="4"/>
          </p:cNvCxnSpPr>
          <p:nvPr/>
        </p:nvCxnSpPr>
        <p:spPr>
          <a:xfrm flipH="1" flipV="1">
            <a:off x="7333456" y="3982702"/>
            <a:ext cx="49945" cy="53477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Heptagone 20">
            <a:extLst>
              <a:ext uri="{FF2B5EF4-FFF2-40B4-BE49-F238E27FC236}">
                <a16:creationId xmlns:a16="http://schemas.microsoft.com/office/drawing/2014/main" id="{9CE0D596-39D6-40F0-9CC7-952137DEBD21}"/>
              </a:ext>
            </a:extLst>
          </p:cNvPr>
          <p:cNvSpPr/>
          <p:nvPr/>
        </p:nvSpPr>
        <p:spPr>
          <a:xfrm>
            <a:off x="6252253" y="1012157"/>
            <a:ext cx="216024" cy="216024"/>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24" name="Heptagone 23">
            <a:extLst>
              <a:ext uri="{FF2B5EF4-FFF2-40B4-BE49-F238E27FC236}">
                <a16:creationId xmlns:a16="http://schemas.microsoft.com/office/drawing/2014/main" id="{518258FF-AC44-4988-83DA-7D1FD1774B0A}"/>
              </a:ext>
            </a:extLst>
          </p:cNvPr>
          <p:cNvSpPr/>
          <p:nvPr/>
        </p:nvSpPr>
        <p:spPr>
          <a:xfrm>
            <a:off x="3380780" y="1592467"/>
            <a:ext cx="216024" cy="216024"/>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7" name="Rectangle : coins arrondis 6">
            <a:extLst>
              <a:ext uri="{FF2B5EF4-FFF2-40B4-BE49-F238E27FC236}">
                <a16:creationId xmlns:a16="http://schemas.microsoft.com/office/drawing/2014/main" id="{5BEB5015-AB31-47B8-BEC5-78623A20817B}"/>
              </a:ext>
            </a:extLst>
          </p:cNvPr>
          <p:cNvSpPr/>
          <p:nvPr/>
        </p:nvSpPr>
        <p:spPr>
          <a:xfrm>
            <a:off x="5547197" y="525660"/>
            <a:ext cx="1224136" cy="51747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HEAD</a:t>
            </a:r>
          </a:p>
        </p:txBody>
      </p:sp>
      <p:cxnSp>
        <p:nvCxnSpPr>
          <p:cNvPr id="26" name="Connecteur droit avec flèche 25">
            <a:extLst>
              <a:ext uri="{FF2B5EF4-FFF2-40B4-BE49-F238E27FC236}">
                <a16:creationId xmlns:a16="http://schemas.microsoft.com/office/drawing/2014/main" id="{BE4C94F7-1F7A-4E35-B678-EA0BB54ABFF7}"/>
              </a:ext>
            </a:extLst>
          </p:cNvPr>
          <p:cNvCxnSpPr>
            <a:cxnSpLocks/>
            <a:stCxn id="7" idx="2"/>
            <a:endCxn id="5" idx="0"/>
          </p:cNvCxnSpPr>
          <p:nvPr/>
        </p:nvCxnSpPr>
        <p:spPr>
          <a:xfrm>
            <a:off x="6159265" y="1043131"/>
            <a:ext cx="0" cy="44516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Ellipse 26">
            <a:extLst>
              <a:ext uri="{FF2B5EF4-FFF2-40B4-BE49-F238E27FC236}">
                <a16:creationId xmlns:a16="http://schemas.microsoft.com/office/drawing/2014/main" id="{6D60745F-ECCA-4E74-877F-CE51B3DD4569}"/>
              </a:ext>
            </a:extLst>
          </p:cNvPr>
          <p:cNvSpPr/>
          <p:nvPr/>
        </p:nvSpPr>
        <p:spPr>
          <a:xfrm>
            <a:off x="6876256" y="3068302"/>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C4</a:t>
            </a:r>
          </a:p>
        </p:txBody>
      </p:sp>
      <p:cxnSp>
        <p:nvCxnSpPr>
          <p:cNvPr id="28" name="Connecteur droit avec flèche 27">
            <a:extLst>
              <a:ext uri="{FF2B5EF4-FFF2-40B4-BE49-F238E27FC236}">
                <a16:creationId xmlns:a16="http://schemas.microsoft.com/office/drawing/2014/main" id="{647253A7-2648-4EF8-9ECC-D6344476133F}"/>
              </a:ext>
            </a:extLst>
          </p:cNvPr>
          <p:cNvCxnSpPr>
            <a:cxnSpLocks/>
          </p:cNvCxnSpPr>
          <p:nvPr/>
        </p:nvCxnSpPr>
        <p:spPr>
          <a:xfrm flipH="1">
            <a:off x="6495040" y="3525502"/>
            <a:ext cx="4526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2" name="Heptagone 31">
            <a:extLst>
              <a:ext uri="{FF2B5EF4-FFF2-40B4-BE49-F238E27FC236}">
                <a16:creationId xmlns:a16="http://schemas.microsoft.com/office/drawing/2014/main" id="{013017CC-C8D6-4ACA-8B46-3DAB76AEBB81}"/>
              </a:ext>
            </a:extLst>
          </p:cNvPr>
          <p:cNvSpPr/>
          <p:nvPr/>
        </p:nvSpPr>
        <p:spPr>
          <a:xfrm>
            <a:off x="5017096" y="2060848"/>
            <a:ext cx="216024" cy="216024"/>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33" name="Heptagone 32">
            <a:extLst>
              <a:ext uri="{FF2B5EF4-FFF2-40B4-BE49-F238E27FC236}">
                <a16:creationId xmlns:a16="http://schemas.microsoft.com/office/drawing/2014/main" id="{F390EEE0-24B4-44E6-A054-682656B8E575}"/>
              </a:ext>
            </a:extLst>
          </p:cNvPr>
          <p:cNvSpPr/>
          <p:nvPr/>
        </p:nvSpPr>
        <p:spPr>
          <a:xfrm>
            <a:off x="7333456" y="2941879"/>
            <a:ext cx="216024" cy="216024"/>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Tree>
    <p:extLst>
      <p:ext uri="{BB962C8B-B14F-4D97-AF65-F5344CB8AC3E}">
        <p14:creationId xmlns:p14="http://schemas.microsoft.com/office/powerpoint/2010/main" val="483899250"/>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 Les branches</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Notions de base :</a:t>
            </a:r>
          </a:p>
          <a:p>
            <a:pPr lvl="1"/>
            <a:r>
              <a:rPr lang="fr-FR" dirty="0"/>
              <a:t>basculer vers une branche existante :</a:t>
            </a:r>
          </a:p>
          <a:p>
            <a:pPr lvl="2"/>
            <a:r>
              <a:rPr lang="fr-FR" dirty="0"/>
              <a:t>git </a:t>
            </a:r>
            <a:r>
              <a:rPr lang="fr-FR" dirty="0" err="1"/>
              <a:t>checkout</a:t>
            </a:r>
            <a:r>
              <a:rPr lang="fr-FR" dirty="0"/>
              <a:t> MASTER	</a:t>
            </a:r>
          </a:p>
          <a:p>
            <a:pPr lvl="2"/>
            <a:r>
              <a:rPr lang="fr-FR" dirty="0"/>
              <a:t>On modifie un fichier et on commit </a:t>
            </a:r>
            <a:endParaRPr lang="en-US" dirty="0"/>
          </a:p>
          <a:p>
            <a:endParaRPr lang="fr-FR" dirty="0"/>
          </a:p>
          <a:p>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5" name="Rectangle 4">
            <a:extLst>
              <a:ext uri="{FF2B5EF4-FFF2-40B4-BE49-F238E27FC236}">
                <a16:creationId xmlns:a16="http://schemas.microsoft.com/office/drawing/2014/main" id="{386BA283-FFB1-480E-A7B3-B6F20DA02B54}"/>
              </a:ext>
            </a:extLst>
          </p:cNvPr>
          <p:cNvSpPr/>
          <p:nvPr/>
        </p:nvSpPr>
        <p:spPr>
          <a:xfrm>
            <a:off x="7740352" y="1351151"/>
            <a:ext cx="1224136" cy="913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MASTER</a:t>
            </a:r>
          </a:p>
        </p:txBody>
      </p:sp>
      <p:sp>
        <p:nvSpPr>
          <p:cNvPr id="8" name="Rectangle 7">
            <a:extLst>
              <a:ext uri="{FF2B5EF4-FFF2-40B4-BE49-F238E27FC236}">
                <a16:creationId xmlns:a16="http://schemas.microsoft.com/office/drawing/2014/main" id="{5A37F3C3-0684-4C16-8671-FF4B670E9A62}"/>
              </a:ext>
            </a:extLst>
          </p:cNvPr>
          <p:cNvSpPr/>
          <p:nvPr/>
        </p:nvSpPr>
        <p:spPr>
          <a:xfrm>
            <a:off x="6903205" y="5463251"/>
            <a:ext cx="1224136" cy="913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TEST</a:t>
            </a:r>
          </a:p>
        </p:txBody>
      </p:sp>
      <p:sp>
        <p:nvSpPr>
          <p:cNvPr id="6" name="Ellipse 5">
            <a:extLst>
              <a:ext uri="{FF2B5EF4-FFF2-40B4-BE49-F238E27FC236}">
                <a16:creationId xmlns:a16="http://schemas.microsoft.com/office/drawing/2014/main" id="{1606CDBD-53D8-4845-A54E-64758B4A6696}"/>
              </a:ext>
            </a:extLst>
          </p:cNvPr>
          <p:cNvSpPr/>
          <p:nvPr/>
        </p:nvSpPr>
        <p:spPr>
          <a:xfrm>
            <a:off x="2080952" y="3120310"/>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C0</a:t>
            </a:r>
          </a:p>
        </p:txBody>
      </p:sp>
      <p:sp>
        <p:nvSpPr>
          <p:cNvPr id="12" name="Ellipse 11">
            <a:extLst>
              <a:ext uri="{FF2B5EF4-FFF2-40B4-BE49-F238E27FC236}">
                <a16:creationId xmlns:a16="http://schemas.microsoft.com/office/drawing/2014/main" id="{EB236F5E-7EA1-4C4D-8A10-8A8CA161521F}"/>
              </a:ext>
            </a:extLst>
          </p:cNvPr>
          <p:cNvSpPr/>
          <p:nvPr/>
        </p:nvSpPr>
        <p:spPr>
          <a:xfrm>
            <a:off x="5614336" y="3068302"/>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C3</a:t>
            </a:r>
          </a:p>
        </p:txBody>
      </p:sp>
      <p:sp>
        <p:nvSpPr>
          <p:cNvPr id="13" name="Ellipse 12">
            <a:extLst>
              <a:ext uri="{FF2B5EF4-FFF2-40B4-BE49-F238E27FC236}">
                <a16:creationId xmlns:a16="http://schemas.microsoft.com/office/drawing/2014/main" id="{695BBED1-4634-4519-ABDD-F11C6F0B3420}"/>
              </a:ext>
            </a:extLst>
          </p:cNvPr>
          <p:cNvSpPr/>
          <p:nvPr/>
        </p:nvSpPr>
        <p:spPr>
          <a:xfrm>
            <a:off x="3306144" y="3120310"/>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C1</a:t>
            </a:r>
          </a:p>
        </p:txBody>
      </p:sp>
      <p:sp>
        <p:nvSpPr>
          <p:cNvPr id="14" name="Ellipse 13">
            <a:extLst>
              <a:ext uri="{FF2B5EF4-FFF2-40B4-BE49-F238E27FC236}">
                <a16:creationId xmlns:a16="http://schemas.microsoft.com/office/drawing/2014/main" id="{9C5D709D-EA9B-4E4C-BC16-217034A0D612}"/>
              </a:ext>
            </a:extLst>
          </p:cNvPr>
          <p:cNvSpPr/>
          <p:nvPr/>
        </p:nvSpPr>
        <p:spPr>
          <a:xfrm>
            <a:off x="4468800" y="3120310"/>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C2</a:t>
            </a:r>
          </a:p>
        </p:txBody>
      </p:sp>
      <p:cxnSp>
        <p:nvCxnSpPr>
          <p:cNvPr id="9" name="Connecteur droit avec flèche 8">
            <a:extLst>
              <a:ext uri="{FF2B5EF4-FFF2-40B4-BE49-F238E27FC236}">
                <a16:creationId xmlns:a16="http://schemas.microsoft.com/office/drawing/2014/main" id="{B92B7EB3-3C27-4941-85EB-30E402DFFA30}"/>
              </a:ext>
            </a:extLst>
          </p:cNvPr>
          <p:cNvCxnSpPr>
            <a:stCxn id="13" idx="2"/>
            <a:endCxn id="6" idx="6"/>
          </p:cNvCxnSpPr>
          <p:nvPr/>
        </p:nvCxnSpPr>
        <p:spPr>
          <a:xfrm flipH="1">
            <a:off x="2995352" y="3577510"/>
            <a:ext cx="3107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 name="Connecteur droit avec flèche 14">
            <a:extLst>
              <a:ext uri="{FF2B5EF4-FFF2-40B4-BE49-F238E27FC236}">
                <a16:creationId xmlns:a16="http://schemas.microsoft.com/office/drawing/2014/main" id="{9755C45C-7AC3-4F6A-BE30-70ACDF549F13}"/>
              </a:ext>
            </a:extLst>
          </p:cNvPr>
          <p:cNvCxnSpPr>
            <a:cxnSpLocks/>
            <a:endCxn id="13" idx="6"/>
          </p:cNvCxnSpPr>
          <p:nvPr/>
        </p:nvCxnSpPr>
        <p:spPr>
          <a:xfrm flipH="1">
            <a:off x="4220544" y="3577510"/>
            <a:ext cx="4526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 name="Connecteur droit avec flèche 17">
            <a:extLst>
              <a:ext uri="{FF2B5EF4-FFF2-40B4-BE49-F238E27FC236}">
                <a16:creationId xmlns:a16="http://schemas.microsoft.com/office/drawing/2014/main" id="{9D266EB1-8B40-42A2-A16D-0C41D4DF1848}"/>
              </a:ext>
            </a:extLst>
          </p:cNvPr>
          <p:cNvCxnSpPr>
            <a:cxnSpLocks/>
          </p:cNvCxnSpPr>
          <p:nvPr/>
        </p:nvCxnSpPr>
        <p:spPr>
          <a:xfrm flipH="1">
            <a:off x="5233120" y="3525502"/>
            <a:ext cx="4526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Connecteur droit avec flèche 18">
            <a:extLst>
              <a:ext uri="{FF2B5EF4-FFF2-40B4-BE49-F238E27FC236}">
                <a16:creationId xmlns:a16="http://schemas.microsoft.com/office/drawing/2014/main" id="{4726A327-E576-4F9F-B1D2-8FEEFA430B13}"/>
              </a:ext>
            </a:extLst>
          </p:cNvPr>
          <p:cNvCxnSpPr>
            <a:cxnSpLocks/>
            <a:endCxn id="29" idx="6"/>
          </p:cNvCxnSpPr>
          <p:nvPr/>
        </p:nvCxnSpPr>
        <p:spPr>
          <a:xfrm flipH="1">
            <a:off x="8106672" y="2264415"/>
            <a:ext cx="352746" cy="54170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Connecteur droit avec flèche 21">
            <a:extLst>
              <a:ext uri="{FF2B5EF4-FFF2-40B4-BE49-F238E27FC236}">
                <a16:creationId xmlns:a16="http://schemas.microsoft.com/office/drawing/2014/main" id="{94410E9E-754E-40F0-A9F5-C9B3EF432F7F}"/>
              </a:ext>
            </a:extLst>
          </p:cNvPr>
          <p:cNvCxnSpPr>
            <a:cxnSpLocks/>
            <a:stCxn id="8" idx="0"/>
            <a:endCxn id="27" idx="4"/>
          </p:cNvCxnSpPr>
          <p:nvPr/>
        </p:nvCxnSpPr>
        <p:spPr>
          <a:xfrm flipH="1" flipV="1">
            <a:off x="7465328" y="4928475"/>
            <a:ext cx="49945" cy="53477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Heptagone 20">
            <a:extLst>
              <a:ext uri="{FF2B5EF4-FFF2-40B4-BE49-F238E27FC236}">
                <a16:creationId xmlns:a16="http://schemas.microsoft.com/office/drawing/2014/main" id="{9CE0D596-39D6-40F0-9CC7-952137DEBD21}"/>
              </a:ext>
            </a:extLst>
          </p:cNvPr>
          <p:cNvSpPr/>
          <p:nvPr/>
        </p:nvSpPr>
        <p:spPr>
          <a:xfrm>
            <a:off x="8445408" y="875010"/>
            <a:ext cx="216024" cy="216024"/>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24" name="Heptagone 23">
            <a:extLst>
              <a:ext uri="{FF2B5EF4-FFF2-40B4-BE49-F238E27FC236}">
                <a16:creationId xmlns:a16="http://schemas.microsoft.com/office/drawing/2014/main" id="{518258FF-AC44-4988-83DA-7D1FD1774B0A}"/>
              </a:ext>
            </a:extLst>
          </p:cNvPr>
          <p:cNvSpPr/>
          <p:nvPr/>
        </p:nvSpPr>
        <p:spPr>
          <a:xfrm>
            <a:off x="3380780" y="1592467"/>
            <a:ext cx="216024" cy="216024"/>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7" name="Rectangle : coins arrondis 6">
            <a:extLst>
              <a:ext uri="{FF2B5EF4-FFF2-40B4-BE49-F238E27FC236}">
                <a16:creationId xmlns:a16="http://schemas.microsoft.com/office/drawing/2014/main" id="{5BEB5015-AB31-47B8-BEC5-78623A20817B}"/>
              </a:ext>
            </a:extLst>
          </p:cNvPr>
          <p:cNvSpPr/>
          <p:nvPr/>
        </p:nvSpPr>
        <p:spPr>
          <a:xfrm>
            <a:off x="7740352" y="388513"/>
            <a:ext cx="1224136" cy="51747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HEAD</a:t>
            </a:r>
          </a:p>
        </p:txBody>
      </p:sp>
      <p:cxnSp>
        <p:nvCxnSpPr>
          <p:cNvPr id="26" name="Connecteur droit avec flèche 25">
            <a:extLst>
              <a:ext uri="{FF2B5EF4-FFF2-40B4-BE49-F238E27FC236}">
                <a16:creationId xmlns:a16="http://schemas.microsoft.com/office/drawing/2014/main" id="{BE4C94F7-1F7A-4E35-B678-EA0BB54ABFF7}"/>
              </a:ext>
            </a:extLst>
          </p:cNvPr>
          <p:cNvCxnSpPr>
            <a:cxnSpLocks/>
            <a:stCxn id="7" idx="2"/>
            <a:endCxn id="5" idx="0"/>
          </p:cNvCxnSpPr>
          <p:nvPr/>
        </p:nvCxnSpPr>
        <p:spPr>
          <a:xfrm>
            <a:off x="8352420" y="905984"/>
            <a:ext cx="0" cy="44516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Ellipse 26">
            <a:extLst>
              <a:ext uri="{FF2B5EF4-FFF2-40B4-BE49-F238E27FC236}">
                <a16:creationId xmlns:a16="http://schemas.microsoft.com/office/drawing/2014/main" id="{6D60745F-ECCA-4E74-877F-CE51B3DD4569}"/>
              </a:ext>
            </a:extLst>
          </p:cNvPr>
          <p:cNvSpPr/>
          <p:nvPr/>
        </p:nvSpPr>
        <p:spPr>
          <a:xfrm>
            <a:off x="7008128" y="4014075"/>
            <a:ext cx="914400" cy="914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a:t>C4</a:t>
            </a:r>
          </a:p>
        </p:txBody>
      </p:sp>
      <p:cxnSp>
        <p:nvCxnSpPr>
          <p:cNvPr id="28" name="Connecteur droit avec flèche 27">
            <a:extLst>
              <a:ext uri="{FF2B5EF4-FFF2-40B4-BE49-F238E27FC236}">
                <a16:creationId xmlns:a16="http://schemas.microsoft.com/office/drawing/2014/main" id="{647253A7-2648-4EF8-9ECC-D6344476133F}"/>
              </a:ext>
            </a:extLst>
          </p:cNvPr>
          <p:cNvCxnSpPr>
            <a:cxnSpLocks/>
            <a:stCxn id="27" idx="0"/>
          </p:cNvCxnSpPr>
          <p:nvPr/>
        </p:nvCxnSpPr>
        <p:spPr>
          <a:xfrm flipH="1" flipV="1">
            <a:off x="6495040" y="3525503"/>
            <a:ext cx="970288" cy="48857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2" name="Heptagone 31">
            <a:extLst>
              <a:ext uri="{FF2B5EF4-FFF2-40B4-BE49-F238E27FC236}">
                <a16:creationId xmlns:a16="http://schemas.microsoft.com/office/drawing/2014/main" id="{013017CC-C8D6-4ACA-8B46-3DAB76AEBB81}"/>
              </a:ext>
            </a:extLst>
          </p:cNvPr>
          <p:cNvSpPr/>
          <p:nvPr/>
        </p:nvSpPr>
        <p:spPr>
          <a:xfrm>
            <a:off x="5194113" y="1955083"/>
            <a:ext cx="216024" cy="216024"/>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33" name="Heptagone 32">
            <a:extLst>
              <a:ext uri="{FF2B5EF4-FFF2-40B4-BE49-F238E27FC236}">
                <a16:creationId xmlns:a16="http://schemas.microsoft.com/office/drawing/2014/main" id="{F390EEE0-24B4-44E6-A054-682656B8E575}"/>
              </a:ext>
            </a:extLst>
          </p:cNvPr>
          <p:cNvSpPr/>
          <p:nvPr/>
        </p:nvSpPr>
        <p:spPr>
          <a:xfrm>
            <a:off x="7084692" y="2188308"/>
            <a:ext cx="216024" cy="216024"/>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29" name="Ellipse 28">
            <a:extLst>
              <a:ext uri="{FF2B5EF4-FFF2-40B4-BE49-F238E27FC236}">
                <a16:creationId xmlns:a16="http://schemas.microsoft.com/office/drawing/2014/main" id="{44806EB9-D635-4E9B-BA42-9226CEAFBF11}"/>
              </a:ext>
            </a:extLst>
          </p:cNvPr>
          <p:cNvSpPr/>
          <p:nvPr/>
        </p:nvSpPr>
        <p:spPr>
          <a:xfrm>
            <a:off x="7192272" y="2348921"/>
            <a:ext cx="914400" cy="9144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dirty="0"/>
              <a:t>C5</a:t>
            </a:r>
          </a:p>
        </p:txBody>
      </p:sp>
      <p:cxnSp>
        <p:nvCxnSpPr>
          <p:cNvPr id="30" name="Connecteur droit avec flèche 29">
            <a:extLst>
              <a:ext uri="{FF2B5EF4-FFF2-40B4-BE49-F238E27FC236}">
                <a16:creationId xmlns:a16="http://schemas.microsoft.com/office/drawing/2014/main" id="{CF452C0E-415A-4F10-AFF5-B06EA158F668}"/>
              </a:ext>
            </a:extLst>
          </p:cNvPr>
          <p:cNvCxnSpPr>
            <a:cxnSpLocks/>
          </p:cNvCxnSpPr>
          <p:nvPr/>
        </p:nvCxnSpPr>
        <p:spPr>
          <a:xfrm flipH="1">
            <a:off x="6529024" y="2819216"/>
            <a:ext cx="710517" cy="66868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222765939"/>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 Les branches</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a:xfrm>
            <a:off x="127000" y="548680"/>
            <a:ext cx="8890000" cy="6552728"/>
          </a:xfrm>
        </p:spPr>
        <p:txBody>
          <a:bodyPr>
            <a:normAutofit/>
          </a:bodyPr>
          <a:lstStyle/>
          <a:p>
            <a:r>
              <a:rPr lang="fr-FR" dirty="0"/>
              <a:t>Intérêt des branches :</a:t>
            </a:r>
          </a:p>
          <a:p>
            <a:pPr lvl="2"/>
            <a:r>
              <a:rPr lang="fr-FR" sz="1600" dirty="0"/>
              <a:t>Dans certaines situations, on peut souhaiter faire cohabiter et évoluer </a:t>
            </a:r>
            <a:r>
              <a:rPr lang="fr-FR" sz="1600" i="1" dirty="0"/>
              <a:t>plusieurs</a:t>
            </a:r>
            <a:r>
              <a:rPr lang="fr-FR" sz="1600" dirty="0"/>
              <a:t> versions divergentes d’un même projet.</a:t>
            </a:r>
          </a:p>
          <a:p>
            <a:pPr lvl="2"/>
            <a:r>
              <a:rPr lang="fr-FR" sz="1600" dirty="0"/>
              <a:t>Ces versions peuvent parfois converger à nouveau (</a:t>
            </a:r>
            <a:r>
              <a:rPr lang="fr-FR" sz="1600" dirty="0" err="1"/>
              <a:t>hotfix</a:t>
            </a:r>
            <a:r>
              <a:rPr lang="fr-FR" sz="1600" dirty="0"/>
              <a:t>, </a:t>
            </a:r>
            <a:r>
              <a:rPr lang="fr-FR" sz="1600" dirty="0" err="1"/>
              <a:t>feature</a:t>
            </a:r>
            <a:r>
              <a:rPr lang="fr-FR" sz="1600" dirty="0"/>
              <a:t> ou pas)</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r>
              <a:rPr lang="fr-FR" sz="1600" dirty="0"/>
              <a:t>CV                                     Site Web                                     Soft</a:t>
            </a:r>
          </a:p>
          <a:p>
            <a:r>
              <a:rPr lang="fr-FR" sz="1500" dirty="0"/>
              <a:t>Une branche est la lignée (généalogique) de </a:t>
            </a:r>
            <a:r>
              <a:rPr lang="fr-FR" sz="1500" dirty="0" err="1"/>
              <a:t>commits</a:t>
            </a:r>
            <a:r>
              <a:rPr lang="fr-FR" sz="1500" dirty="0"/>
              <a:t>, à laquelle on a donné un nom.</a:t>
            </a:r>
          </a:p>
          <a:p>
            <a:r>
              <a:rPr lang="fr-FR" sz="1500" dirty="0"/>
              <a:t>Le commit le plus récent de la branche est appelé sommet (en anglais tip) de cette branche.</a:t>
            </a:r>
          </a:p>
          <a:p>
            <a:r>
              <a:rPr lang="fr-FR" sz="1500" dirty="0"/>
              <a:t> La copie de travail est (en général) liée au sommet d’une branche (master par défaut).</a:t>
            </a:r>
          </a:p>
          <a:p>
            <a:r>
              <a:rPr lang="fr-FR" sz="1500" dirty="0"/>
              <a:t> À chaque nouveau commit, le sommet de la branche courante est avancé vers ce nouveau commit (la branche « pousse »).</a:t>
            </a:r>
          </a:p>
          <a:p>
            <a:endParaRPr lang="fr-FR" dirty="0"/>
          </a:p>
          <a:p>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6" name="Image 5">
            <a:extLst>
              <a:ext uri="{FF2B5EF4-FFF2-40B4-BE49-F238E27FC236}">
                <a16:creationId xmlns:a16="http://schemas.microsoft.com/office/drawing/2014/main" id="{D781A454-0D8E-4352-B80F-63884160D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6" y="2000513"/>
            <a:ext cx="2974843" cy="2808312"/>
          </a:xfrm>
          <a:prstGeom prst="rect">
            <a:avLst/>
          </a:prstGeom>
        </p:spPr>
      </p:pic>
      <p:sp>
        <p:nvSpPr>
          <p:cNvPr id="9" name="Heptagone 8">
            <a:extLst>
              <a:ext uri="{FF2B5EF4-FFF2-40B4-BE49-F238E27FC236}">
                <a16:creationId xmlns:a16="http://schemas.microsoft.com/office/drawing/2014/main" id="{854F4B98-8800-4EB0-BF59-742E54D79BF2}"/>
              </a:ext>
            </a:extLst>
          </p:cNvPr>
          <p:cNvSpPr/>
          <p:nvPr/>
        </p:nvSpPr>
        <p:spPr>
          <a:xfrm>
            <a:off x="1097593" y="1835180"/>
            <a:ext cx="216024" cy="216024"/>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12" name="Heptagone 11">
            <a:extLst>
              <a:ext uri="{FF2B5EF4-FFF2-40B4-BE49-F238E27FC236}">
                <a16:creationId xmlns:a16="http://schemas.microsoft.com/office/drawing/2014/main" id="{1E6DB673-8799-4199-8ED2-5177589A51EE}"/>
              </a:ext>
            </a:extLst>
          </p:cNvPr>
          <p:cNvSpPr/>
          <p:nvPr/>
        </p:nvSpPr>
        <p:spPr>
          <a:xfrm>
            <a:off x="4090459" y="1784489"/>
            <a:ext cx="216024" cy="216024"/>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13" name="Heptagone 12">
            <a:extLst>
              <a:ext uri="{FF2B5EF4-FFF2-40B4-BE49-F238E27FC236}">
                <a16:creationId xmlns:a16="http://schemas.microsoft.com/office/drawing/2014/main" id="{E13631CD-178D-49F8-9AE5-0B5FADB1C135}"/>
              </a:ext>
            </a:extLst>
          </p:cNvPr>
          <p:cNvSpPr/>
          <p:nvPr/>
        </p:nvSpPr>
        <p:spPr>
          <a:xfrm>
            <a:off x="7205715" y="1835180"/>
            <a:ext cx="216024" cy="216024"/>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pic>
        <p:nvPicPr>
          <p:cNvPr id="8" name="Image 7">
            <a:extLst>
              <a:ext uri="{FF2B5EF4-FFF2-40B4-BE49-F238E27FC236}">
                <a16:creationId xmlns:a16="http://schemas.microsoft.com/office/drawing/2014/main" id="{B9720FAF-0AD5-4E4B-BA91-7F7D160672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8322" y="2051204"/>
            <a:ext cx="2974843" cy="2797366"/>
          </a:xfrm>
          <a:prstGeom prst="rect">
            <a:avLst/>
          </a:prstGeom>
        </p:spPr>
      </p:pic>
      <p:pic>
        <p:nvPicPr>
          <p:cNvPr id="15" name="Image 14">
            <a:extLst>
              <a:ext uri="{FF2B5EF4-FFF2-40B4-BE49-F238E27FC236}">
                <a16:creationId xmlns:a16="http://schemas.microsoft.com/office/drawing/2014/main" id="{96C3D712-D7B3-4484-B4E7-D135F353F4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3165" y="2101895"/>
            <a:ext cx="4161908" cy="2767265"/>
          </a:xfrm>
          <a:prstGeom prst="rect">
            <a:avLst/>
          </a:prstGeom>
        </p:spPr>
      </p:pic>
    </p:spTree>
    <p:extLst>
      <p:ext uri="{BB962C8B-B14F-4D97-AF65-F5344CB8AC3E}">
        <p14:creationId xmlns:p14="http://schemas.microsoft.com/office/powerpoint/2010/main" val="3626555797"/>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 Les branches</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Accessibilité des </a:t>
            </a:r>
            <a:r>
              <a:rPr lang="fr-FR" dirty="0" err="1"/>
              <a:t>commits</a:t>
            </a:r>
            <a:r>
              <a:rPr lang="fr-FR" dirty="0"/>
              <a:t> :</a:t>
            </a:r>
          </a:p>
          <a:p>
            <a:endParaRPr lang="fr-FR" dirty="0"/>
          </a:p>
          <a:p>
            <a:pPr lvl="1"/>
            <a:r>
              <a:rPr lang="fr-FR" dirty="0"/>
              <a:t>Un commit est </a:t>
            </a:r>
            <a:r>
              <a:rPr lang="fr-FR" b="1" dirty="0"/>
              <a:t>accessible</a:t>
            </a:r>
            <a:r>
              <a:rPr lang="fr-FR" dirty="0"/>
              <a:t> s’il appartient à au moins une branche.</a:t>
            </a:r>
          </a:p>
          <a:p>
            <a:pPr lvl="1"/>
            <a:endParaRPr lang="fr-FR" dirty="0"/>
          </a:p>
          <a:p>
            <a:pPr lvl="1"/>
            <a:r>
              <a:rPr lang="fr-FR" dirty="0"/>
              <a:t>Les </a:t>
            </a:r>
            <a:r>
              <a:rPr lang="fr-FR" dirty="0" err="1"/>
              <a:t>commits</a:t>
            </a:r>
            <a:r>
              <a:rPr lang="fr-FR" dirty="0"/>
              <a:t> non accessibles sont automatiquement supprimés par GIT</a:t>
            </a:r>
          </a:p>
          <a:p>
            <a:pPr lvl="1"/>
            <a:endParaRPr lang="fr-FR" dirty="0"/>
          </a:p>
          <a:p>
            <a:pPr lvl="1"/>
            <a:r>
              <a:rPr lang="fr-FR" dirty="0"/>
              <a:t>Lorsqu’on navigue dans l’historique (via </a:t>
            </a:r>
            <a:r>
              <a:rPr lang="fr-FR" dirty="0" err="1"/>
              <a:t>checkout</a:t>
            </a:r>
            <a:r>
              <a:rPr lang="fr-FR" dirty="0"/>
              <a:t>), on lie la copie de travail à un commit particulier plutôt qu’à une branche (mode </a:t>
            </a:r>
            <a:r>
              <a:rPr lang="fr-FR" dirty="0" err="1"/>
              <a:t>detached</a:t>
            </a:r>
            <a:r>
              <a:rPr lang="fr-FR" dirty="0"/>
              <a:t> HEAD).</a:t>
            </a:r>
          </a:p>
          <a:p>
            <a:pPr lvl="2"/>
            <a:r>
              <a:rPr lang="fr-FR" dirty="0"/>
              <a:t>Les </a:t>
            </a:r>
            <a:r>
              <a:rPr lang="fr-FR" dirty="0" err="1"/>
              <a:t>commits</a:t>
            </a:r>
            <a:r>
              <a:rPr lang="fr-FR" dirty="0"/>
              <a:t> que l’on ferait dans cet état n’appartiendraient à aucune branche et seraient donc perdus.</a:t>
            </a:r>
          </a:p>
          <a:p>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Tree>
    <p:extLst>
      <p:ext uri="{BB962C8B-B14F-4D97-AF65-F5344CB8AC3E}">
        <p14:creationId xmlns:p14="http://schemas.microsoft.com/office/powerpoint/2010/main" val="2782618078"/>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 Commandes sur les branches</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a:xfrm>
            <a:off x="127000" y="548680"/>
            <a:ext cx="8890000" cy="6228512"/>
          </a:xfrm>
        </p:spPr>
        <p:txBody>
          <a:bodyPr>
            <a:normAutofit lnSpcReduction="10000"/>
          </a:bodyPr>
          <a:lstStyle/>
          <a:p>
            <a:pPr lvl="1"/>
            <a:r>
              <a:rPr lang="fr-FR" dirty="0"/>
              <a:t>Afficher la liste des branches : </a:t>
            </a:r>
          </a:p>
          <a:p>
            <a:pPr lvl="2"/>
            <a:r>
              <a:rPr lang="fr-FR" dirty="0"/>
              <a:t>git </a:t>
            </a:r>
            <a:r>
              <a:rPr lang="fr-FR" dirty="0" err="1"/>
              <a:t>branch</a:t>
            </a:r>
            <a:r>
              <a:rPr lang="fr-FR" dirty="0"/>
              <a:t> (Le nom de la branche courante apparaît précédé d’une étoile).</a:t>
            </a:r>
          </a:p>
          <a:p>
            <a:pPr lvl="1"/>
            <a:r>
              <a:rPr lang="fr-FR" dirty="0"/>
              <a:t>Créer une nouvelle branche sur le commit courant :</a:t>
            </a:r>
          </a:p>
          <a:p>
            <a:pPr lvl="2"/>
            <a:r>
              <a:rPr lang="fr-FR" dirty="0"/>
              <a:t>git </a:t>
            </a:r>
            <a:r>
              <a:rPr lang="fr-FR" dirty="0" err="1"/>
              <a:t>branch</a:t>
            </a:r>
            <a:r>
              <a:rPr lang="fr-FR" dirty="0"/>
              <a:t> &lt;</a:t>
            </a:r>
            <a:r>
              <a:rPr lang="fr-FR" dirty="0" err="1"/>
              <a:t>nom_nouvelle_branche</a:t>
            </a:r>
            <a:r>
              <a:rPr lang="fr-FR" dirty="0"/>
              <a:t>&gt;</a:t>
            </a:r>
          </a:p>
          <a:p>
            <a:pPr lvl="1"/>
            <a:r>
              <a:rPr lang="fr-FR" dirty="0"/>
              <a:t>Créer une nouvelle branche à un autre emplacement :</a:t>
            </a:r>
          </a:p>
          <a:p>
            <a:pPr lvl="2"/>
            <a:r>
              <a:rPr lang="fr-FR" dirty="0"/>
              <a:t>git </a:t>
            </a:r>
            <a:r>
              <a:rPr lang="fr-FR" dirty="0" err="1"/>
              <a:t>branch</a:t>
            </a:r>
            <a:r>
              <a:rPr lang="fr-FR" dirty="0"/>
              <a:t> [-b] &lt;</a:t>
            </a:r>
            <a:r>
              <a:rPr lang="fr-FR" dirty="0" err="1"/>
              <a:t>nom_nouvelle_branche</a:t>
            </a:r>
            <a:r>
              <a:rPr lang="fr-FR" dirty="0"/>
              <a:t>&gt; &lt;</a:t>
            </a:r>
            <a:r>
              <a:rPr lang="fr-FR" dirty="0" err="1"/>
              <a:t>revision</a:t>
            </a:r>
            <a:r>
              <a:rPr lang="fr-FR" dirty="0"/>
              <a:t>&gt;</a:t>
            </a:r>
          </a:p>
          <a:p>
            <a:pPr lvl="1"/>
            <a:r>
              <a:rPr lang="fr-FR" dirty="0"/>
              <a:t>Changer de branche : </a:t>
            </a:r>
          </a:p>
          <a:p>
            <a:pPr lvl="2"/>
            <a:r>
              <a:rPr lang="fr-FR" dirty="0"/>
              <a:t>git </a:t>
            </a:r>
            <a:r>
              <a:rPr lang="fr-FR" dirty="0" err="1"/>
              <a:t>checkout</a:t>
            </a:r>
            <a:r>
              <a:rPr lang="fr-FR" dirty="0"/>
              <a:t> &lt;branche&gt;</a:t>
            </a:r>
          </a:p>
          <a:p>
            <a:pPr lvl="1"/>
            <a:r>
              <a:rPr lang="fr-FR" dirty="0"/>
              <a:t>Supprimer une branche :</a:t>
            </a:r>
          </a:p>
          <a:p>
            <a:pPr lvl="2"/>
            <a:r>
              <a:rPr lang="fr-FR" dirty="0"/>
              <a:t>git </a:t>
            </a:r>
            <a:r>
              <a:rPr lang="fr-FR" dirty="0" err="1"/>
              <a:t>branch</a:t>
            </a:r>
            <a:r>
              <a:rPr lang="fr-FR" dirty="0"/>
              <a:t> –d &lt;branche&gt;</a:t>
            </a:r>
          </a:p>
          <a:p>
            <a:pPr lvl="1"/>
            <a:r>
              <a:rPr lang="fr-FR" dirty="0"/>
              <a:t>Rappelez vous une branche n’est disponible aux autres qu’a partir du moment ou on la pousse sur le </a:t>
            </a:r>
            <a:r>
              <a:rPr lang="fr-FR" dirty="0" err="1"/>
              <a:t>remote</a:t>
            </a:r>
            <a:r>
              <a:rPr lang="fr-FR" dirty="0"/>
              <a:t> repo :</a:t>
            </a:r>
          </a:p>
          <a:p>
            <a:pPr lvl="2"/>
            <a:r>
              <a:rPr lang="fr-FR" dirty="0"/>
              <a:t>git push </a:t>
            </a:r>
            <a:r>
              <a:rPr lang="fr-FR" dirty="0" err="1"/>
              <a:t>origin</a:t>
            </a:r>
            <a:r>
              <a:rPr lang="fr-FR" dirty="0"/>
              <a:t>  &lt;branche&gt;</a:t>
            </a:r>
          </a:p>
          <a:p>
            <a:pPr lvl="1"/>
            <a:r>
              <a:rPr lang="fr-FR" dirty="0"/>
              <a:t>On peut fusionner des branches (En détail plus loin)</a:t>
            </a:r>
          </a:p>
          <a:p>
            <a:pPr lvl="2"/>
            <a:r>
              <a:rPr lang="fr-FR" dirty="0"/>
              <a:t>git merge &lt;branche1&gt;  &lt;branche2&gt;</a:t>
            </a:r>
          </a:p>
          <a:p>
            <a:pPr lvl="2"/>
            <a:r>
              <a:rPr lang="fr-FR" dirty="0" err="1"/>
              <a:t>Tip:faire</a:t>
            </a:r>
            <a:r>
              <a:rPr lang="fr-FR" dirty="0"/>
              <a:t> </a:t>
            </a:r>
            <a:r>
              <a:rPr lang="fr-FR" u="sng" dirty="0"/>
              <a:t>avant</a:t>
            </a:r>
            <a:r>
              <a:rPr lang="fr-FR" dirty="0"/>
              <a:t> un </a:t>
            </a:r>
            <a:r>
              <a:rPr lang="fr-FR" dirty="0" err="1"/>
              <a:t>checkout</a:t>
            </a:r>
            <a:r>
              <a:rPr lang="fr-FR" dirty="0"/>
              <a:t> du 1 </a:t>
            </a:r>
            <a:r>
              <a:rPr lang="fr-FR" u="sng" dirty="0"/>
              <a:t>puis</a:t>
            </a:r>
            <a:r>
              <a:rPr lang="fr-FR" dirty="0"/>
              <a:t> git diff &lt;branche1&gt;&lt;branche2&gt;</a:t>
            </a:r>
          </a:p>
          <a:p>
            <a:pPr lvl="2"/>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4" y="26789"/>
            <a:ext cx="521891" cy="521891"/>
          </a:xfrm>
          <a:prstGeom prst="rect">
            <a:avLst/>
          </a:prstGeom>
        </p:spPr>
      </p:pic>
      <p:pic>
        <p:nvPicPr>
          <p:cNvPr id="7" name="Image 6">
            <a:extLst>
              <a:ext uri="{FF2B5EF4-FFF2-40B4-BE49-F238E27FC236}">
                <a16:creationId xmlns:a16="http://schemas.microsoft.com/office/drawing/2014/main" id="{8DAF8416-5C83-4D2F-8507-A2066DC43CA1}"/>
              </a:ext>
            </a:extLst>
          </p:cNvPr>
          <p:cNvPicPr>
            <a:picLocks noChangeAspect="1"/>
          </p:cNvPicPr>
          <p:nvPr/>
        </p:nvPicPr>
        <p:blipFill>
          <a:blip r:embed="rId4"/>
          <a:stretch>
            <a:fillRect/>
          </a:stretch>
        </p:blipFill>
        <p:spPr>
          <a:xfrm>
            <a:off x="6637734" y="3933056"/>
            <a:ext cx="2305372" cy="685896"/>
          </a:xfrm>
          <a:prstGeom prst="rect">
            <a:avLst/>
          </a:prstGeom>
        </p:spPr>
      </p:pic>
      <p:pic>
        <p:nvPicPr>
          <p:cNvPr id="8" name="Image 7">
            <a:extLst>
              <a:ext uri="{FF2B5EF4-FFF2-40B4-BE49-F238E27FC236}">
                <a16:creationId xmlns:a16="http://schemas.microsoft.com/office/drawing/2014/main" id="{9730A991-48B7-4904-A1F4-83D25B1BCA2A}"/>
              </a:ext>
            </a:extLst>
          </p:cNvPr>
          <p:cNvPicPr>
            <a:picLocks noChangeAspect="1"/>
          </p:cNvPicPr>
          <p:nvPr/>
        </p:nvPicPr>
        <p:blipFill>
          <a:blip r:embed="rId5"/>
          <a:stretch>
            <a:fillRect/>
          </a:stretch>
        </p:blipFill>
        <p:spPr>
          <a:xfrm>
            <a:off x="3780353" y="1844954"/>
            <a:ext cx="2353003" cy="266737"/>
          </a:xfrm>
          <a:prstGeom prst="rect">
            <a:avLst/>
          </a:prstGeom>
        </p:spPr>
      </p:pic>
    </p:spTree>
    <p:extLst>
      <p:ext uri="{BB962C8B-B14F-4D97-AF65-F5344CB8AC3E}">
        <p14:creationId xmlns:p14="http://schemas.microsoft.com/office/powerpoint/2010/main" val="2161779720"/>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 Pratiquons un peu</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a:xfrm>
            <a:off x="127000" y="548680"/>
            <a:ext cx="8890000" cy="6228512"/>
          </a:xfrm>
        </p:spPr>
        <p:txBody>
          <a:bodyPr>
            <a:normAutofit/>
          </a:bodyPr>
          <a:lstStyle/>
          <a:p>
            <a:r>
              <a:rPr lang="fr-FR" dirty="0"/>
              <a:t>Exercice 2 : Time to use finger and </a:t>
            </a:r>
            <a:r>
              <a:rPr lang="fr-FR" dirty="0" err="1"/>
              <a:t>brains</a:t>
            </a:r>
            <a:r>
              <a:rPr lang="fr-FR" dirty="0"/>
              <a:t> ;)</a:t>
            </a:r>
          </a:p>
          <a:p>
            <a:pPr lvl="1"/>
            <a:r>
              <a:rPr lang="fr-FR" dirty="0"/>
              <a:t>Dans le dépôt que vous avez créé au premier exercice, créez une branche nommée style, et placez-vous dans cette branche.</a:t>
            </a:r>
          </a:p>
          <a:p>
            <a:pPr lvl="1"/>
            <a:r>
              <a:rPr lang="fr-FR" dirty="0"/>
              <a:t>Modifiez la feuille de style (par exemple pour changer la couleur de fond) et </a:t>
            </a:r>
            <a:r>
              <a:rPr lang="fr-FR" dirty="0" err="1"/>
              <a:t>commitez</a:t>
            </a:r>
            <a:r>
              <a:rPr lang="fr-FR" dirty="0"/>
              <a:t> vos changements.</a:t>
            </a:r>
          </a:p>
          <a:p>
            <a:pPr lvl="1"/>
            <a:r>
              <a:rPr lang="fr-FR" dirty="0"/>
              <a:t>Revenez sur la branche master. Constatez que vos changements de style ont disparu (pour l’instant).</a:t>
            </a:r>
          </a:p>
          <a:p>
            <a:pPr lvl="1"/>
            <a:r>
              <a:rPr lang="fr-FR" dirty="0"/>
              <a:t>Dans la branche master, modifiez ou ajoutez du contenu au fichier HTML, et </a:t>
            </a:r>
            <a:r>
              <a:rPr lang="fr-FR" dirty="0" err="1"/>
              <a:t>commitez</a:t>
            </a:r>
            <a:r>
              <a:rPr lang="fr-FR" dirty="0"/>
              <a:t> vos modifications.</a:t>
            </a:r>
          </a:p>
          <a:p>
            <a:pPr lvl="1"/>
            <a:r>
              <a:rPr lang="fr-FR" dirty="0"/>
              <a:t>Revenez sur la branche style. Constatez que vos changements de style ont réapparu, mais que vos dernières modifications dans le fichier HTML ont, elles, disparu.</a:t>
            </a:r>
          </a:p>
          <a:p>
            <a:pPr lvl="1"/>
            <a:r>
              <a:rPr lang="fr-FR" dirty="0"/>
              <a:t>Modifiez à nouveau la feuille de style (par exemple pour changer la police) et </a:t>
            </a:r>
            <a:r>
              <a:rPr lang="fr-FR" dirty="0" err="1"/>
              <a:t>commitez</a:t>
            </a:r>
            <a:r>
              <a:rPr lang="fr-FR" dirty="0"/>
              <a:t> vos changements.</a:t>
            </a:r>
          </a:p>
          <a:p>
            <a:pPr lvl="2"/>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789"/>
            <a:ext cx="521891" cy="521891"/>
          </a:xfrm>
          <a:prstGeom prst="rect">
            <a:avLst/>
          </a:prstGeom>
        </p:spPr>
      </p:pic>
    </p:spTree>
    <p:extLst>
      <p:ext uri="{BB962C8B-B14F-4D97-AF65-F5344CB8AC3E}">
        <p14:creationId xmlns:p14="http://schemas.microsoft.com/office/powerpoint/2010/main" val="215435440"/>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t">
            <a:extLst>
              <a:ext uri="{FF2B5EF4-FFF2-40B4-BE49-F238E27FC236}">
                <a16:creationId xmlns:a16="http://schemas.microsoft.com/office/drawing/2014/main" id="{7B16A5BC-5E6F-4947-BD89-327BB30D3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74" y="2723238"/>
            <a:ext cx="6431852" cy="4134762"/>
          </a:xfrm>
          <a:prstGeom prst="rect">
            <a:avLst/>
          </a:prstGeom>
          <a:noFill/>
          <a:extLst>
            <a:ext uri="{909E8E84-426E-40DD-AFC4-6F175D3DCCD1}">
              <a14:hiddenFill xmlns:a14="http://schemas.microsoft.com/office/drawing/2010/main">
                <a:solidFill>
                  <a:srgbClr val="FFFFFF"/>
                </a:solidFill>
              </a14:hiddenFill>
            </a:ext>
          </a:extLst>
        </p:spPr>
      </p:pic>
      <p:sp>
        <p:nvSpPr>
          <p:cNvPr id="14" name="Espace réservé du texte 13">
            <a:extLst>
              <a:ext uri="{FF2B5EF4-FFF2-40B4-BE49-F238E27FC236}">
                <a16:creationId xmlns:a16="http://schemas.microsoft.com/office/drawing/2014/main" id="{E6369363-DF83-444A-9A3A-BBDC78F86B3F}"/>
              </a:ext>
            </a:extLst>
          </p:cNvPr>
          <p:cNvSpPr>
            <a:spLocks noGrp="1"/>
          </p:cNvSpPr>
          <p:nvPr>
            <p:ph type="body" idx="1"/>
          </p:nvPr>
        </p:nvSpPr>
        <p:spPr>
          <a:xfrm>
            <a:off x="7162800" y="2892425"/>
            <a:ext cx="1600200" cy="1646238"/>
          </a:xfrm>
        </p:spPr>
        <p:txBody>
          <a:bodyPr/>
          <a:lstStyle/>
          <a:p>
            <a:pPr eaLnBrk="1" fontAlgn="auto" hangingPunct="1">
              <a:spcAft>
                <a:spcPts val="0"/>
              </a:spcAft>
              <a:defRPr/>
            </a:pPr>
            <a:r>
              <a:rPr lang="fr-FR" dirty="0">
                <a:ea typeface="+mn-ea"/>
              </a:rPr>
              <a:t>Chapitre 1</a:t>
            </a:r>
          </a:p>
        </p:txBody>
      </p:sp>
      <p:sp>
        <p:nvSpPr>
          <p:cNvPr id="7" name="Titre 6">
            <a:extLst>
              <a:ext uri="{FF2B5EF4-FFF2-40B4-BE49-F238E27FC236}">
                <a16:creationId xmlns:a16="http://schemas.microsoft.com/office/drawing/2014/main" id="{FF56BED0-362A-4748-A894-9C1072937C46}"/>
              </a:ext>
            </a:extLst>
          </p:cNvPr>
          <p:cNvSpPr>
            <a:spLocks noGrp="1"/>
          </p:cNvSpPr>
          <p:nvPr>
            <p:ph type="title"/>
          </p:nvPr>
        </p:nvSpPr>
        <p:spPr>
          <a:xfrm>
            <a:off x="179512" y="1246187"/>
            <a:ext cx="6324600" cy="1646238"/>
          </a:xfrm>
        </p:spPr>
        <p:txBody>
          <a:bodyPr/>
          <a:lstStyle/>
          <a:p>
            <a:pPr eaLnBrk="1" fontAlgn="auto" hangingPunct="1">
              <a:spcAft>
                <a:spcPts val="0"/>
              </a:spcAft>
              <a:defRPr/>
            </a:pPr>
            <a:r>
              <a:rPr lang="fr-FR" sz="4000" dirty="0">
                <a:latin typeface="Times New Roman"/>
                <a:cs typeface="Times New Roman"/>
              </a:rPr>
              <a:t>Git - Introduction</a:t>
            </a:r>
            <a:endParaRPr lang="fr-FR" dirty="0">
              <a:ea typeface="+mj-ea"/>
            </a:endParaRPr>
          </a:p>
        </p:txBody>
      </p:sp>
      <p:sp>
        <p:nvSpPr>
          <p:cNvPr id="2" name="Espace réservé de la date 1">
            <a:extLst>
              <a:ext uri="{FF2B5EF4-FFF2-40B4-BE49-F238E27FC236}">
                <a16:creationId xmlns:a16="http://schemas.microsoft.com/office/drawing/2014/main" id="{E0E4665E-1837-4214-9321-F07D448B1BAA}"/>
              </a:ext>
            </a:extLst>
          </p:cNvPr>
          <p:cNvSpPr>
            <a:spLocks noGrp="1"/>
          </p:cNvSpPr>
          <p:nvPr>
            <p:ph type="dt" sz="half" idx="10"/>
          </p:nvPr>
        </p:nvSpPr>
        <p:spPr/>
        <p:txBody>
          <a:bodyPr/>
          <a:lstStyle/>
          <a:p>
            <a:pPr>
              <a:defRPr/>
            </a:pPr>
            <a:r>
              <a:rPr lang="fr-FR"/>
              <a:t>15/05/2019 par Francis Panzani</a:t>
            </a:r>
            <a:endParaRPr lang="fr-BE"/>
          </a:p>
        </p:txBody>
      </p:sp>
      <p:sp>
        <p:nvSpPr>
          <p:cNvPr id="3" name="Espace réservé du pied de page 2">
            <a:extLst>
              <a:ext uri="{FF2B5EF4-FFF2-40B4-BE49-F238E27FC236}">
                <a16:creationId xmlns:a16="http://schemas.microsoft.com/office/drawing/2014/main" id="{C68454D1-B0B2-46D9-8F0D-849AFDBD7F6C}"/>
              </a:ext>
            </a:extLst>
          </p:cNvPr>
          <p:cNvSpPr>
            <a:spLocks noGrp="1"/>
          </p:cNvSpPr>
          <p:nvPr>
            <p:ph type="ftr" sz="quarter" idx="12"/>
          </p:nvPr>
        </p:nvSpPr>
        <p:spPr/>
        <p:txBody>
          <a:bodyPr/>
          <a:lstStyle/>
          <a:p>
            <a:pPr>
              <a:defRPr/>
            </a:pPr>
            <a:r>
              <a:rPr lang="fr-BE"/>
              <a:t>Git</a:t>
            </a:r>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 LA Fusion</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a:xfrm>
            <a:off x="127000" y="548680"/>
            <a:ext cx="8890000" cy="6228512"/>
          </a:xfrm>
        </p:spPr>
        <p:txBody>
          <a:bodyPr>
            <a:normAutofit/>
          </a:bodyPr>
          <a:lstStyle/>
          <a:p>
            <a:r>
              <a:rPr lang="fr-FR" dirty="0"/>
              <a:t>Brancher et fusionner : les bases</a:t>
            </a:r>
          </a:p>
          <a:p>
            <a:pPr lvl="1"/>
            <a:r>
              <a:rPr lang="fr-FR" dirty="0"/>
              <a:t>Via un cas pratique :</a:t>
            </a:r>
          </a:p>
          <a:p>
            <a:pPr lvl="2"/>
            <a:r>
              <a:rPr lang="fr-FR" dirty="0"/>
              <a:t>1 Travailler sur un site web</a:t>
            </a:r>
          </a:p>
          <a:p>
            <a:pPr lvl="2"/>
            <a:r>
              <a:rPr lang="fr-FR" dirty="0"/>
              <a:t>2. Créer une branche pour une nouvelle Story sur laquelle vous souhaiteriez travailler</a:t>
            </a:r>
          </a:p>
          <a:p>
            <a:pPr lvl="2"/>
            <a:r>
              <a:rPr lang="fr-FR" dirty="0"/>
              <a:t>3. Réaliser quelques tâches sur cette branche</a:t>
            </a:r>
          </a:p>
          <a:p>
            <a:pPr lvl="1"/>
            <a:r>
              <a:rPr lang="fr-FR" dirty="0"/>
              <a:t>À cette étape, vous recevez un appel pour vous dire qu’un problème critique a été découvert et qu’il faut le régler au plus tôt. Vous feriez ce qui suit :</a:t>
            </a:r>
          </a:p>
          <a:p>
            <a:pPr lvl="2"/>
            <a:r>
              <a:rPr lang="fr-FR" dirty="0"/>
              <a:t>1. Revenir à la branche de production</a:t>
            </a:r>
          </a:p>
          <a:p>
            <a:pPr lvl="2"/>
            <a:r>
              <a:rPr lang="fr-FR" dirty="0"/>
              <a:t>2. Créer une branche et y développer le correctif</a:t>
            </a:r>
          </a:p>
          <a:p>
            <a:pPr lvl="2"/>
            <a:r>
              <a:rPr lang="fr-FR" dirty="0"/>
              <a:t>3. Après un test, fusionner la branche de correctif et pousser le résultat à la production</a:t>
            </a:r>
          </a:p>
          <a:p>
            <a:pPr lvl="2"/>
            <a:r>
              <a:rPr lang="fr-FR" dirty="0"/>
              <a:t>4. Rebasculer à la branche initiale et continuer le travail</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789"/>
            <a:ext cx="521891" cy="521891"/>
          </a:xfrm>
          <a:prstGeom prst="rect">
            <a:avLst/>
          </a:prstGeom>
        </p:spPr>
      </p:pic>
    </p:spTree>
    <p:extLst>
      <p:ext uri="{BB962C8B-B14F-4D97-AF65-F5344CB8AC3E}">
        <p14:creationId xmlns:p14="http://schemas.microsoft.com/office/powerpoint/2010/main" val="2671195278"/>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 LA Fusion</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a:xfrm>
            <a:off x="127000" y="548680"/>
            <a:ext cx="8890000" cy="6228512"/>
          </a:xfrm>
        </p:spPr>
        <p:txBody>
          <a:bodyPr>
            <a:normAutofit/>
          </a:bodyPr>
          <a:lstStyle/>
          <a:p>
            <a:r>
              <a:rPr lang="fr-FR" dirty="0"/>
              <a:t>Brancher et fusionner : les bases</a:t>
            </a:r>
          </a:p>
          <a:p>
            <a:pPr lvl="1"/>
            <a:r>
              <a:rPr lang="fr-FR" dirty="0"/>
              <a:t>Via un cas pratique :</a:t>
            </a:r>
          </a:p>
          <a:p>
            <a:pPr lvl="2"/>
            <a:r>
              <a:rPr lang="fr-FR" dirty="0"/>
              <a:t>1 Travailler sur un site web : </a:t>
            </a:r>
          </a:p>
          <a:p>
            <a:pPr lvl="2"/>
            <a:r>
              <a:rPr lang="fr-FR" dirty="0"/>
              <a:t>2 Créer une branche pb53</a:t>
            </a:r>
          </a:p>
          <a:p>
            <a:pPr lvl="3"/>
            <a:r>
              <a:rPr lang="fr-FR" dirty="0"/>
              <a:t>git </a:t>
            </a:r>
            <a:r>
              <a:rPr lang="fr-FR" dirty="0" err="1"/>
              <a:t>checkout</a:t>
            </a:r>
            <a:r>
              <a:rPr lang="fr-FR" dirty="0"/>
              <a:t> -b prob53 </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789"/>
            <a:ext cx="521891" cy="521891"/>
          </a:xfrm>
          <a:prstGeom prst="rect">
            <a:avLst/>
          </a:prstGeom>
        </p:spPr>
      </p:pic>
      <p:pic>
        <p:nvPicPr>
          <p:cNvPr id="5" name="Image 4">
            <a:extLst>
              <a:ext uri="{FF2B5EF4-FFF2-40B4-BE49-F238E27FC236}">
                <a16:creationId xmlns:a16="http://schemas.microsoft.com/office/drawing/2014/main" id="{38865EFE-A2F0-4E45-AE75-06623FD50D61}"/>
              </a:ext>
            </a:extLst>
          </p:cNvPr>
          <p:cNvPicPr>
            <a:picLocks noChangeAspect="1"/>
          </p:cNvPicPr>
          <p:nvPr/>
        </p:nvPicPr>
        <p:blipFill>
          <a:blip r:embed="rId4"/>
          <a:stretch>
            <a:fillRect/>
          </a:stretch>
        </p:blipFill>
        <p:spPr>
          <a:xfrm>
            <a:off x="3837511" y="1130814"/>
            <a:ext cx="2295845" cy="238158"/>
          </a:xfrm>
          <a:prstGeom prst="rect">
            <a:avLst/>
          </a:prstGeom>
          <a:ln>
            <a:solidFill>
              <a:schemeClr val="tx1">
                <a:lumMod val="75000"/>
                <a:lumOff val="25000"/>
              </a:schemeClr>
            </a:solidFill>
          </a:ln>
        </p:spPr>
      </p:pic>
      <p:pic>
        <p:nvPicPr>
          <p:cNvPr id="6" name="Image 5">
            <a:extLst>
              <a:ext uri="{FF2B5EF4-FFF2-40B4-BE49-F238E27FC236}">
                <a16:creationId xmlns:a16="http://schemas.microsoft.com/office/drawing/2014/main" id="{1A20C52F-E07B-4004-8806-2BA1B486A16F}"/>
              </a:ext>
            </a:extLst>
          </p:cNvPr>
          <p:cNvPicPr>
            <a:picLocks noChangeAspect="1"/>
          </p:cNvPicPr>
          <p:nvPr/>
        </p:nvPicPr>
        <p:blipFill>
          <a:blip r:embed="rId5"/>
          <a:stretch>
            <a:fillRect/>
          </a:stretch>
        </p:blipFill>
        <p:spPr>
          <a:xfrm>
            <a:off x="5735309" y="1085525"/>
            <a:ext cx="3408691" cy="2343475"/>
          </a:xfrm>
          <a:prstGeom prst="rect">
            <a:avLst/>
          </a:prstGeom>
          <a:ln>
            <a:solidFill>
              <a:schemeClr val="tx1">
                <a:lumMod val="75000"/>
                <a:lumOff val="25000"/>
              </a:schemeClr>
            </a:solidFill>
          </a:ln>
        </p:spPr>
      </p:pic>
      <p:sp>
        <p:nvSpPr>
          <p:cNvPr id="12" name="Rectangle 11">
            <a:extLst>
              <a:ext uri="{FF2B5EF4-FFF2-40B4-BE49-F238E27FC236}">
                <a16:creationId xmlns:a16="http://schemas.microsoft.com/office/drawing/2014/main" id="{8E89DB90-1E88-459C-8028-BED1551D6F9B}"/>
              </a:ext>
            </a:extLst>
          </p:cNvPr>
          <p:cNvSpPr/>
          <p:nvPr/>
        </p:nvSpPr>
        <p:spPr>
          <a:xfrm>
            <a:off x="4165502" y="2259300"/>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MASTER</a:t>
            </a:r>
          </a:p>
        </p:txBody>
      </p:sp>
      <p:sp>
        <p:nvSpPr>
          <p:cNvPr id="13" name="Rectangle 12">
            <a:extLst>
              <a:ext uri="{FF2B5EF4-FFF2-40B4-BE49-F238E27FC236}">
                <a16:creationId xmlns:a16="http://schemas.microsoft.com/office/drawing/2014/main" id="{C8822468-6FAF-4F8A-A4DA-137F8055C914}"/>
              </a:ext>
            </a:extLst>
          </p:cNvPr>
          <p:cNvSpPr/>
          <p:nvPr/>
        </p:nvSpPr>
        <p:spPr>
          <a:xfrm>
            <a:off x="4142244" y="4820569"/>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prob53</a:t>
            </a:r>
          </a:p>
        </p:txBody>
      </p:sp>
      <p:sp>
        <p:nvSpPr>
          <p:cNvPr id="14" name="Ellipse 13">
            <a:extLst>
              <a:ext uri="{FF2B5EF4-FFF2-40B4-BE49-F238E27FC236}">
                <a16:creationId xmlns:a16="http://schemas.microsoft.com/office/drawing/2014/main" id="{CC91BC7A-15D4-4352-9538-15862CD78BD0}"/>
              </a:ext>
            </a:extLst>
          </p:cNvPr>
          <p:cNvSpPr/>
          <p:nvPr/>
        </p:nvSpPr>
        <p:spPr>
          <a:xfrm>
            <a:off x="559446"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C0</a:t>
            </a:r>
          </a:p>
        </p:txBody>
      </p:sp>
      <p:sp>
        <p:nvSpPr>
          <p:cNvPr id="15" name="Ellipse 14">
            <a:extLst>
              <a:ext uri="{FF2B5EF4-FFF2-40B4-BE49-F238E27FC236}">
                <a16:creationId xmlns:a16="http://schemas.microsoft.com/office/drawing/2014/main" id="{E73FD7B7-250D-41A6-B768-739147ADBAEA}"/>
              </a:ext>
            </a:extLst>
          </p:cNvPr>
          <p:cNvSpPr/>
          <p:nvPr/>
        </p:nvSpPr>
        <p:spPr>
          <a:xfrm>
            <a:off x="4322425" y="3564289"/>
            <a:ext cx="926527" cy="88217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C3</a:t>
            </a:r>
          </a:p>
        </p:txBody>
      </p:sp>
      <p:sp>
        <p:nvSpPr>
          <p:cNvPr id="16" name="Ellipse 15">
            <a:extLst>
              <a:ext uri="{FF2B5EF4-FFF2-40B4-BE49-F238E27FC236}">
                <a16:creationId xmlns:a16="http://schemas.microsoft.com/office/drawing/2014/main" id="{D0812C7C-6F8B-40F0-AC1D-D45A0CA351BA}"/>
              </a:ext>
            </a:extLst>
          </p:cNvPr>
          <p:cNvSpPr/>
          <p:nvPr/>
        </p:nvSpPr>
        <p:spPr>
          <a:xfrm>
            <a:off x="1784638"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C1</a:t>
            </a:r>
          </a:p>
        </p:txBody>
      </p:sp>
      <p:sp>
        <p:nvSpPr>
          <p:cNvPr id="17" name="Ellipse 16">
            <a:extLst>
              <a:ext uri="{FF2B5EF4-FFF2-40B4-BE49-F238E27FC236}">
                <a16:creationId xmlns:a16="http://schemas.microsoft.com/office/drawing/2014/main" id="{9A93DB58-B418-4A03-A703-2C9B9F4DDDD8}"/>
              </a:ext>
            </a:extLst>
          </p:cNvPr>
          <p:cNvSpPr/>
          <p:nvPr/>
        </p:nvSpPr>
        <p:spPr>
          <a:xfrm>
            <a:off x="2947294"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C2</a:t>
            </a:r>
          </a:p>
        </p:txBody>
      </p:sp>
      <p:cxnSp>
        <p:nvCxnSpPr>
          <p:cNvPr id="18" name="Connecteur droit avec flèche 17">
            <a:extLst>
              <a:ext uri="{FF2B5EF4-FFF2-40B4-BE49-F238E27FC236}">
                <a16:creationId xmlns:a16="http://schemas.microsoft.com/office/drawing/2014/main" id="{25718A96-410B-4264-B332-FFDE19D74B15}"/>
              </a:ext>
            </a:extLst>
          </p:cNvPr>
          <p:cNvCxnSpPr>
            <a:stCxn id="16" idx="2"/>
            <a:endCxn id="14" idx="6"/>
          </p:cNvCxnSpPr>
          <p:nvPr/>
        </p:nvCxnSpPr>
        <p:spPr>
          <a:xfrm flipH="1">
            <a:off x="1485973" y="4022550"/>
            <a:ext cx="29866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Connecteur droit avec flèche 18">
            <a:extLst>
              <a:ext uri="{FF2B5EF4-FFF2-40B4-BE49-F238E27FC236}">
                <a16:creationId xmlns:a16="http://schemas.microsoft.com/office/drawing/2014/main" id="{25529BE4-7962-4C30-A006-2FF9918C9738}"/>
              </a:ext>
            </a:extLst>
          </p:cNvPr>
          <p:cNvCxnSpPr>
            <a:cxnSpLocks/>
            <a:endCxn id="16" idx="6"/>
          </p:cNvCxnSpPr>
          <p:nvPr/>
        </p:nvCxnSpPr>
        <p:spPr>
          <a:xfrm flipH="1">
            <a:off x="2711165" y="4006437"/>
            <a:ext cx="440570" cy="161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0" name="Connecteur droit avec flèche 19">
            <a:extLst>
              <a:ext uri="{FF2B5EF4-FFF2-40B4-BE49-F238E27FC236}">
                <a16:creationId xmlns:a16="http://schemas.microsoft.com/office/drawing/2014/main" id="{1FE81669-7233-49C7-9EB7-4F1CE5D612FA}"/>
              </a:ext>
            </a:extLst>
          </p:cNvPr>
          <p:cNvCxnSpPr>
            <a:cxnSpLocks/>
            <a:stCxn id="15" idx="2"/>
            <a:endCxn id="17" idx="6"/>
          </p:cNvCxnSpPr>
          <p:nvPr/>
        </p:nvCxnSpPr>
        <p:spPr>
          <a:xfrm flipH="1">
            <a:off x="3873821" y="4005376"/>
            <a:ext cx="448604" cy="1717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Connecteur droit avec flèche 20">
            <a:extLst>
              <a:ext uri="{FF2B5EF4-FFF2-40B4-BE49-F238E27FC236}">
                <a16:creationId xmlns:a16="http://schemas.microsoft.com/office/drawing/2014/main" id="{B46ABFF9-20E6-41F4-946E-6922365E6D95}"/>
              </a:ext>
            </a:extLst>
          </p:cNvPr>
          <p:cNvCxnSpPr>
            <a:cxnSpLocks/>
            <a:stCxn id="12" idx="2"/>
            <a:endCxn id="15" idx="0"/>
          </p:cNvCxnSpPr>
          <p:nvPr/>
        </p:nvCxnSpPr>
        <p:spPr>
          <a:xfrm>
            <a:off x="4785688" y="3140377"/>
            <a:ext cx="1" cy="4239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Connecteur droit avec flèche 21">
            <a:extLst>
              <a:ext uri="{FF2B5EF4-FFF2-40B4-BE49-F238E27FC236}">
                <a16:creationId xmlns:a16="http://schemas.microsoft.com/office/drawing/2014/main" id="{5AEF0C1E-0064-4456-BD1E-6C0D20133E5A}"/>
              </a:ext>
            </a:extLst>
          </p:cNvPr>
          <p:cNvCxnSpPr>
            <a:cxnSpLocks/>
            <a:stCxn id="13" idx="0"/>
            <a:endCxn id="15" idx="4"/>
          </p:cNvCxnSpPr>
          <p:nvPr/>
        </p:nvCxnSpPr>
        <p:spPr>
          <a:xfrm flipV="1">
            <a:off x="4762430" y="4446462"/>
            <a:ext cx="23259" cy="37410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4" name="Rectangle : coins arrondis 23">
            <a:extLst>
              <a:ext uri="{FF2B5EF4-FFF2-40B4-BE49-F238E27FC236}">
                <a16:creationId xmlns:a16="http://schemas.microsoft.com/office/drawing/2014/main" id="{2461644D-BF42-4977-BB20-11BB3E4E1781}"/>
              </a:ext>
            </a:extLst>
          </p:cNvPr>
          <p:cNvSpPr/>
          <p:nvPr/>
        </p:nvSpPr>
        <p:spPr>
          <a:xfrm>
            <a:off x="4124224" y="6075753"/>
            <a:ext cx="1240371" cy="49923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HEAD</a:t>
            </a:r>
          </a:p>
        </p:txBody>
      </p:sp>
      <p:cxnSp>
        <p:nvCxnSpPr>
          <p:cNvPr id="25" name="Connecteur droit avec flèche 24">
            <a:extLst>
              <a:ext uri="{FF2B5EF4-FFF2-40B4-BE49-F238E27FC236}">
                <a16:creationId xmlns:a16="http://schemas.microsoft.com/office/drawing/2014/main" id="{4DCAA573-0E13-4CE9-B878-7A4160BCECBD}"/>
              </a:ext>
            </a:extLst>
          </p:cNvPr>
          <p:cNvCxnSpPr>
            <a:cxnSpLocks/>
            <a:stCxn id="24" idx="2"/>
            <a:endCxn id="13" idx="2"/>
          </p:cNvCxnSpPr>
          <p:nvPr/>
        </p:nvCxnSpPr>
        <p:spPr>
          <a:xfrm flipV="1">
            <a:off x="4744410" y="5701646"/>
            <a:ext cx="18020" cy="8733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Heptagone 44">
            <a:extLst>
              <a:ext uri="{FF2B5EF4-FFF2-40B4-BE49-F238E27FC236}">
                <a16:creationId xmlns:a16="http://schemas.microsoft.com/office/drawing/2014/main" id="{CB1A99E1-4934-4EA7-B5FD-9FC13D27C7E3}"/>
              </a:ext>
            </a:extLst>
          </p:cNvPr>
          <p:cNvSpPr/>
          <p:nvPr/>
        </p:nvSpPr>
        <p:spPr>
          <a:xfrm>
            <a:off x="3194533" y="3320988"/>
            <a:ext cx="216024" cy="216024"/>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46" name="Heptagone 45">
            <a:extLst>
              <a:ext uri="{FF2B5EF4-FFF2-40B4-BE49-F238E27FC236}">
                <a16:creationId xmlns:a16="http://schemas.microsoft.com/office/drawing/2014/main" id="{4630D969-7B56-4255-9AC0-3915C01302E2}"/>
              </a:ext>
            </a:extLst>
          </p:cNvPr>
          <p:cNvSpPr/>
          <p:nvPr/>
        </p:nvSpPr>
        <p:spPr>
          <a:xfrm>
            <a:off x="4329720" y="4400005"/>
            <a:ext cx="216024" cy="216024"/>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Tree>
    <p:extLst>
      <p:ext uri="{BB962C8B-B14F-4D97-AF65-F5344CB8AC3E}">
        <p14:creationId xmlns:p14="http://schemas.microsoft.com/office/powerpoint/2010/main" val="1237130822"/>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8822468-6FAF-4F8A-A4DA-137F8055C914}"/>
              </a:ext>
            </a:extLst>
          </p:cNvPr>
          <p:cNvSpPr/>
          <p:nvPr/>
        </p:nvSpPr>
        <p:spPr>
          <a:xfrm>
            <a:off x="5940152" y="4820569"/>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prob53</a:t>
            </a:r>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 LA Fusion</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a:xfrm>
            <a:off x="127000" y="548680"/>
            <a:ext cx="8890000" cy="6228512"/>
          </a:xfrm>
        </p:spPr>
        <p:txBody>
          <a:bodyPr>
            <a:normAutofit fontScale="92500" lnSpcReduction="10000"/>
          </a:bodyPr>
          <a:lstStyle/>
          <a:p>
            <a:r>
              <a:rPr lang="fr-FR" dirty="0"/>
              <a:t>Brancher et fusionner : les bases</a:t>
            </a:r>
          </a:p>
          <a:p>
            <a:pPr lvl="1"/>
            <a:r>
              <a:rPr lang="fr-FR" dirty="0"/>
              <a:t>Via un cas pratique :</a:t>
            </a:r>
          </a:p>
          <a:p>
            <a:pPr lvl="2"/>
            <a:r>
              <a:rPr lang="fr-FR" dirty="0"/>
              <a:t>3. Réaliser quelques tâches sur cette branche</a:t>
            </a:r>
          </a:p>
          <a:p>
            <a:pPr lvl="3"/>
            <a:r>
              <a:rPr lang="fr-FR" dirty="0"/>
              <a:t>git commit -a -m 'ajout d'un pied de page [problème 53]'</a:t>
            </a:r>
          </a:p>
          <a:p>
            <a:pPr lvl="3"/>
            <a:endParaRPr lang="fr-FR" dirty="0"/>
          </a:p>
          <a:p>
            <a:pPr lvl="3"/>
            <a:endParaRPr lang="fr-FR" dirty="0"/>
          </a:p>
          <a:p>
            <a:pPr lvl="3"/>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lvl="1"/>
            <a:r>
              <a:rPr lang="fr-FR" dirty="0"/>
              <a:t>À cette étape, vous recevez un appel pour vous dire qu’un problème critique a été découvert et qu’il faut le régler au plus tôt. </a:t>
            </a:r>
          </a:p>
          <a:p>
            <a:pPr lvl="1"/>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789"/>
            <a:ext cx="521891" cy="521891"/>
          </a:xfrm>
          <a:prstGeom prst="rect">
            <a:avLst/>
          </a:prstGeom>
        </p:spPr>
      </p:pic>
      <p:sp>
        <p:nvSpPr>
          <p:cNvPr id="12" name="Rectangle 11">
            <a:extLst>
              <a:ext uri="{FF2B5EF4-FFF2-40B4-BE49-F238E27FC236}">
                <a16:creationId xmlns:a16="http://schemas.microsoft.com/office/drawing/2014/main" id="{8E89DB90-1E88-459C-8028-BED1551D6F9B}"/>
              </a:ext>
            </a:extLst>
          </p:cNvPr>
          <p:cNvSpPr/>
          <p:nvPr/>
        </p:nvSpPr>
        <p:spPr>
          <a:xfrm>
            <a:off x="4165502" y="2259300"/>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MASTER</a:t>
            </a:r>
          </a:p>
        </p:txBody>
      </p:sp>
      <p:sp>
        <p:nvSpPr>
          <p:cNvPr id="14" name="Ellipse 13">
            <a:extLst>
              <a:ext uri="{FF2B5EF4-FFF2-40B4-BE49-F238E27FC236}">
                <a16:creationId xmlns:a16="http://schemas.microsoft.com/office/drawing/2014/main" id="{CC91BC7A-15D4-4352-9538-15862CD78BD0}"/>
              </a:ext>
            </a:extLst>
          </p:cNvPr>
          <p:cNvSpPr/>
          <p:nvPr/>
        </p:nvSpPr>
        <p:spPr>
          <a:xfrm>
            <a:off x="559446"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C0</a:t>
            </a:r>
          </a:p>
        </p:txBody>
      </p:sp>
      <p:sp>
        <p:nvSpPr>
          <p:cNvPr id="15" name="Ellipse 14">
            <a:extLst>
              <a:ext uri="{FF2B5EF4-FFF2-40B4-BE49-F238E27FC236}">
                <a16:creationId xmlns:a16="http://schemas.microsoft.com/office/drawing/2014/main" id="{E73FD7B7-250D-41A6-B768-739147ADBAEA}"/>
              </a:ext>
            </a:extLst>
          </p:cNvPr>
          <p:cNvSpPr/>
          <p:nvPr/>
        </p:nvSpPr>
        <p:spPr>
          <a:xfrm>
            <a:off x="4322425" y="3564289"/>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C3</a:t>
            </a:r>
          </a:p>
        </p:txBody>
      </p:sp>
      <p:sp>
        <p:nvSpPr>
          <p:cNvPr id="16" name="Ellipse 15">
            <a:extLst>
              <a:ext uri="{FF2B5EF4-FFF2-40B4-BE49-F238E27FC236}">
                <a16:creationId xmlns:a16="http://schemas.microsoft.com/office/drawing/2014/main" id="{D0812C7C-6F8B-40F0-AC1D-D45A0CA351BA}"/>
              </a:ext>
            </a:extLst>
          </p:cNvPr>
          <p:cNvSpPr/>
          <p:nvPr/>
        </p:nvSpPr>
        <p:spPr>
          <a:xfrm>
            <a:off x="1784638"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C1</a:t>
            </a:r>
          </a:p>
        </p:txBody>
      </p:sp>
      <p:sp>
        <p:nvSpPr>
          <p:cNvPr id="17" name="Ellipse 16">
            <a:extLst>
              <a:ext uri="{FF2B5EF4-FFF2-40B4-BE49-F238E27FC236}">
                <a16:creationId xmlns:a16="http://schemas.microsoft.com/office/drawing/2014/main" id="{9A93DB58-B418-4A03-A703-2C9B9F4DDDD8}"/>
              </a:ext>
            </a:extLst>
          </p:cNvPr>
          <p:cNvSpPr/>
          <p:nvPr/>
        </p:nvSpPr>
        <p:spPr>
          <a:xfrm>
            <a:off x="2947294"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C2</a:t>
            </a:r>
          </a:p>
        </p:txBody>
      </p:sp>
      <p:cxnSp>
        <p:nvCxnSpPr>
          <p:cNvPr id="18" name="Connecteur droit avec flèche 17">
            <a:extLst>
              <a:ext uri="{FF2B5EF4-FFF2-40B4-BE49-F238E27FC236}">
                <a16:creationId xmlns:a16="http://schemas.microsoft.com/office/drawing/2014/main" id="{25718A96-410B-4264-B332-FFDE19D74B15}"/>
              </a:ext>
            </a:extLst>
          </p:cNvPr>
          <p:cNvCxnSpPr>
            <a:stCxn id="16" idx="2"/>
            <a:endCxn id="14" idx="6"/>
          </p:cNvCxnSpPr>
          <p:nvPr/>
        </p:nvCxnSpPr>
        <p:spPr>
          <a:xfrm flipH="1">
            <a:off x="1485973" y="4022550"/>
            <a:ext cx="29866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Connecteur droit avec flèche 18">
            <a:extLst>
              <a:ext uri="{FF2B5EF4-FFF2-40B4-BE49-F238E27FC236}">
                <a16:creationId xmlns:a16="http://schemas.microsoft.com/office/drawing/2014/main" id="{25529BE4-7962-4C30-A006-2FF9918C9738}"/>
              </a:ext>
            </a:extLst>
          </p:cNvPr>
          <p:cNvCxnSpPr>
            <a:cxnSpLocks/>
            <a:endCxn id="16" idx="6"/>
          </p:cNvCxnSpPr>
          <p:nvPr/>
        </p:nvCxnSpPr>
        <p:spPr>
          <a:xfrm flipH="1">
            <a:off x="2711165" y="4006437"/>
            <a:ext cx="440570" cy="161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0" name="Connecteur droit avec flèche 19">
            <a:extLst>
              <a:ext uri="{FF2B5EF4-FFF2-40B4-BE49-F238E27FC236}">
                <a16:creationId xmlns:a16="http://schemas.microsoft.com/office/drawing/2014/main" id="{1FE81669-7233-49C7-9EB7-4F1CE5D612FA}"/>
              </a:ext>
            </a:extLst>
          </p:cNvPr>
          <p:cNvCxnSpPr>
            <a:cxnSpLocks/>
            <a:stCxn id="15" idx="2"/>
            <a:endCxn id="17" idx="6"/>
          </p:cNvCxnSpPr>
          <p:nvPr/>
        </p:nvCxnSpPr>
        <p:spPr>
          <a:xfrm flipH="1">
            <a:off x="3873821" y="4005376"/>
            <a:ext cx="448604" cy="1717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Connecteur droit avec flèche 20">
            <a:extLst>
              <a:ext uri="{FF2B5EF4-FFF2-40B4-BE49-F238E27FC236}">
                <a16:creationId xmlns:a16="http://schemas.microsoft.com/office/drawing/2014/main" id="{B46ABFF9-20E6-41F4-946E-6922365E6D95}"/>
              </a:ext>
            </a:extLst>
          </p:cNvPr>
          <p:cNvCxnSpPr>
            <a:cxnSpLocks/>
            <a:stCxn id="12" idx="2"/>
            <a:endCxn id="15" idx="0"/>
          </p:cNvCxnSpPr>
          <p:nvPr/>
        </p:nvCxnSpPr>
        <p:spPr>
          <a:xfrm>
            <a:off x="4785688" y="3140377"/>
            <a:ext cx="1" cy="4239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Connecteur droit avec flèche 21">
            <a:extLst>
              <a:ext uri="{FF2B5EF4-FFF2-40B4-BE49-F238E27FC236}">
                <a16:creationId xmlns:a16="http://schemas.microsoft.com/office/drawing/2014/main" id="{5AEF0C1E-0064-4456-BD1E-6C0D20133E5A}"/>
              </a:ext>
            </a:extLst>
          </p:cNvPr>
          <p:cNvCxnSpPr>
            <a:cxnSpLocks/>
            <a:stCxn id="13" idx="0"/>
            <a:endCxn id="26" idx="4"/>
          </p:cNvCxnSpPr>
          <p:nvPr/>
        </p:nvCxnSpPr>
        <p:spPr>
          <a:xfrm flipV="1">
            <a:off x="6560338" y="4388491"/>
            <a:ext cx="27526" cy="43207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4" name="Rectangle : coins arrondis 23">
            <a:extLst>
              <a:ext uri="{FF2B5EF4-FFF2-40B4-BE49-F238E27FC236}">
                <a16:creationId xmlns:a16="http://schemas.microsoft.com/office/drawing/2014/main" id="{2461644D-BF42-4977-BB20-11BB3E4E1781}"/>
              </a:ext>
            </a:extLst>
          </p:cNvPr>
          <p:cNvSpPr/>
          <p:nvPr/>
        </p:nvSpPr>
        <p:spPr>
          <a:xfrm>
            <a:off x="5922132" y="6075753"/>
            <a:ext cx="1240371" cy="49923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HEAD</a:t>
            </a:r>
          </a:p>
        </p:txBody>
      </p:sp>
      <p:cxnSp>
        <p:nvCxnSpPr>
          <p:cNvPr id="25" name="Connecteur droit avec flèche 24">
            <a:extLst>
              <a:ext uri="{FF2B5EF4-FFF2-40B4-BE49-F238E27FC236}">
                <a16:creationId xmlns:a16="http://schemas.microsoft.com/office/drawing/2014/main" id="{4DCAA573-0E13-4CE9-B878-7A4160BCECBD}"/>
              </a:ext>
            </a:extLst>
          </p:cNvPr>
          <p:cNvCxnSpPr>
            <a:cxnSpLocks/>
            <a:stCxn id="24" idx="2"/>
            <a:endCxn id="13" idx="2"/>
          </p:cNvCxnSpPr>
          <p:nvPr/>
        </p:nvCxnSpPr>
        <p:spPr>
          <a:xfrm flipV="1">
            <a:off x="6542318" y="5701646"/>
            <a:ext cx="18020" cy="8733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Ellipse 25">
            <a:extLst>
              <a:ext uri="{FF2B5EF4-FFF2-40B4-BE49-F238E27FC236}">
                <a16:creationId xmlns:a16="http://schemas.microsoft.com/office/drawing/2014/main" id="{EAA89D38-66E4-4E07-B4DF-5ECE97EF70D9}"/>
              </a:ext>
            </a:extLst>
          </p:cNvPr>
          <p:cNvSpPr/>
          <p:nvPr/>
        </p:nvSpPr>
        <p:spPr>
          <a:xfrm>
            <a:off x="6124600" y="3506318"/>
            <a:ext cx="926527" cy="88217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C4</a:t>
            </a:r>
          </a:p>
        </p:txBody>
      </p:sp>
      <p:cxnSp>
        <p:nvCxnSpPr>
          <p:cNvPr id="27" name="Connecteur droit avec flèche 26">
            <a:extLst>
              <a:ext uri="{FF2B5EF4-FFF2-40B4-BE49-F238E27FC236}">
                <a16:creationId xmlns:a16="http://schemas.microsoft.com/office/drawing/2014/main" id="{9F63A386-3332-40CD-AE62-965540A4C0F4}"/>
              </a:ext>
            </a:extLst>
          </p:cNvPr>
          <p:cNvCxnSpPr>
            <a:cxnSpLocks/>
            <a:stCxn id="26" idx="2"/>
            <a:endCxn id="15" idx="6"/>
          </p:cNvCxnSpPr>
          <p:nvPr/>
        </p:nvCxnSpPr>
        <p:spPr>
          <a:xfrm flipH="1">
            <a:off x="5248952" y="3947405"/>
            <a:ext cx="875648" cy="5797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010152286"/>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8822468-6FAF-4F8A-A4DA-137F8055C914}"/>
              </a:ext>
            </a:extLst>
          </p:cNvPr>
          <p:cNvSpPr/>
          <p:nvPr/>
        </p:nvSpPr>
        <p:spPr>
          <a:xfrm>
            <a:off x="5940152" y="4820569"/>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prob53</a:t>
            </a:r>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 LA Fusion</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a:xfrm>
            <a:off x="127000" y="548680"/>
            <a:ext cx="8890000" cy="6228512"/>
          </a:xfrm>
        </p:spPr>
        <p:txBody>
          <a:bodyPr>
            <a:normAutofit fontScale="92500" lnSpcReduction="10000"/>
          </a:bodyPr>
          <a:lstStyle/>
          <a:p>
            <a:r>
              <a:rPr lang="fr-FR" dirty="0"/>
              <a:t>Brancher et fusionner : les bases</a:t>
            </a:r>
          </a:p>
          <a:p>
            <a:pPr lvl="1"/>
            <a:r>
              <a:rPr lang="fr-FR" dirty="0"/>
              <a:t>Via un cas pratique :</a:t>
            </a:r>
          </a:p>
          <a:p>
            <a:pPr lvl="2"/>
            <a:r>
              <a:rPr lang="fr-FR" dirty="0"/>
              <a:t>3. Réaliser quelques tâches sur cette branche</a:t>
            </a:r>
          </a:p>
          <a:p>
            <a:pPr lvl="3"/>
            <a:r>
              <a:rPr lang="fr-FR" dirty="0"/>
              <a:t>git commit -a -m 'ajout d'un pied de page [problème 53]'</a:t>
            </a:r>
          </a:p>
          <a:p>
            <a:pPr lvl="3"/>
            <a:endParaRPr lang="fr-FR" dirty="0"/>
          </a:p>
          <a:p>
            <a:pPr lvl="3"/>
            <a:endParaRPr lang="fr-FR" dirty="0"/>
          </a:p>
          <a:p>
            <a:pPr lvl="3"/>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lvl="1"/>
            <a:r>
              <a:rPr lang="fr-FR" dirty="0"/>
              <a:t>À cette étape, vous recevez un appel pour vous dire qu’un problème critique a été découvert et qu’il faut le régler au plus tôt. </a:t>
            </a:r>
          </a:p>
          <a:p>
            <a:pPr lvl="1"/>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789"/>
            <a:ext cx="521891" cy="521891"/>
          </a:xfrm>
          <a:prstGeom prst="rect">
            <a:avLst/>
          </a:prstGeom>
        </p:spPr>
      </p:pic>
      <p:sp>
        <p:nvSpPr>
          <p:cNvPr id="12" name="Rectangle 11">
            <a:extLst>
              <a:ext uri="{FF2B5EF4-FFF2-40B4-BE49-F238E27FC236}">
                <a16:creationId xmlns:a16="http://schemas.microsoft.com/office/drawing/2014/main" id="{8E89DB90-1E88-459C-8028-BED1551D6F9B}"/>
              </a:ext>
            </a:extLst>
          </p:cNvPr>
          <p:cNvSpPr/>
          <p:nvPr/>
        </p:nvSpPr>
        <p:spPr>
          <a:xfrm>
            <a:off x="4165502" y="2259300"/>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MASTER</a:t>
            </a:r>
          </a:p>
        </p:txBody>
      </p:sp>
      <p:sp>
        <p:nvSpPr>
          <p:cNvPr id="14" name="Ellipse 13">
            <a:extLst>
              <a:ext uri="{FF2B5EF4-FFF2-40B4-BE49-F238E27FC236}">
                <a16:creationId xmlns:a16="http://schemas.microsoft.com/office/drawing/2014/main" id="{CC91BC7A-15D4-4352-9538-15862CD78BD0}"/>
              </a:ext>
            </a:extLst>
          </p:cNvPr>
          <p:cNvSpPr/>
          <p:nvPr/>
        </p:nvSpPr>
        <p:spPr>
          <a:xfrm>
            <a:off x="559446"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C0</a:t>
            </a:r>
          </a:p>
        </p:txBody>
      </p:sp>
      <p:sp>
        <p:nvSpPr>
          <p:cNvPr id="15" name="Ellipse 14">
            <a:extLst>
              <a:ext uri="{FF2B5EF4-FFF2-40B4-BE49-F238E27FC236}">
                <a16:creationId xmlns:a16="http://schemas.microsoft.com/office/drawing/2014/main" id="{E73FD7B7-250D-41A6-B768-739147ADBAEA}"/>
              </a:ext>
            </a:extLst>
          </p:cNvPr>
          <p:cNvSpPr/>
          <p:nvPr/>
        </p:nvSpPr>
        <p:spPr>
          <a:xfrm>
            <a:off x="4322425" y="3564289"/>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C3</a:t>
            </a:r>
          </a:p>
        </p:txBody>
      </p:sp>
      <p:sp>
        <p:nvSpPr>
          <p:cNvPr id="16" name="Ellipse 15">
            <a:extLst>
              <a:ext uri="{FF2B5EF4-FFF2-40B4-BE49-F238E27FC236}">
                <a16:creationId xmlns:a16="http://schemas.microsoft.com/office/drawing/2014/main" id="{D0812C7C-6F8B-40F0-AC1D-D45A0CA351BA}"/>
              </a:ext>
            </a:extLst>
          </p:cNvPr>
          <p:cNvSpPr/>
          <p:nvPr/>
        </p:nvSpPr>
        <p:spPr>
          <a:xfrm>
            <a:off x="1784638"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C1</a:t>
            </a:r>
          </a:p>
        </p:txBody>
      </p:sp>
      <p:sp>
        <p:nvSpPr>
          <p:cNvPr id="17" name="Ellipse 16">
            <a:extLst>
              <a:ext uri="{FF2B5EF4-FFF2-40B4-BE49-F238E27FC236}">
                <a16:creationId xmlns:a16="http://schemas.microsoft.com/office/drawing/2014/main" id="{9A93DB58-B418-4A03-A703-2C9B9F4DDDD8}"/>
              </a:ext>
            </a:extLst>
          </p:cNvPr>
          <p:cNvSpPr/>
          <p:nvPr/>
        </p:nvSpPr>
        <p:spPr>
          <a:xfrm>
            <a:off x="2947294"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C2</a:t>
            </a:r>
          </a:p>
        </p:txBody>
      </p:sp>
      <p:cxnSp>
        <p:nvCxnSpPr>
          <p:cNvPr id="18" name="Connecteur droit avec flèche 17">
            <a:extLst>
              <a:ext uri="{FF2B5EF4-FFF2-40B4-BE49-F238E27FC236}">
                <a16:creationId xmlns:a16="http://schemas.microsoft.com/office/drawing/2014/main" id="{25718A96-410B-4264-B332-FFDE19D74B15}"/>
              </a:ext>
            </a:extLst>
          </p:cNvPr>
          <p:cNvCxnSpPr>
            <a:stCxn id="16" idx="2"/>
            <a:endCxn id="14" idx="6"/>
          </p:cNvCxnSpPr>
          <p:nvPr/>
        </p:nvCxnSpPr>
        <p:spPr>
          <a:xfrm flipH="1">
            <a:off x="1485973" y="4022550"/>
            <a:ext cx="29866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Connecteur droit avec flèche 18">
            <a:extLst>
              <a:ext uri="{FF2B5EF4-FFF2-40B4-BE49-F238E27FC236}">
                <a16:creationId xmlns:a16="http://schemas.microsoft.com/office/drawing/2014/main" id="{25529BE4-7962-4C30-A006-2FF9918C9738}"/>
              </a:ext>
            </a:extLst>
          </p:cNvPr>
          <p:cNvCxnSpPr>
            <a:cxnSpLocks/>
            <a:endCxn id="16" idx="6"/>
          </p:cNvCxnSpPr>
          <p:nvPr/>
        </p:nvCxnSpPr>
        <p:spPr>
          <a:xfrm flipH="1">
            <a:off x="2711165" y="4006437"/>
            <a:ext cx="440570" cy="161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0" name="Connecteur droit avec flèche 19">
            <a:extLst>
              <a:ext uri="{FF2B5EF4-FFF2-40B4-BE49-F238E27FC236}">
                <a16:creationId xmlns:a16="http://schemas.microsoft.com/office/drawing/2014/main" id="{1FE81669-7233-49C7-9EB7-4F1CE5D612FA}"/>
              </a:ext>
            </a:extLst>
          </p:cNvPr>
          <p:cNvCxnSpPr>
            <a:cxnSpLocks/>
            <a:stCxn id="15" idx="2"/>
            <a:endCxn id="17" idx="6"/>
          </p:cNvCxnSpPr>
          <p:nvPr/>
        </p:nvCxnSpPr>
        <p:spPr>
          <a:xfrm flipH="1">
            <a:off x="3873821" y="4005376"/>
            <a:ext cx="448604" cy="1717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Connecteur droit avec flèche 20">
            <a:extLst>
              <a:ext uri="{FF2B5EF4-FFF2-40B4-BE49-F238E27FC236}">
                <a16:creationId xmlns:a16="http://schemas.microsoft.com/office/drawing/2014/main" id="{B46ABFF9-20E6-41F4-946E-6922365E6D95}"/>
              </a:ext>
            </a:extLst>
          </p:cNvPr>
          <p:cNvCxnSpPr>
            <a:cxnSpLocks/>
            <a:stCxn id="12" idx="2"/>
            <a:endCxn id="15" idx="0"/>
          </p:cNvCxnSpPr>
          <p:nvPr/>
        </p:nvCxnSpPr>
        <p:spPr>
          <a:xfrm>
            <a:off x="4785688" y="3140377"/>
            <a:ext cx="1" cy="4239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Connecteur droit avec flèche 21">
            <a:extLst>
              <a:ext uri="{FF2B5EF4-FFF2-40B4-BE49-F238E27FC236}">
                <a16:creationId xmlns:a16="http://schemas.microsoft.com/office/drawing/2014/main" id="{5AEF0C1E-0064-4456-BD1E-6C0D20133E5A}"/>
              </a:ext>
            </a:extLst>
          </p:cNvPr>
          <p:cNvCxnSpPr>
            <a:cxnSpLocks/>
            <a:stCxn id="13" idx="0"/>
            <a:endCxn id="26" idx="4"/>
          </p:cNvCxnSpPr>
          <p:nvPr/>
        </p:nvCxnSpPr>
        <p:spPr>
          <a:xfrm flipV="1">
            <a:off x="6560338" y="4388491"/>
            <a:ext cx="27526" cy="43207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4" name="Rectangle : coins arrondis 23">
            <a:extLst>
              <a:ext uri="{FF2B5EF4-FFF2-40B4-BE49-F238E27FC236}">
                <a16:creationId xmlns:a16="http://schemas.microsoft.com/office/drawing/2014/main" id="{2461644D-BF42-4977-BB20-11BB3E4E1781}"/>
              </a:ext>
            </a:extLst>
          </p:cNvPr>
          <p:cNvSpPr/>
          <p:nvPr/>
        </p:nvSpPr>
        <p:spPr>
          <a:xfrm>
            <a:off x="5922132" y="6075753"/>
            <a:ext cx="1240371" cy="49923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HEAD</a:t>
            </a:r>
          </a:p>
        </p:txBody>
      </p:sp>
      <p:cxnSp>
        <p:nvCxnSpPr>
          <p:cNvPr id="25" name="Connecteur droit avec flèche 24">
            <a:extLst>
              <a:ext uri="{FF2B5EF4-FFF2-40B4-BE49-F238E27FC236}">
                <a16:creationId xmlns:a16="http://schemas.microsoft.com/office/drawing/2014/main" id="{4DCAA573-0E13-4CE9-B878-7A4160BCECBD}"/>
              </a:ext>
            </a:extLst>
          </p:cNvPr>
          <p:cNvCxnSpPr>
            <a:cxnSpLocks/>
            <a:stCxn id="24" idx="2"/>
            <a:endCxn id="13" idx="2"/>
          </p:cNvCxnSpPr>
          <p:nvPr/>
        </p:nvCxnSpPr>
        <p:spPr>
          <a:xfrm flipV="1">
            <a:off x="6542318" y="5701646"/>
            <a:ext cx="18020" cy="8733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Ellipse 25">
            <a:extLst>
              <a:ext uri="{FF2B5EF4-FFF2-40B4-BE49-F238E27FC236}">
                <a16:creationId xmlns:a16="http://schemas.microsoft.com/office/drawing/2014/main" id="{EAA89D38-66E4-4E07-B4DF-5ECE97EF70D9}"/>
              </a:ext>
            </a:extLst>
          </p:cNvPr>
          <p:cNvSpPr/>
          <p:nvPr/>
        </p:nvSpPr>
        <p:spPr>
          <a:xfrm>
            <a:off x="6124600" y="3506318"/>
            <a:ext cx="926527" cy="88217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C4</a:t>
            </a:r>
          </a:p>
        </p:txBody>
      </p:sp>
      <p:cxnSp>
        <p:nvCxnSpPr>
          <p:cNvPr id="27" name="Connecteur droit avec flèche 26">
            <a:extLst>
              <a:ext uri="{FF2B5EF4-FFF2-40B4-BE49-F238E27FC236}">
                <a16:creationId xmlns:a16="http://schemas.microsoft.com/office/drawing/2014/main" id="{9F63A386-3332-40CD-AE62-965540A4C0F4}"/>
              </a:ext>
            </a:extLst>
          </p:cNvPr>
          <p:cNvCxnSpPr>
            <a:cxnSpLocks/>
            <a:stCxn id="26" idx="2"/>
            <a:endCxn id="15" idx="6"/>
          </p:cNvCxnSpPr>
          <p:nvPr/>
        </p:nvCxnSpPr>
        <p:spPr>
          <a:xfrm flipH="1">
            <a:off x="5248952" y="3947405"/>
            <a:ext cx="875648" cy="5797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01183548"/>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8822468-6FAF-4F8A-A4DA-137F8055C914}"/>
              </a:ext>
            </a:extLst>
          </p:cNvPr>
          <p:cNvSpPr/>
          <p:nvPr/>
        </p:nvSpPr>
        <p:spPr>
          <a:xfrm>
            <a:off x="5967678" y="5646768"/>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prob53</a:t>
            </a:r>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 LA Fusion</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789"/>
            <a:ext cx="521891" cy="521891"/>
          </a:xfrm>
          <a:prstGeom prst="rect">
            <a:avLst/>
          </a:prstGeom>
        </p:spPr>
      </p:pic>
      <p:sp>
        <p:nvSpPr>
          <p:cNvPr id="12" name="Rectangle 11">
            <a:extLst>
              <a:ext uri="{FF2B5EF4-FFF2-40B4-BE49-F238E27FC236}">
                <a16:creationId xmlns:a16="http://schemas.microsoft.com/office/drawing/2014/main" id="{8E89DB90-1E88-459C-8028-BED1551D6F9B}"/>
              </a:ext>
            </a:extLst>
          </p:cNvPr>
          <p:cNvSpPr/>
          <p:nvPr/>
        </p:nvSpPr>
        <p:spPr>
          <a:xfrm>
            <a:off x="5347492" y="1903540"/>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MASTER</a:t>
            </a:r>
          </a:p>
        </p:txBody>
      </p:sp>
      <p:sp>
        <p:nvSpPr>
          <p:cNvPr id="14" name="Ellipse 13">
            <a:extLst>
              <a:ext uri="{FF2B5EF4-FFF2-40B4-BE49-F238E27FC236}">
                <a16:creationId xmlns:a16="http://schemas.microsoft.com/office/drawing/2014/main" id="{CC91BC7A-15D4-4352-9538-15862CD78BD0}"/>
              </a:ext>
            </a:extLst>
          </p:cNvPr>
          <p:cNvSpPr/>
          <p:nvPr/>
        </p:nvSpPr>
        <p:spPr>
          <a:xfrm>
            <a:off x="559446"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C0</a:t>
            </a:r>
          </a:p>
        </p:txBody>
      </p:sp>
      <p:sp>
        <p:nvSpPr>
          <p:cNvPr id="15" name="Ellipse 14">
            <a:extLst>
              <a:ext uri="{FF2B5EF4-FFF2-40B4-BE49-F238E27FC236}">
                <a16:creationId xmlns:a16="http://schemas.microsoft.com/office/drawing/2014/main" id="{E73FD7B7-250D-41A6-B768-739147ADBAEA}"/>
              </a:ext>
            </a:extLst>
          </p:cNvPr>
          <p:cNvSpPr/>
          <p:nvPr/>
        </p:nvSpPr>
        <p:spPr>
          <a:xfrm>
            <a:off x="4322425" y="3564289"/>
            <a:ext cx="926527" cy="88217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C3</a:t>
            </a:r>
          </a:p>
        </p:txBody>
      </p:sp>
      <p:sp>
        <p:nvSpPr>
          <p:cNvPr id="16" name="Ellipse 15">
            <a:extLst>
              <a:ext uri="{FF2B5EF4-FFF2-40B4-BE49-F238E27FC236}">
                <a16:creationId xmlns:a16="http://schemas.microsoft.com/office/drawing/2014/main" id="{D0812C7C-6F8B-40F0-AC1D-D45A0CA351BA}"/>
              </a:ext>
            </a:extLst>
          </p:cNvPr>
          <p:cNvSpPr/>
          <p:nvPr/>
        </p:nvSpPr>
        <p:spPr>
          <a:xfrm>
            <a:off x="1784638"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C1</a:t>
            </a:r>
          </a:p>
        </p:txBody>
      </p:sp>
      <p:sp>
        <p:nvSpPr>
          <p:cNvPr id="17" name="Ellipse 16">
            <a:extLst>
              <a:ext uri="{FF2B5EF4-FFF2-40B4-BE49-F238E27FC236}">
                <a16:creationId xmlns:a16="http://schemas.microsoft.com/office/drawing/2014/main" id="{9A93DB58-B418-4A03-A703-2C9B9F4DDDD8}"/>
              </a:ext>
            </a:extLst>
          </p:cNvPr>
          <p:cNvSpPr/>
          <p:nvPr/>
        </p:nvSpPr>
        <p:spPr>
          <a:xfrm>
            <a:off x="2947294"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C2</a:t>
            </a:r>
          </a:p>
        </p:txBody>
      </p:sp>
      <p:cxnSp>
        <p:nvCxnSpPr>
          <p:cNvPr id="18" name="Connecteur droit avec flèche 17">
            <a:extLst>
              <a:ext uri="{FF2B5EF4-FFF2-40B4-BE49-F238E27FC236}">
                <a16:creationId xmlns:a16="http://schemas.microsoft.com/office/drawing/2014/main" id="{25718A96-410B-4264-B332-FFDE19D74B15}"/>
              </a:ext>
            </a:extLst>
          </p:cNvPr>
          <p:cNvCxnSpPr>
            <a:stCxn id="16" idx="2"/>
            <a:endCxn id="14" idx="6"/>
          </p:cNvCxnSpPr>
          <p:nvPr/>
        </p:nvCxnSpPr>
        <p:spPr>
          <a:xfrm flipH="1">
            <a:off x="1485973" y="4022550"/>
            <a:ext cx="29866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Connecteur droit avec flèche 18">
            <a:extLst>
              <a:ext uri="{FF2B5EF4-FFF2-40B4-BE49-F238E27FC236}">
                <a16:creationId xmlns:a16="http://schemas.microsoft.com/office/drawing/2014/main" id="{25529BE4-7962-4C30-A006-2FF9918C9738}"/>
              </a:ext>
            </a:extLst>
          </p:cNvPr>
          <p:cNvCxnSpPr>
            <a:cxnSpLocks/>
            <a:endCxn id="16" idx="6"/>
          </p:cNvCxnSpPr>
          <p:nvPr/>
        </p:nvCxnSpPr>
        <p:spPr>
          <a:xfrm flipH="1">
            <a:off x="2711165" y="4006437"/>
            <a:ext cx="440570" cy="161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0" name="Connecteur droit avec flèche 19">
            <a:extLst>
              <a:ext uri="{FF2B5EF4-FFF2-40B4-BE49-F238E27FC236}">
                <a16:creationId xmlns:a16="http://schemas.microsoft.com/office/drawing/2014/main" id="{1FE81669-7233-49C7-9EB7-4F1CE5D612FA}"/>
              </a:ext>
            </a:extLst>
          </p:cNvPr>
          <p:cNvCxnSpPr>
            <a:cxnSpLocks/>
            <a:stCxn id="15" idx="2"/>
            <a:endCxn id="17" idx="6"/>
          </p:cNvCxnSpPr>
          <p:nvPr/>
        </p:nvCxnSpPr>
        <p:spPr>
          <a:xfrm flipH="1">
            <a:off x="3873821" y="4005376"/>
            <a:ext cx="448604" cy="1717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Connecteur droit avec flèche 20">
            <a:extLst>
              <a:ext uri="{FF2B5EF4-FFF2-40B4-BE49-F238E27FC236}">
                <a16:creationId xmlns:a16="http://schemas.microsoft.com/office/drawing/2014/main" id="{B46ABFF9-20E6-41F4-946E-6922365E6D95}"/>
              </a:ext>
            </a:extLst>
          </p:cNvPr>
          <p:cNvCxnSpPr>
            <a:cxnSpLocks/>
            <a:stCxn id="12" idx="2"/>
            <a:endCxn id="15" idx="0"/>
          </p:cNvCxnSpPr>
          <p:nvPr/>
        </p:nvCxnSpPr>
        <p:spPr>
          <a:xfrm flipH="1">
            <a:off x="4785689" y="2784617"/>
            <a:ext cx="1181989" cy="77967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Connecteur droit avec flèche 21">
            <a:extLst>
              <a:ext uri="{FF2B5EF4-FFF2-40B4-BE49-F238E27FC236}">
                <a16:creationId xmlns:a16="http://schemas.microsoft.com/office/drawing/2014/main" id="{5AEF0C1E-0064-4456-BD1E-6C0D20133E5A}"/>
              </a:ext>
            </a:extLst>
          </p:cNvPr>
          <p:cNvCxnSpPr>
            <a:cxnSpLocks/>
            <a:stCxn id="13" idx="0"/>
            <a:endCxn id="26" idx="4"/>
          </p:cNvCxnSpPr>
          <p:nvPr/>
        </p:nvCxnSpPr>
        <p:spPr>
          <a:xfrm flipV="1">
            <a:off x="6587864" y="4428382"/>
            <a:ext cx="0" cy="121838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Ellipse 25">
            <a:extLst>
              <a:ext uri="{FF2B5EF4-FFF2-40B4-BE49-F238E27FC236}">
                <a16:creationId xmlns:a16="http://schemas.microsoft.com/office/drawing/2014/main" id="{EAA89D38-66E4-4E07-B4DF-5ECE97EF70D9}"/>
              </a:ext>
            </a:extLst>
          </p:cNvPr>
          <p:cNvSpPr/>
          <p:nvPr/>
        </p:nvSpPr>
        <p:spPr>
          <a:xfrm>
            <a:off x="6124600" y="3546209"/>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C4</a:t>
            </a:r>
          </a:p>
        </p:txBody>
      </p:sp>
      <p:cxnSp>
        <p:nvCxnSpPr>
          <p:cNvPr id="27" name="Connecteur droit avec flèche 26">
            <a:extLst>
              <a:ext uri="{FF2B5EF4-FFF2-40B4-BE49-F238E27FC236}">
                <a16:creationId xmlns:a16="http://schemas.microsoft.com/office/drawing/2014/main" id="{9F63A386-3332-40CD-AE62-965540A4C0F4}"/>
              </a:ext>
            </a:extLst>
          </p:cNvPr>
          <p:cNvCxnSpPr>
            <a:cxnSpLocks/>
            <a:stCxn id="26" idx="2"/>
            <a:endCxn id="15" idx="6"/>
          </p:cNvCxnSpPr>
          <p:nvPr/>
        </p:nvCxnSpPr>
        <p:spPr>
          <a:xfrm flipH="1">
            <a:off x="5248952" y="3987296"/>
            <a:ext cx="875648" cy="1808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Rectangle : coins arrondis 22">
            <a:extLst>
              <a:ext uri="{FF2B5EF4-FFF2-40B4-BE49-F238E27FC236}">
                <a16:creationId xmlns:a16="http://schemas.microsoft.com/office/drawing/2014/main" id="{D8E691B3-7D1C-41E6-997A-74588555ABC0}"/>
              </a:ext>
            </a:extLst>
          </p:cNvPr>
          <p:cNvSpPr/>
          <p:nvPr/>
        </p:nvSpPr>
        <p:spPr>
          <a:xfrm>
            <a:off x="7380312" y="1821536"/>
            <a:ext cx="1240371" cy="49923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HEAD</a:t>
            </a:r>
          </a:p>
        </p:txBody>
      </p:sp>
      <p:cxnSp>
        <p:nvCxnSpPr>
          <p:cNvPr id="28" name="Connecteur droit avec flèche 27">
            <a:extLst>
              <a:ext uri="{FF2B5EF4-FFF2-40B4-BE49-F238E27FC236}">
                <a16:creationId xmlns:a16="http://schemas.microsoft.com/office/drawing/2014/main" id="{B7322E7E-1737-401A-8551-D0559228141F}"/>
              </a:ext>
            </a:extLst>
          </p:cNvPr>
          <p:cNvCxnSpPr>
            <a:cxnSpLocks/>
            <a:stCxn id="23" idx="2"/>
            <a:endCxn id="12" idx="3"/>
          </p:cNvCxnSpPr>
          <p:nvPr/>
        </p:nvCxnSpPr>
        <p:spPr>
          <a:xfrm flipH="1">
            <a:off x="6587863" y="2320769"/>
            <a:ext cx="1412635" cy="2331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6" name="Espace réservé du contenu 10">
            <a:extLst>
              <a:ext uri="{FF2B5EF4-FFF2-40B4-BE49-F238E27FC236}">
                <a16:creationId xmlns:a16="http://schemas.microsoft.com/office/drawing/2014/main" id="{EF5BA876-226F-47A9-AE9D-F2421D661584}"/>
              </a:ext>
            </a:extLst>
          </p:cNvPr>
          <p:cNvSpPr>
            <a:spLocks noGrp="1"/>
          </p:cNvSpPr>
          <p:nvPr>
            <p:ph sz="half" idx="1"/>
          </p:nvPr>
        </p:nvSpPr>
        <p:spPr>
          <a:xfrm>
            <a:off x="127000" y="548680"/>
            <a:ext cx="8890000" cy="6228512"/>
          </a:xfrm>
        </p:spPr>
        <p:txBody>
          <a:bodyPr>
            <a:normAutofit/>
          </a:bodyPr>
          <a:lstStyle/>
          <a:p>
            <a:r>
              <a:rPr lang="fr-FR" dirty="0"/>
              <a:t>Brancher et fusionner : les bases</a:t>
            </a:r>
          </a:p>
          <a:p>
            <a:pPr lvl="1"/>
            <a:r>
              <a:rPr lang="fr-FR" dirty="0"/>
              <a:t>À cette étape, vous recevez un appel pour vous dire qu’un problème critique a été découvert et qu’il faut le régler au plus tôt. </a:t>
            </a:r>
          </a:p>
          <a:p>
            <a:pPr lvl="2"/>
            <a:r>
              <a:rPr lang="fr-FR" dirty="0"/>
              <a:t>On fait nos </a:t>
            </a:r>
            <a:r>
              <a:rPr lang="fr-FR" dirty="0" err="1"/>
              <a:t>commits</a:t>
            </a:r>
            <a:r>
              <a:rPr lang="fr-FR" dirty="0"/>
              <a:t> </a:t>
            </a:r>
          </a:p>
          <a:p>
            <a:pPr lvl="2"/>
            <a:r>
              <a:rPr lang="fr-FR" dirty="0"/>
              <a:t>Revenir à la branche de </a:t>
            </a:r>
            <a:r>
              <a:rPr lang="fr-FR" b="1" dirty="0"/>
              <a:t>production</a:t>
            </a:r>
          </a:p>
          <a:p>
            <a:pPr lvl="2"/>
            <a:r>
              <a:rPr lang="fr-FR" dirty="0"/>
              <a:t>git </a:t>
            </a:r>
            <a:r>
              <a:rPr lang="fr-FR" dirty="0" err="1"/>
              <a:t>checkout</a:t>
            </a:r>
            <a:r>
              <a:rPr lang="fr-FR" dirty="0"/>
              <a:t> master</a:t>
            </a:r>
          </a:p>
          <a:p>
            <a:pPr lvl="2"/>
            <a:endParaRPr lang="fr-FR" dirty="0"/>
          </a:p>
          <a:p>
            <a:pPr lvl="2"/>
            <a:endParaRPr lang="fr-FR" dirty="0"/>
          </a:p>
          <a:p>
            <a:pPr lvl="2"/>
            <a:endParaRPr lang="fr-FR" dirty="0"/>
          </a:p>
          <a:p>
            <a:pPr lvl="2"/>
            <a:endParaRPr lang="fr-FR" dirty="0"/>
          </a:p>
          <a:p>
            <a:pPr lvl="2"/>
            <a:r>
              <a:rPr lang="fr-FR" dirty="0"/>
              <a:t>À présent, votre répertoire de copie de travail est exactement dans l’état précédent les modifications pour le problème #53</a:t>
            </a:r>
          </a:p>
          <a:p>
            <a:pPr lvl="1"/>
            <a:endParaRPr lang="fr-FR" dirty="0"/>
          </a:p>
        </p:txBody>
      </p:sp>
    </p:spTree>
    <p:extLst>
      <p:ext uri="{BB962C8B-B14F-4D97-AF65-F5344CB8AC3E}">
        <p14:creationId xmlns:p14="http://schemas.microsoft.com/office/powerpoint/2010/main" val="2822894216"/>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Espace réservé du contenu 10">
            <a:extLst>
              <a:ext uri="{FF2B5EF4-FFF2-40B4-BE49-F238E27FC236}">
                <a16:creationId xmlns:a16="http://schemas.microsoft.com/office/drawing/2014/main" id="{EF5BA876-226F-47A9-AE9D-F2421D661584}"/>
              </a:ext>
            </a:extLst>
          </p:cNvPr>
          <p:cNvSpPr>
            <a:spLocks noGrp="1"/>
          </p:cNvSpPr>
          <p:nvPr>
            <p:ph sz="half" idx="1"/>
          </p:nvPr>
        </p:nvSpPr>
        <p:spPr>
          <a:xfrm>
            <a:off x="127000" y="548680"/>
            <a:ext cx="8890000" cy="6228512"/>
          </a:xfrm>
        </p:spPr>
        <p:txBody>
          <a:bodyPr>
            <a:normAutofit/>
          </a:bodyPr>
          <a:lstStyle/>
          <a:p>
            <a:r>
              <a:rPr lang="fr-FR" dirty="0"/>
              <a:t>Brancher et fusionner : les bases</a:t>
            </a:r>
          </a:p>
          <a:p>
            <a:pPr lvl="1"/>
            <a:r>
              <a:rPr lang="fr-FR" dirty="0"/>
              <a:t>2. Créer une branche et y développer le correctif :</a:t>
            </a:r>
          </a:p>
          <a:p>
            <a:pPr lvl="2"/>
            <a:r>
              <a:rPr lang="fr-FR" dirty="0"/>
              <a:t>git </a:t>
            </a:r>
            <a:r>
              <a:rPr lang="fr-FR" dirty="0" err="1"/>
              <a:t>checkout</a:t>
            </a:r>
            <a:r>
              <a:rPr lang="fr-FR" dirty="0"/>
              <a:t> -b correctif</a:t>
            </a:r>
          </a:p>
          <a:p>
            <a:pPr lvl="2"/>
            <a:r>
              <a:rPr lang="fr-FR" dirty="0"/>
              <a:t>On modifie le code puis </a:t>
            </a:r>
          </a:p>
          <a:p>
            <a:pPr lvl="2"/>
            <a:r>
              <a:rPr lang="fr-FR" dirty="0"/>
              <a:t>git commit -a -m "correction d'une adresse mail incorrecte"</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marL="639762" lvl="2" indent="0">
              <a:buNone/>
            </a:pPr>
            <a:endParaRPr lang="fr-FR" dirty="0"/>
          </a:p>
          <a:p>
            <a:pPr lvl="2"/>
            <a:r>
              <a:rPr lang="fr-FR" dirty="0"/>
              <a:t>On a notre fichier de fait, on test tout est bon, on va pouvoir le déployer en prod</a:t>
            </a:r>
          </a:p>
          <a:p>
            <a:pPr lvl="2"/>
            <a:endParaRPr lang="fr-FR" dirty="0"/>
          </a:p>
        </p:txBody>
      </p:sp>
      <p:sp>
        <p:nvSpPr>
          <p:cNvPr id="13" name="Rectangle 12">
            <a:extLst>
              <a:ext uri="{FF2B5EF4-FFF2-40B4-BE49-F238E27FC236}">
                <a16:creationId xmlns:a16="http://schemas.microsoft.com/office/drawing/2014/main" id="{C8822468-6FAF-4F8A-A4DA-137F8055C914}"/>
              </a:ext>
            </a:extLst>
          </p:cNvPr>
          <p:cNvSpPr/>
          <p:nvPr/>
        </p:nvSpPr>
        <p:spPr>
          <a:xfrm>
            <a:off x="5967676" y="5853000"/>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prob53</a:t>
            </a:r>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 LA Fusion</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789"/>
            <a:ext cx="521891" cy="521891"/>
          </a:xfrm>
          <a:prstGeom prst="rect">
            <a:avLst/>
          </a:prstGeom>
        </p:spPr>
      </p:pic>
      <p:sp>
        <p:nvSpPr>
          <p:cNvPr id="12" name="Rectangle 11">
            <a:extLst>
              <a:ext uri="{FF2B5EF4-FFF2-40B4-BE49-F238E27FC236}">
                <a16:creationId xmlns:a16="http://schemas.microsoft.com/office/drawing/2014/main" id="{8E89DB90-1E88-459C-8028-BED1551D6F9B}"/>
              </a:ext>
            </a:extLst>
          </p:cNvPr>
          <p:cNvSpPr/>
          <p:nvPr/>
        </p:nvSpPr>
        <p:spPr>
          <a:xfrm>
            <a:off x="4165502" y="1417179"/>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MASTER</a:t>
            </a:r>
          </a:p>
        </p:txBody>
      </p:sp>
      <p:sp>
        <p:nvSpPr>
          <p:cNvPr id="14" name="Ellipse 13">
            <a:extLst>
              <a:ext uri="{FF2B5EF4-FFF2-40B4-BE49-F238E27FC236}">
                <a16:creationId xmlns:a16="http://schemas.microsoft.com/office/drawing/2014/main" id="{CC91BC7A-15D4-4352-9538-15862CD78BD0}"/>
              </a:ext>
            </a:extLst>
          </p:cNvPr>
          <p:cNvSpPr/>
          <p:nvPr/>
        </p:nvSpPr>
        <p:spPr>
          <a:xfrm>
            <a:off x="559446"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C0</a:t>
            </a:r>
          </a:p>
        </p:txBody>
      </p:sp>
      <p:sp>
        <p:nvSpPr>
          <p:cNvPr id="15" name="Ellipse 14">
            <a:extLst>
              <a:ext uri="{FF2B5EF4-FFF2-40B4-BE49-F238E27FC236}">
                <a16:creationId xmlns:a16="http://schemas.microsoft.com/office/drawing/2014/main" id="{E73FD7B7-250D-41A6-B768-739147ADBAEA}"/>
              </a:ext>
            </a:extLst>
          </p:cNvPr>
          <p:cNvSpPr/>
          <p:nvPr/>
        </p:nvSpPr>
        <p:spPr>
          <a:xfrm>
            <a:off x="4322425" y="3564289"/>
            <a:ext cx="926527" cy="88217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C3</a:t>
            </a:r>
          </a:p>
        </p:txBody>
      </p:sp>
      <p:sp>
        <p:nvSpPr>
          <p:cNvPr id="16" name="Ellipse 15">
            <a:extLst>
              <a:ext uri="{FF2B5EF4-FFF2-40B4-BE49-F238E27FC236}">
                <a16:creationId xmlns:a16="http://schemas.microsoft.com/office/drawing/2014/main" id="{D0812C7C-6F8B-40F0-AC1D-D45A0CA351BA}"/>
              </a:ext>
            </a:extLst>
          </p:cNvPr>
          <p:cNvSpPr/>
          <p:nvPr/>
        </p:nvSpPr>
        <p:spPr>
          <a:xfrm>
            <a:off x="1784638"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C1</a:t>
            </a:r>
          </a:p>
        </p:txBody>
      </p:sp>
      <p:sp>
        <p:nvSpPr>
          <p:cNvPr id="17" name="Ellipse 16">
            <a:extLst>
              <a:ext uri="{FF2B5EF4-FFF2-40B4-BE49-F238E27FC236}">
                <a16:creationId xmlns:a16="http://schemas.microsoft.com/office/drawing/2014/main" id="{9A93DB58-B418-4A03-A703-2C9B9F4DDDD8}"/>
              </a:ext>
            </a:extLst>
          </p:cNvPr>
          <p:cNvSpPr/>
          <p:nvPr/>
        </p:nvSpPr>
        <p:spPr>
          <a:xfrm>
            <a:off x="2947294"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C2</a:t>
            </a:r>
          </a:p>
        </p:txBody>
      </p:sp>
      <p:cxnSp>
        <p:nvCxnSpPr>
          <p:cNvPr id="18" name="Connecteur droit avec flèche 17">
            <a:extLst>
              <a:ext uri="{FF2B5EF4-FFF2-40B4-BE49-F238E27FC236}">
                <a16:creationId xmlns:a16="http://schemas.microsoft.com/office/drawing/2014/main" id="{25718A96-410B-4264-B332-FFDE19D74B15}"/>
              </a:ext>
            </a:extLst>
          </p:cNvPr>
          <p:cNvCxnSpPr>
            <a:stCxn id="16" idx="2"/>
            <a:endCxn id="14" idx="6"/>
          </p:cNvCxnSpPr>
          <p:nvPr/>
        </p:nvCxnSpPr>
        <p:spPr>
          <a:xfrm flipH="1">
            <a:off x="1485973" y="4022550"/>
            <a:ext cx="29866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Connecteur droit avec flèche 18">
            <a:extLst>
              <a:ext uri="{FF2B5EF4-FFF2-40B4-BE49-F238E27FC236}">
                <a16:creationId xmlns:a16="http://schemas.microsoft.com/office/drawing/2014/main" id="{25529BE4-7962-4C30-A006-2FF9918C9738}"/>
              </a:ext>
            </a:extLst>
          </p:cNvPr>
          <p:cNvCxnSpPr>
            <a:cxnSpLocks/>
            <a:endCxn id="16" idx="6"/>
          </p:cNvCxnSpPr>
          <p:nvPr/>
        </p:nvCxnSpPr>
        <p:spPr>
          <a:xfrm flipH="1">
            <a:off x="2711165" y="4006437"/>
            <a:ext cx="440570" cy="161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0" name="Connecteur droit avec flèche 19">
            <a:extLst>
              <a:ext uri="{FF2B5EF4-FFF2-40B4-BE49-F238E27FC236}">
                <a16:creationId xmlns:a16="http://schemas.microsoft.com/office/drawing/2014/main" id="{1FE81669-7233-49C7-9EB7-4F1CE5D612FA}"/>
              </a:ext>
            </a:extLst>
          </p:cNvPr>
          <p:cNvCxnSpPr>
            <a:cxnSpLocks/>
            <a:stCxn id="15" idx="2"/>
            <a:endCxn id="17" idx="6"/>
          </p:cNvCxnSpPr>
          <p:nvPr/>
        </p:nvCxnSpPr>
        <p:spPr>
          <a:xfrm flipH="1">
            <a:off x="3873821" y="4005376"/>
            <a:ext cx="448604" cy="1717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Connecteur droit avec flèche 20">
            <a:extLst>
              <a:ext uri="{FF2B5EF4-FFF2-40B4-BE49-F238E27FC236}">
                <a16:creationId xmlns:a16="http://schemas.microsoft.com/office/drawing/2014/main" id="{B46ABFF9-20E6-41F4-946E-6922365E6D95}"/>
              </a:ext>
            </a:extLst>
          </p:cNvPr>
          <p:cNvCxnSpPr>
            <a:cxnSpLocks/>
            <a:stCxn id="12" idx="2"/>
            <a:endCxn id="15" idx="0"/>
          </p:cNvCxnSpPr>
          <p:nvPr/>
        </p:nvCxnSpPr>
        <p:spPr>
          <a:xfrm>
            <a:off x="4785688" y="2298256"/>
            <a:ext cx="1" cy="126603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Connecteur droit avec flèche 21">
            <a:extLst>
              <a:ext uri="{FF2B5EF4-FFF2-40B4-BE49-F238E27FC236}">
                <a16:creationId xmlns:a16="http://schemas.microsoft.com/office/drawing/2014/main" id="{5AEF0C1E-0064-4456-BD1E-6C0D20133E5A}"/>
              </a:ext>
            </a:extLst>
          </p:cNvPr>
          <p:cNvCxnSpPr>
            <a:cxnSpLocks/>
            <a:stCxn id="13" idx="0"/>
            <a:endCxn id="26" idx="4"/>
          </p:cNvCxnSpPr>
          <p:nvPr/>
        </p:nvCxnSpPr>
        <p:spPr>
          <a:xfrm flipH="1" flipV="1">
            <a:off x="6587861" y="5672748"/>
            <a:ext cx="1" cy="18025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Ellipse 25">
            <a:extLst>
              <a:ext uri="{FF2B5EF4-FFF2-40B4-BE49-F238E27FC236}">
                <a16:creationId xmlns:a16="http://schemas.microsoft.com/office/drawing/2014/main" id="{EAA89D38-66E4-4E07-B4DF-5ECE97EF70D9}"/>
              </a:ext>
            </a:extLst>
          </p:cNvPr>
          <p:cNvSpPr/>
          <p:nvPr/>
        </p:nvSpPr>
        <p:spPr>
          <a:xfrm>
            <a:off x="6124597" y="4790575"/>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C4</a:t>
            </a:r>
          </a:p>
        </p:txBody>
      </p:sp>
      <p:cxnSp>
        <p:nvCxnSpPr>
          <p:cNvPr id="27" name="Connecteur droit avec flèche 26">
            <a:extLst>
              <a:ext uri="{FF2B5EF4-FFF2-40B4-BE49-F238E27FC236}">
                <a16:creationId xmlns:a16="http://schemas.microsoft.com/office/drawing/2014/main" id="{9F63A386-3332-40CD-AE62-965540A4C0F4}"/>
              </a:ext>
            </a:extLst>
          </p:cNvPr>
          <p:cNvCxnSpPr>
            <a:cxnSpLocks/>
            <a:stCxn id="26" idx="2"/>
            <a:endCxn id="15" idx="6"/>
          </p:cNvCxnSpPr>
          <p:nvPr/>
        </p:nvCxnSpPr>
        <p:spPr>
          <a:xfrm flipH="1" flipV="1">
            <a:off x="5248952" y="4005376"/>
            <a:ext cx="875645" cy="122628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Rectangle : coins arrondis 22">
            <a:extLst>
              <a:ext uri="{FF2B5EF4-FFF2-40B4-BE49-F238E27FC236}">
                <a16:creationId xmlns:a16="http://schemas.microsoft.com/office/drawing/2014/main" id="{D8E691B3-7D1C-41E6-997A-74588555ABC0}"/>
              </a:ext>
            </a:extLst>
          </p:cNvPr>
          <p:cNvSpPr/>
          <p:nvPr/>
        </p:nvSpPr>
        <p:spPr>
          <a:xfrm>
            <a:off x="7644894" y="1438797"/>
            <a:ext cx="1240371" cy="49923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HEAD</a:t>
            </a:r>
          </a:p>
        </p:txBody>
      </p:sp>
      <p:cxnSp>
        <p:nvCxnSpPr>
          <p:cNvPr id="28" name="Connecteur droit avec flèche 27">
            <a:extLst>
              <a:ext uri="{FF2B5EF4-FFF2-40B4-BE49-F238E27FC236}">
                <a16:creationId xmlns:a16="http://schemas.microsoft.com/office/drawing/2014/main" id="{B7322E7E-1737-401A-8551-D0559228141F}"/>
              </a:ext>
            </a:extLst>
          </p:cNvPr>
          <p:cNvCxnSpPr>
            <a:cxnSpLocks/>
            <a:stCxn id="23" idx="1"/>
            <a:endCxn id="25" idx="3"/>
          </p:cNvCxnSpPr>
          <p:nvPr/>
        </p:nvCxnSpPr>
        <p:spPr>
          <a:xfrm flipH="1">
            <a:off x="7181331" y="1688414"/>
            <a:ext cx="463563" cy="12262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4" name="Ellipse 23">
            <a:extLst>
              <a:ext uri="{FF2B5EF4-FFF2-40B4-BE49-F238E27FC236}">
                <a16:creationId xmlns:a16="http://schemas.microsoft.com/office/drawing/2014/main" id="{5D2DE10A-F745-4743-99C4-0F0EB215F1DE}"/>
              </a:ext>
            </a:extLst>
          </p:cNvPr>
          <p:cNvSpPr/>
          <p:nvPr/>
        </p:nvSpPr>
        <p:spPr>
          <a:xfrm>
            <a:off x="6128865" y="3581463"/>
            <a:ext cx="926527" cy="88217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C5</a:t>
            </a:r>
          </a:p>
        </p:txBody>
      </p:sp>
      <p:sp>
        <p:nvSpPr>
          <p:cNvPr id="25" name="Rectangle 24">
            <a:extLst>
              <a:ext uri="{FF2B5EF4-FFF2-40B4-BE49-F238E27FC236}">
                <a16:creationId xmlns:a16="http://schemas.microsoft.com/office/drawing/2014/main" id="{B513E3F2-C831-4A73-9759-A154271A802E}"/>
              </a:ext>
            </a:extLst>
          </p:cNvPr>
          <p:cNvSpPr/>
          <p:nvPr/>
        </p:nvSpPr>
        <p:spPr>
          <a:xfrm>
            <a:off x="5940960" y="1370498"/>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correctif</a:t>
            </a:r>
          </a:p>
        </p:txBody>
      </p:sp>
      <p:cxnSp>
        <p:nvCxnSpPr>
          <p:cNvPr id="29" name="Connecteur droit avec flèche 28">
            <a:extLst>
              <a:ext uri="{FF2B5EF4-FFF2-40B4-BE49-F238E27FC236}">
                <a16:creationId xmlns:a16="http://schemas.microsoft.com/office/drawing/2014/main" id="{C41ED07E-D5DE-4286-BD4D-7328D20395CC}"/>
              </a:ext>
            </a:extLst>
          </p:cNvPr>
          <p:cNvCxnSpPr>
            <a:cxnSpLocks/>
            <a:stCxn id="24" idx="2"/>
            <a:endCxn id="15" idx="6"/>
          </p:cNvCxnSpPr>
          <p:nvPr/>
        </p:nvCxnSpPr>
        <p:spPr>
          <a:xfrm flipH="1" flipV="1">
            <a:off x="5248952" y="4005376"/>
            <a:ext cx="879913" cy="1717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Connecteur droit avec flèche 31">
            <a:extLst>
              <a:ext uri="{FF2B5EF4-FFF2-40B4-BE49-F238E27FC236}">
                <a16:creationId xmlns:a16="http://schemas.microsoft.com/office/drawing/2014/main" id="{EEA527DF-B03D-48A3-B461-286188CD3A68}"/>
              </a:ext>
            </a:extLst>
          </p:cNvPr>
          <p:cNvCxnSpPr>
            <a:cxnSpLocks/>
            <a:stCxn id="25" idx="2"/>
            <a:endCxn id="24" idx="0"/>
          </p:cNvCxnSpPr>
          <p:nvPr/>
        </p:nvCxnSpPr>
        <p:spPr>
          <a:xfrm>
            <a:off x="6561146" y="2251575"/>
            <a:ext cx="30983" cy="132988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926795372"/>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Espace réservé du contenu 10">
            <a:extLst>
              <a:ext uri="{FF2B5EF4-FFF2-40B4-BE49-F238E27FC236}">
                <a16:creationId xmlns:a16="http://schemas.microsoft.com/office/drawing/2014/main" id="{EF5BA876-226F-47A9-AE9D-F2421D661584}"/>
              </a:ext>
            </a:extLst>
          </p:cNvPr>
          <p:cNvSpPr>
            <a:spLocks noGrp="1"/>
          </p:cNvSpPr>
          <p:nvPr>
            <p:ph sz="half" idx="1"/>
          </p:nvPr>
        </p:nvSpPr>
        <p:spPr>
          <a:xfrm>
            <a:off x="127000" y="548680"/>
            <a:ext cx="8890000" cy="6228512"/>
          </a:xfrm>
        </p:spPr>
        <p:txBody>
          <a:bodyPr>
            <a:normAutofit/>
          </a:bodyPr>
          <a:lstStyle/>
          <a:p>
            <a:r>
              <a:rPr lang="fr-FR" dirty="0"/>
              <a:t>Brancher et fusionner : les bases</a:t>
            </a:r>
          </a:p>
          <a:p>
            <a:pPr lvl="1"/>
            <a:r>
              <a:rPr lang="fr-FR" dirty="0"/>
              <a:t>3. Après un test, fusionner la branche de correctif et pousser le résultat à la production</a:t>
            </a:r>
          </a:p>
          <a:p>
            <a:pPr lvl="2"/>
            <a:r>
              <a:rPr lang="fr-FR" dirty="0"/>
              <a:t>git </a:t>
            </a:r>
            <a:r>
              <a:rPr lang="fr-FR" dirty="0" err="1"/>
              <a:t>checkout</a:t>
            </a:r>
            <a:r>
              <a:rPr lang="fr-FR" dirty="0"/>
              <a:t> master</a:t>
            </a:r>
          </a:p>
          <a:p>
            <a:pPr lvl="2"/>
            <a:r>
              <a:rPr lang="fr-FR" dirty="0"/>
              <a:t>git merge correctif</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p:txBody>
      </p:sp>
      <p:sp>
        <p:nvSpPr>
          <p:cNvPr id="13" name="Rectangle 12">
            <a:extLst>
              <a:ext uri="{FF2B5EF4-FFF2-40B4-BE49-F238E27FC236}">
                <a16:creationId xmlns:a16="http://schemas.microsoft.com/office/drawing/2014/main" id="{C8822468-6FAF-4F8A-A4DA-137F8055C914}"/>
              </a:ext>
            </a:extLst>
          </p:cNvPr>
          <p:cNvSpPr/>
          <p:nvPr/>
        </p:nvSpPr>
        <p:spPr>
          <a:xfrm>
            <a:off x="5967676" y="5853000"/>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prob53</a:t>
            </a:r>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 LA Fusion</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789"/>
            <a:ext cx="521891" cy="521891"/>
          </a:xfrm>
          <a:prstGeom prst="rect">
            <a:avLst/>
          </a:prstGeom>
        </p:spPr>
      </p:pic>
      <p:sp>
        <p:nvSpPr>
          <p:cNvPr id="12" name="Rectangle 11">
            <a:extLst>
              <a:ext uri="{FF2B5EF4-FFF2-40B4-BE49-F238E27FC236}">
                <a16:creationId xmlns:a16="http://schemas.microsoft.com/office/drawing/2014/main" id="{8E89DB90-1E88-459C-8028-BED1551D6F9B}"/>
              </a:ext>
            </a:extLst>
          </p:cNvPr>
          <p:cNvSpPr/>
          <p:nvPr/>
        </p:nvSpPr>
        <p:spPr>
          <a:xfrm>
            <a:off x="5995925" y="1395795"/>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MASTER</a:t>
            </a:r>
          </a:p>
        </p:txBody>
      </p:sp>
      <p:sp>
        <p:nvSpPr>
          <p:cNvPr id="14" name="Ellipse 13">
            <a:extLst>
              <a:ext uri="{FF2B5EF4-FFF2-40B4-BE49-F238E27FC236}">
                <a16:creationId xmlns:a16="http://schemas.microsoft.com/office/drawing/2014/main" id="{CC91BC7A-15D4-4352-9538-15862CD78BD0}"/>
              </a:ext>
            </a:extLst>
          </p:cNvPr>
          <p:cNvSpPr/>
          <p:nvPr/>
        </p:nvSpPr>
        <p:spPr>
          <a:xfrm>
            <a:off x="559446"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C0</a:t>
            </a:r>
          </a:p>
        </p:txBody>
      </p:sp>
      <p:sp>
        <p:nvSpPr>
          <p:cNvPr id="15" name="Ellipse 14">
            <a:extLst>
              <a:ext uri="{FF2B5EF4-FFF2-40B4-BE49-F238E27FC236}">
                <a16:creationId xmlns:a16="http://schemas.microsoft.com/office/drawing/2014/main" id="{E73FD7B7-250D-41A6-B768-739147ADBAEA}"/>
              </a:ext>
            </a:extLst>
          </p:cNvPr>
          <p:cNvSpPr/>
          <p:nvPr/>
        </p:nvSpPr>
        <p:spPr>
          <a:xfrm>
            <a:off x="4322425" y="3564289"/>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C3</a:t>
            </a:r>
          </a:p>
        </p:txBody>
      </p:sp>
      <p:sp>
        <p:nvSpPr>
          <p:cNvPr id="16" name="Ellipse 15">
            <a:extLst>
              <a:ext uri="{FF2B5EF4-FFF2-40B4-BE49-F238E27FC236}">
                <a16:creationId xmlns:a16="http://schemas.microsoft.com/office/drawing/2014/main" id="{D0812C7C-6F8B-40F0-AC1D-D45A0CA351BA}"/>
              </a:ext>
            </a:extLst>
          </p:cNvPr>
          <p:cNvSpPr/>
          <p:nvPr/>
        </p:nvSpPr>
        <p:spPr>
          <a:xfrm>
            <a:off x="1784638"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C1</a:t>
            </a:r>
          </a:p>
        </p:txBody>
      </p:sp>
      <p:sp>
        <p:nvSpPr>
          <p:cNvPr id="17" name="Ellipse 16">
            <a:extLst>
              <a:ext uri="{FF2B5EF4-FFF2-40B4-BE49-F238E27FC236}">
                <a16:creationId xmlns:a16="http://schemas.microsoft.com/office/drawing/2014/main" id="{9A93DB58-B418-4A03-A703-2C9B9F4DDDD8}"/>
              </a:ext>
            </a:extLst>
          </p:cNvPr>
          <p:cNvSpPr/>
          <p:nvPr/>
        </p:nvSpPr>
        <p:spPr>
          <a:xfrm>
            <a:off x="2947294"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C2</a:t>
            </a:r>
          </a:p>
        </p:txBody>
      </p:sp>
      <p:cxnSp>
        <p:nvCxnSpPr>
          <p:cNvPr id="18" name="Connecteur droit avec flèche 17">
            <a:extLst>
              <a:ext uri="{FF2B5EF4-FFF2-40B4-BE49-F238E27FC236}">
                <a16:creationId xmlns:a16="http://schemas.microsoft.com/office/drawing/2014/main" id="{25718A96-410B-4264-B332-FFDE19D74B15}"/>
              </a:ext>
            </a:extLst>
          </p:cNvPr>
          <p:cNvCxnSpPr>
            <a:stCxn id="16" idx="2"/>
            <a:endCxn id="14" idx="6"/>
          </p:cNvCxnSpPr>
          <p:nvPr/>
        </p:nvCxnSpPr>
        <p:spPr>
          <a:xfrm flipH="1">
            <a:off x="1485973" y="4022550"/>
            <a:ext cx="29866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Connecteur droit avec flèche 18">
            <a:extLst>
              <a:ext uri="{FF2B5EF4-FFF2-40B4-BE49-F238E27FC236}">
                <a16:creationId xmlns:a16="http://schemas.microsoft.com/office/drawing/2014/main" id="{25529BE4-7962-4C30-A006-2FF9918C9738}"/>
              </a:ext>
            </a:extLst>
          </p:cNvPr>
          <p:cNvCxnSpPr>
            <a:cxnSpLocks/>
            <a:endCxn id="16" idx="6"/>
          </p:cNvCxnSpPr>
          <p:nvPr/>
        </p:nvCxnSpPr>
        <p:spPr>
          <a:xfrm flipH="1">
            <a:off x="2711165" y="4006437"/>
            <a:ext cx="440570" cy="161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0" name="Connecteur droit avec flèche 19">
            <a:extLst>
              <a:ext uri="{FF2B5EF4-FFF2-40B4-BE49-F238E27FC236}">
                <a16:creationId xmlns:a16="http://schemas.microsoft.com/office/drawing/2014/main" id="{1FE81669-7233-49C7-9EB7-4F1CE5D612FA}"/>
              </a:ext>
            </a:extLst>
          </p:cNvPr>
          <p:cNvCxnSpPr>
            <a:cxnSpLocks/>
            <a:stCxn id="15" idx="2"/>
            <a:endCxn id="17" idx="6"/>
          </p:cNvCxnSpPr>
          <p:nvPr/>
        </p:nvCxnSpPr>
        <p:spPr>
          <a:xfrm flipH="1">
            <a:off x="3873821" y="4005376"/>
            <a:ext cx="448604" cy="1717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Connecteur droit avec flèche 20">
            <a:extLst>
              <a:ext uri="{FF2B5EF4-FFF2-40B4-BE49-F238E27FC236}">
                <a16:creationId xmlns:a16="http://schemas.microsoft.com/office/drawing/2014/main" id="{B46ABFF9-20E6-41F4-946E-6922365E6D95}"/>
              </a:ext>
            </a:extLst>
          </p:cNvPr>
          <p:cNvCxnSpPr>
            <a:cxnSpLocks/>
            <a:stCxn id="12" idx="2"/>
            <a:endCxn id="25" idx="0"/>
          </p:cNvCxnSpPr>
          <p:nvPr/>
        </p:nvCxnSpPr>
        <p:spPr>
          <a:xfrm>
            <a:off x="6616111" y="2276872"/>
            <a:ext cx="0" cy="27105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Connecteur droit avec flèche 21">
            <a:extLst>
              <a:ext uri="{FF2B5EF4-FFF2-40B4-BE49-F238E27FC236}">
                <a16:creationId xmlns:a16="http://schemas.microsoft.com/office/drawing/2014/main" id="{5AEF0C1E-0064-4456-BD1E-6C0D20133E5A}"/>
              </a:ext>
            </a:extLst>
          </p:cNvPr>
          <p:cNvCxnSpPr>
            <a:cxnSpLocks/>
            <a:stCxn id="13" idx="0"/>
            <a:endCxn id="26" idx="4"/>
          </p:cNvCxnSpPr>
          <p:nvPr/>
        </p:nvCxnSpPr>
        <p:spPr>
          <a:xfrm flipH="1" flipV="1">
            <a:off x="6587861" y="5672748"/>
            <a:ext cx="1" cy="18025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Ellipse 25">
            <a:extLst>
              <a:ext uri="{FF2B5EF4-FFF2-40B4-BE49-F238E27FC236}">
                <a16:creationId xmlns:a16="http://schemas.microsoft.com/office/drawing/2014/main" id="{EAA89D38-66E4-4E07-B4DF-5ECE97EF70D9}"/>
              </a:ext>
            </a:extLst>
          </p:cNvPr>
          <p:cNvSpPr/>
          <p:nvPr/>
        </p:nvSpPr>
        <p:spPr>
          <a:xfrm>
            <a:off x="6124597" y="4790575"/>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C4</a:t>
            </a:r>
          </a:p>
        </p:txBody>
      </p:sp>
      <p:cxnSp>
        <p:nvCxnSpPr>
          <p:cNvPr id="27" name="Connecteur droit avec flèche 26">
            <a:extLst>
              <a:ext uri="{FF2B5EF4-FFF2-40B4-BE49-F238E27FC236}">
                <a16:creationId xmlns:a16="http://schemas.microsoft.com/office/drawing/2014/main" id="{9F63A386-3332-40CD-AE62-965540A4C0F4}"/>
              </a:ext>
            </a:extLst>
          </p:cNvPr>
          <p:cNvCxnSpPr>
            <a:cxnSpLocks/>
            <a:stCxn id="26" idx="2"/>
            <a:endCxn id="15" idx="6"/>
          </p:cNvCxnSpPr>
          <p:nvPr/>
        </p:nvCxnSpPr>
        <p:spPr>
          <a:xfrm flipH="1" flipV="1">
            <a:off x="5248952" y="4005376"/>
            <a:ext cx="875645" cy="122628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Rectangle : coins arrondis 22">
            <a:extLst>
              <a:ext uri="{FF2B5EF4-FFF2-40B4-BE49-F238E27FC236}">
                <a16:creationId xmlns:a16="http://schemas.microsoft.com/office/drawing/2014/main" id="{D8E691B3-7D1C-41E6-997A-74588555ABC0}"/>
              </a:ext>
            </a:extLst>
          </p:cNvPr>
          <p:cNvSpPr/>
          <p:nvPr/>
        </p:nvSpPr>
        <p:spPr>
          <a:xfrm>
            <a:off x="5967676" y="524840"/>
            <a:ext cx="1240371" cy="49923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HEAD</a:t>
            </a:r>
          </a:p>
        </p:txBody>
      </p:sp>
      <p:cxnSp>
        <p:nvCxnSpPr>
          <p:cNvPr id="28" name="Connecteur droit avec flèche 27">
            <a:extLst>
              <a:ext uri="{FF2B5EF4-FFF2-40B4-BE49-F238E27FC236}">
                <a16:creationId xmlns:a16="http://schemas.microsoft.com/office/drawing/2014/main" id="{B7322E7E-1737-401A-8551-D0559228141F}"/>
              </a:ext>
            </a:extLst>
          </p:cNvPr>
          <p:cNvCxnSpPr>
            <a:cxnSpLocks/>
            <a:stCxn id="23" idx="2"/>
            <a:endCxn id="12" idx="0"/>
          </p:cNvCxnSpPr>
          <p:nvPr/>
        </p:nvCxnSpPr>
        <p:spPr>
          <a:xfrm>
            <a:off x="6587862" y="1024073"/>
            <a:ext cx="28249" cy="37172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4" name="Ellipse 23">
            <a:extLst>
              <a:ext uri="{FF2B5EF4-FFF2-40B4-BE49-F238E27FC236}">
                <a16:creationId xmlns:a16="http://schemas.microsoft.com/office/drawing/2014/main" id="{5D2DE10A-F745-4743-99C4-0F0EB215F1DE}"/>
              </a:ext>
            </a:extLst>
          </p:cNvPr>
          <p:cNvSpPr/>
          <p:nvPr/>
        </p:nvSpPr>
        <p:spPr>
          <a:xfrm>
            <a:off x="6128865" y="3645024"/>
            <a:ext cx="926527" cy="88217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C5</a:t>
            </a:r>
          </a:p>
        </p:txBody>
      </p:sp>
      <p:sp>
        <p:nvSpPr>
          <p:cNvPr id="25" name="Rectangle 24">
            <a:extLst>
              <a:ext uri="{FF2B5EF4-FFF2-40B4-BE49-F238E27FC236}">
                <a16:creationId xmlns:a16="http://schemas.microsoft.com/office/drawing/2014/main" id="{B513E3F2-C831-4A73-9759-A154271A802E}"/>
              </a:ext>
            </a:extLst>
          </p:cNvPr>
          <p:cNvSpPr/>
          <p:nvPr/>
        </p:nvSpPr>
        <p:spPr>
          <a:xfrm>
            <a:off x="5995925" y="2547923"/>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correctif</a:t>
            </a:r>
          </a:p>
        </p:txBody>
      </p:sp>
      <p:cxnSp>
        <p:nvCxnSpPr>
          <p:cNvPr id="29" name="Connecteur droit avec flèche 28">
            <a:extLst>
              <a:ext uri="{FF2B5EF4-FFF2-40B4-BE49-F238E27FC236}">
                <a16:creationId xmlns:a16="http://schemas.microsoft.com/office/drawing/2014/main" id="{C41ED07E-D5DE-4286-BD4D-7328D20395CC}"/>
              </a:ext>
            </a:extLst>
          </p:cNvPr>
          <p:cNvCxnSpPr>
            <a:cxnSpLocks/>
            <a:stCxn id="24" idx="2"/>
            <a:endCxn id="15" idx="6"/>
          </p:cNvCxnSpPr>
          <p:nvPr/>
        </p:nvCxnSpPr>
        <p:spPr>
          <a:xfrm flipH="1" flipV="1">
            <a:off x="5248952" y="4005376"/>
            <a:ext cx="879913" cy="8073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Connecteur droit avec flèche 31">
            <a:extLst>
              <a:ext uri="{FF2B5EF4-FFF2-40B4-BE49-F238E27FC236}">
                <a16:creationId xmlns:a16="http://schemas.microsoft.com/office/drawing/2014/main" id="{EEA527DF-B03D-48A3-B461-286188CD3A68}"/>
              </a:ext>
            </a:extLst>
          </p:cNvPr>
          <p:cNvCxnSpPr>
            <a:cxnSpLocks/>
            <a:stCxn id="25" idx="2"/>
            <a:endCxn id="24" idx="0"/>
          </p:cNvCxnSpPr>
          <p:nvPr/>
        </p:nvCxnSpPr>
        <p:spPr>
          <a:xfrm flipH="1">
            <a:off x="6592129" y="3429000"/>
            <a:ext cx="23982" cy="2160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7" name="Rectangle 36">
            <a:extLst>
              <a:ext uri="{FF2B5EF4-FFF2-40B4-BE49-F238E27FC236}">
                <a16:creationId xmlns:a16="http://schemas.microsoft.com/office/drawing/2014/main" id="{16B4CD67-9D6A-472A-976E-899C80B81522}"/>
              </a:ext>
            </a:extLst>
          </p:cNvPr>
          <p:cNvSpPr/>
          <p:nvPr/>
        </p:nvSpPr>
        <p:spPr>
          <a:xfrm>
            <a:off x="591878" y="4780297"/>
            <a:ext cx="4572000" cy="1200329"/>
          </a:xfrm>
          <a:prstGeom prst="rect">
            <a:avLst/>
          </a:prstGeom>
          <a:solidFill>
            <a:schemeClr val="tx1"/>
          </a:solidFill>
          <a:ln>
            <a:solidFill>
              <a:schemeClr val="bg1">
                <a:lumMod val="75000"/>
              </a:schemeClr>
            </a:solidFill>
          </a:ln>
        </p:spPr>
        <p:txBody>
          <a:bodyPr>
            <a:spAutoFit/>
          </a:bodyPr>
          <a:lstStyle/>
          <a:p>
            <a:r>
              <a:rPr lang="fr-FR" dirty="0" err="1">
                <a:solidFill>
                  <a:schemeClr val="bg1"/>
                </a:solidFill>
              </a:rPr>
              <a:t>Updating</a:t>
            </a:r>
            <a:r>
              <a:rPr lang="fr-FR" dirty="0">
                <a:solidFill>
                  <a:schemeClr val="bg1"/>
                </a:solidFill>
              </a:rPr>
              <a:t> 0de1251..978816b</a:t>
            </a:r>
          </a:p>
          <a:p>
            <a:r>
              <a:rPr lang="fr-FR" dirty="0">
                <a:solidFill>
                  <a:schemeClr val="bg1"/>
                </a:solidFill>
              </a:rPr>
              <a:t>Fast-</a:t>
            </a:r>
            <a:r>
              <a:rPr lang="fr-FR" dirty="0" err="1">
                <a:solidFill>
                  <a:schemeClr val="bg1"/>
                </a:solidFill>
              </a:rPr>
              <a:t>forward</a:t>
            </a:r>
            <a:endParaRPr lang="fr-FR" dirty="0">
              <a:solidFill>
                <a:schemeClr val="bg1"/>
              </a:solidFill>
            </a:endParaRPr>
          </a:p>
          <a:p>
            <a:r>
              <a:rPr lang="fr-FR" dirty="0">
                <a:solidFill>
                  <a:schemeClr val="bg1"/>
                </a:solidFill>
              </a:rPr>
              <a:t> </a:t>
            </a:r>
            <a:r>
              <a:rPr lang="fr-FR" dirty="0" err="1">
                <a:solidFill>
                  <a:schemeClr val="bg1"/>
                </a:solidFill>
              </a:rPr>
              <a:t>demo_file</a:t>
            </a:r>
            <a:r>
              <a:rPr lang="fr-FR" dirty="0">
                <a:solidFill>
                  <a:schemeClr val="bg1"/>
                </a:solidFill>
              </a:rPr>
              <a:t> | 2 +-</a:t>
            </a:r>
          </a:p>
          <a:p>
            <a:r>
              <a:rPr lang="fr-FR" dirty="0">
                <a:solidFill>
                  <a:schemeClr val="bg1"/>
                </a:solidFill>
              </a:rPr>
              <a:t> 1 file </a:t>
            </a:r>
            <a:r>
              <a:rPr lang="fr-FR" dirty="0" err="1">
                <a:solidFill>
                  <a:schemeClr val="bg1"/>
                </a:solidFill>
              </a:rPr>
              <a:t>changed</a:t>
            </a:r>
            <a:r>
              <a:rPr lang="fr-FR" dirty="0">
                <a:solidFill>
                  <a:schemeClr val="bg1"/>
                </a:solidFill>
              </a:rPr>
              <a:t>, 1 insertion(+), 1 </a:t>
            </a:r>
            <a:r>
              <a:rPr lang="fr-FR" dirty="0" err="1">
                <a:solidFill>
                  <a:schemeClr val="bg1"/>
                </a:solidFill>
              </a:rPr>
              <a:t>deletion</a:t>
            </a:r>
            <a:r>
              <a:rPr lang="fr-FR" dirty="0">
                <a:solidFill>
                  <a:schemeClr val="bg1"/>
                </a:solidFill>
              </a:rPr>
              <a:t>(-)</a:t>
            </a:r>
          </a:p>
        </p:txBody>
      </p:sp>
    </p:spTree>
    <p:extLst>
      <p:ext uri="{BB962C8B-B14F-4D97-AF65-F5344CB8AC3E}">
        <p14:creationId xmlns:p14="http://schemas.microsoft.com/office/powerpoint/2010/main" val="4004209000"/>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Espace réservé du contenu 10">
            <a:extLst>
              <a:ext uri="{FF2B5EF4-FFF2-40B4-BE49-F238E27FC236}">
                <a16:creationId xmlns:a16="http://schemas.microsoft.com/office/drawing/2014/main" id="{EF5BA876-226F-47A9-AE9D-F2421D661584}"/>
              </a:ext>
            </a:extLst>
          </p:cNvPr>
          <p:cNvSpPr>
            <a:spLocks noGrp="1"/>
          </p:cNvSpPr>
          <p:nvPr>
            <p:ph sz="half" idx="1"/>
          </p:nvPr>
        </p:nvSpPr>
        <p:spPr>
          <a:xfrm>
            <a:off x="127000" y="548680"/>
            <a:ext cx="8890000" cy="6228512"/>
          </a:xfrm>
        </p:spPr>
        <p:txBody>
          <a:bodyPr>
            <a:normAutofit/>
          </a:bodyPr>
          <a:lstStyle/>
          <a:p>
            <a:r>
              <a:rPr lang="fr-FR" dirty="0"/>
              <a:t>Brancher et fusionner : les bases</a:t>
            </a:r>
          </a:p>
          <a:p>
            <a:pPr lvl="1"/>
            <a:r>
              <a:rPr lang="fr-FR" dirty="0"/>
              <a:t>3. Après un test, fusionner la branche de correctif avec </a:t>
            </a:r>
            <a:r>
              <a:rPr lang="fr-FR" dirty="0" err="1"/>
              <a:t>tortoise</a:t>
            </a:r>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 LA Fusion</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789"/>
            <a:ext cx="521891" cy="521891"/>
          </a:xfrm>
          <a:prstGeom prst="rect">
            <a:avLst/>
          </a:prstGeom>
        </p:spPr>
      </p:pic>
      <p:pic>
        <p:nvPicPr>
          <p:cNvPr id="33" name="Image 32">
            <a:extLst>
              <a:ext uri="{FF2B5EF4-FFF2-40B4-BE49-F238E27FC236}">
                <a16:creationId xmlns:a16="http://schemas.microsoft.com/office/drawing/2014/main" id="{E72ADBE8-154A-4D38-9632-9726879BE9BA}"/>
              </a:ext>
            </a:extLst>
          </p:cNvPr>
          <p:cNvPicPr>
            <a:picLocks noChangeAspect="1"/>
          </p:cNvPicPr>
          <p:nvPr/>
        </p:nvPicPr>
        <p:blipFill>
          <a:blip r:embed="rId4"/>
          <a:stretch>
            <a:fillRect/>
          </a:stretch>
        </p:blipFill>
        <p:spPr>
          <a:xfrm>
            <a:off x="308604" y="1876015"/>
            <a:ext cx="2333951" cy="285790"/>
          </a:xfrm>
          <a:prstGeom prst="rect">
            <a:avLst/>
          </a:prstGeom>
          <a:ln>
            <a:solidFill>
              <a:schemeClr val="tx1">
                <a:lumMod val="75000"/>
                <a:lumOff val="25000"/>
              </a:schemeClr>
            </a:solidFill>
          </a:ln>
        </p:spPr>
      </p:pic>
      <p:pic>
        <p:nvPicPr>
          <p:cNvPr id="34" name="Image 33">
            <a:extLst>
              <a:ext uri="{FF2B5EF4-FFF2-40B4-BE49-F238E27FC236}">
                <a16:creationId xmlns:a16="http://schemas.microsoft.com/office/drawing/2014/main" id="{E5EAAA27-B41C-4989-95D4-FB78F0AF5814}"/>
              </a:ext>
            </a:extLst>
          </p:cNvPr>
          <p:cNvPicPr>
            <a:picLocks noChangeAspect="1"/>
          </p:cNvPicPr>
          <p:nvPr/>
        </p:nvPicPr>
        <p:blipFill>
          <a:blip r:embed="rId5"/>
          <a:stretch>
            <a:fillRect/>
          </a:stretch>
        </p:blipFill>
        <p:spPr>
          <a:xfrm>
            <a:off x="637434" y="2344465"/>
            <a:ext cx="5487166" cy="857370"/>
          </a:xfrm>
          <a:prstGeom prst="rect">
            <a:avLst/>
          </a:prstGeom>
          <a:ln>
            <a:solidFill>
              <a:schemeClr val="tx1">
                <a:lumMod val="75000"/>
                <a:lumOff val="25000"/>
              </a:schemeClr>
            </a:solidFill>
          </a:ln>
        </p:spPr>
      </p:pic>
      <p:pic>
        <p:nvPicPr>
          <p:cNvPr id="35" name="Image 34">
            <a:extLst>
              <a:ext uri="{FF2B5EF4-FFF2-40B4-BE49-F238E27FC236}">
                <a16:creationId xmlns:a16="http://schemas.microsoft.com/office/drawing/2014/main" id="{C14814D3-F163-4392-8B37-698B060FFB9C}"/>
              </a:ext>
            </a:extLst>
          </p:cNvPr>
          <p:cNvPicPr>
            <a:picLocks noChangeAspect="1"/>
          </p:cNvPicPr>
          <p:nvPr/>
        </p:nvPicPr>
        <p:blipFill>
          <a:blip r:embed="rId6"/>
          <a:stretch>
            <a:fillRect/>
          </a:stretch>
        </p:blipFill>
        <p:spPr>
          <a:xfrm>
            <a:off x="250824" y="4696196"/>
            <a:ext cx="7640116" cy="1257475"/>
          </a:xfrm>
          <a:prstGeom prst="rect">
            <a:avLst/>
          </a:prstGeom>
          <a:ln>
            <a:solidFill>
              <a:schemeClr val="tx1">
                <a:lumMod val="75000"/>
                <a:lumOff val="25000"/>
              </a:schemeClr>
            </a:solidFill>
          </a:ln>
        </p:spPr>
      </p:pic>
      <p:pic>
        <p:nvPicPr>
          <p:cNvPr id="31" name="Image 30">
            <a:extLst>
              <a:ext uri="{FF2B5EF4-FFF2-40B4-BE49-F238E27FC236}">
                <a16:creationId xmlns:a16="http://schemas.microsoft.com/office/drawing/2014/main" id="{4A9FEE25-6B55-438D-8F43-7C577AE5B5F3}"/>
              </a:ext>
            </a:extLst>
          </p:cNvPr>
          <p:cNvPicPr>
            <a:picLocks noChangeAspect="1"/>
          </p:cNvPicPr>
          <p:nvPr/>
        </p:nvPicPr>
        <p:blipFill>
          <a:blip r:embed="rId7"/>
          <a:stretch>
            <a:fillRect/>
          </a:stretch>
        </p:blipFill>
        <p:spPr>
          <a:xfrm>
            <a:off x="3707904" y="2843881"/>
            <a:ext cx="3309047" cy="2062409"/>
          </a:xfrm>
          <a:prstGeom prst="rect">
            <a:avLst/>
          </a:prstGeom>
          <a:ln>
            <a:solidFill>
              <a:schemeClr val="tx1">
                <a:lumMod val="75000"/>
                <a:lumOff val="25000"/>
              </a:schemeClr>
            </a:solidFill>
          </a:ln>
        </p:spPr>
      </p:pic>
      <p:pic>
        <p:nvPicPr>
          <p:cNvPr id="6" name="Image 5">
            <a:extLst>
              <a:ext uri="{FF2B5EF4-FFF2-40B4-BE49-F238E27FC236}">
                <a16:creationId xmlns:a16="http://schemas.microsoft.com/office/drawing/2014/main" id="{FFDC692C-73D9-4BE8-8D07-EF198D428943}"/>
              </a:ext>
            </a:extLst>
          </p:cNvPr>
          <p:cNvPicPr>
            <a:picLocks noChangeAspect="1"/>
          </p:cNvPicPr>
          <p:nvPr/>
        </p:nvPicPr>
        <p:blipFill>
          <a:blip r:embed="rId8"/>
          <a:stretch>
            <a:fillRect/>
          </a:stretch>
        </p:blipFill>
        <p:spPr>
          <a:xfrm>
            <a:off x="6640064" y="1962286"/>
            <a:ext cx="2324424" cy="1009791"/>
          </a:xfrm>
          <a:prstGeom prst="rect">
            <a:avLst/>
          </a:prstGeom>
          <a:ln>
            <a:solidFill>
              <a:schemeClr val="tx1"/>
            </a:solidFill>
          </a:ln>
        </p:spPr>
      </p:pic>
    </p:spTree>
    <p:extLst>
      <p:ext uri="{BB962C8B-B14F-4D97-AF65-F5344CB8AC3E}">
        <p14:creationId xmlns:p14="http://schemas.microsoft.com/office/powerpoint/2010/main" val="3836408411"/>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Espace réservé du contenu 10">
            <a:extLst>
              <a:ext uri="{FF2B5EF4-FFF2-40B4-BE49-F238E27FC236}">
                <a16:creationId xmlns:a16="http://schemas.microsoft.com/office/drawing/2014/main" id="{EF5BA876-226F-47A9-AE9D-F2421D661584}"/>
              </a:ext>
            </a:extLst>
          </p:cNvPr>
          <p:cNvSpPr>
            <a:spLocks noGrp="1"/>
          </p:cNvSpPr>
          <p:nvPr>
            <p:ph sz="half" idx="1"/>
          </p:nvPr>
        </p:nvSpPr>
        <p:spPr>
          <a:xfrm>
            <a:off x="127000" y="548680"/>
            <a:ext cx="8890000" cy="6228512"/>
          </a:xfrm>
        </p:spPr>
        <p:txBody>
          <a:bodyPr>
            <a:normAutofit/>
          </a:bodyPr>
          <a:lstStyle/>
          <a:p>
            <a:r>
              <a:rPr lang="fr-FR" dirty="0"/>
              <a:t>Brancher et fusionner : les bases</a:t>
            </a:r>
          </a:p>
          <a:p>
            <a:pPr lvl="1"/>
            <a:r>
              <a:rPr lang="fr-FR" dirty="0"/>
              <a:t>3. Après un test, fusionner la branche de correctif et pousser le résultat à la production</a:t>
            </a:r>
          </a:p>
          <a:p>
            <a:pPr lvl="2"/>
            <a:r>
              <a:rPr lang="fr-FR" dirty="0"/>
              <a:t>git </a:t>
            </a:r>
            <a:r>
              <a:rPr lang="fr-FR" dirty="0" err="1"/>
              <a:t>checkout</a:t>
            </a:r>
            <a:r>
              <a:rPr lang="fr-FR" dirty="0"/>
              <a:t> master</a:t>
            </a:r>
          </a:p>
          <a:p>
            <a:pPr lvl="2"/>
            <a:r>
              <a:rPr lang="fr-FR" dirty="0"/>
              <a:t>git merge correctif</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p:txBody>
      </p:sp>
      <p:sp>
        <p:nvSpPr>
          <p:cNvPr id="13" name="Rectangle 12">
            <a:extLst>
              <a:ext uri="{FF2B5EF4-FFF2-40B4-BE49-F238E27FC236}">
                <a16:creationId xmlns:a16="http://schemas.microsoft.com/office/drawing/2014/main" id="{C8822468-6FAF-4F8A-A4DA-137F8055C914}"/>
              </a:ext>
            </a:extLst>
          </p:cNvPr>
          <p:cNvSpPr/>
          <p:nvPr/>
        </p:nvSpPr>
        <p:spPr>
          <a:xfrm>
            <a:off x="5967676" y="5853000"/>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prob53</a:t>
            </a:r>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 LA Fusion</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789"/>
            <a:ext cx="521891" cy="521891"/>
          </a:xfrm>
          <a:prstGeom prst="rect">
            <a:avLst/>
          </a:prstGeom>
        </p:spPr>
      </p:pic>
      <p:sp>
        <p:nvSpPr>
          <p:cNvPr id="12" name="Rectangle 11">
            <a:extLst>
              <a:ext uri="{FF2B5EF4-FFF2-40B4-BE49-F238E27FC236}">
                <a16:creationId xmlns:a16="http://schemas.microsoft.com/office/drawing/2014/main" id="{8E89DB90-1E88-459C-8028-BED1551D6F9B}"/>
              </a:ext>
            </a:extLst>
          </p:cNvPr>
          <p:cNvSpPr/>
          <p:nvPr/>
        </p:nvSpPr>
        <p:spPr>
          <a:xfrm>
            <a:off x="5995925" y="1395795"/>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MASTER</a:t>
            </a:r>
          </a:p>
        </p:txBody>
      </p:sp>
      <p:sp>
        <p:nvSpPr>
          <p:cNvPr id="14" name="Ellipse 13">
            <a:extLst>
              <a:ext uri="{FF2B5EF4-FFF2-40B4-BE49-F238E27FC236}">
                <a16:creationId xmlns:a16="http://schemas.microsoft.com/office/drawing/2014/main" id="{CC91BC7A-15D4-4352-9538-15862CD78BD0}"/>
              </a:ext>
            </a:extLst>
          </p:cNvPr>
          <p:cNvSpPr/>
          <p:nvPr/>
        </p:nvSpPr>
        <p:spPr>
          <a:xfrm>
            <a:off x="559446"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C0</a:t>
            </a:r>
          </a:p>
        </p:txBody>
      </p:sp>
      <p:sp>
        <p:nvSpPr>
          <p:cNvPr id="15" name="Ellipse 14">
            <a:extLst>
              <a:ext uri="{FF2B5EF4-FFF2-40B4-BE49-F238E27FC236}">
                <a16:creationId xmlns:a16="http://schemas.microsoft.com/office/drawing/2014/main" id="{E73FD7B7-250D-41A6-B768-739147ADBAEA}"/>
              </a:ext>
            </a:extLst>
          </p:cNvPr>
          <p:cNvSpPr/>
          <p:nvPr/>
        </p:nvSpPr>
        <p:spPr>
          <a:xfrm>
            <a:off x="4322425" y="3564289"/>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C3</a:t>
            </a:r>
          </a:p>
        </p:txBody>
      </p:sp>
      <p:sp>
        <p:nvSpPr>
          <p:cNvPr id="16" name="Ellipse 15">
            <a:extLst>
              <a:ext uri="{FF2B5EF4-FFF2-40B4-BE49-F238E27FC236}">
                <a16:creationId xmlns:a16="http://schemas.microsoft.com/office/drawing/2014/main" id="{D0812C7C-6F8B-40F0-AC1D-D45A0CA351BA}"/>
              </a:ext>
            </a:extLst>
          </p:cNvPr>
          <p:cNvSpPr/>
          <p:nvPr/>
        </p:nvSpPr>
        <p:spPr>
          <a:xfrm>
            <a:off x="1784638"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C1</a:t>
            </a:r>
          </a:p>
        </p:txBody>
      </p:sp>
      <p:sp>
        <p:nvSpPr>
          <p:cNvPr id="17" name="Ellipse 16">
            <a:extLst>
              <a:ext uri="{FF2B5EF4-FFF2-40B4-BE49-F238E27FC236}">
                <a16:creationId xmlns:a16="http://schemas.microsoft.com/office/drawing/2014/main" id="{9A93DB58-B418-4A03-A703-2C9B9F4DDDD8}"/>
              </a:ext>
            </a:extLst>
          </p:cNvPr>
          <p:cNvSpPr/>
          <p:nvPr/>
        </p:nvSpPr>
        <p:spPr>
          <a:xfrm>
            <a:off x="2947294"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C2</a:t>
            </a:r>
          </a:p>
        </p:txBody>
      </p:sp>
      <p:cxnSp>
        <p:nvCxnSpPr>
          <p:cNvPr id="18" name="Connecteur droit avec flèche 17">
            <a:extLst>
              <a:ext uri="{FF2B5EF4-FFF2-40B4-BE49-F238E27FC236}">
                <a16:creationId xmlns:a16="http://schemas.microsoft.com/office/drawing/2014/main" id="{25718A96-410B-4264-B332-FFDE19D74B15}"/>
              </a:ext>
            </a:extLst>
          </p:cNvPr>
          <p:cNvCxnSpPr>
            <a:stCxn id="16" idx="2"/>
            <a:endCxn id="14" idx="6"/>
          </p:cNvCxnSpPr>
          <p:nvPr/>
        </p:nvCxnSpPr>
        <p:spPr>
          <a:xfrm flipH="1">
            <a:off x="1485973" y="4022550"/>
            <a:ext cx="29866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Connecteur droit avec flèche 18">
            <a:extLst>
              <a:ext uri="{FF2B5EF4-FFF2-40B4-BE49-F238E27FC236}">
                <a16:creationId xmlns:a16="http://schemas.microsoft.com/office/drawing/2014/main" id="{25529BE4-7962-4C30-A006-2FF9918C9738}"/>
              </a:ext>
            </a:extLst>
          </p:cNvPr>
          <p:cNvCxnSpPr>
            <a:cxnSpLocks/>
            <a:endCxn id="16" idx="6"/>
          </p:cNvCxnSpPr>
          <p:nvPr/>
        </p:nvCxnSpPr>
        <p:spPr>
          <a:xfrm flipH="1">
            <a:off x="2711165" y="4006437"/>
            <a:ext cx="440570" cy="161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0" name="Connecteur droit avec flèche 19">
            <a:extLst>
              <a:ext uri="{FF2B5EF4-FFF2-40B4-BE49-F238E27FC236}">
                <a16:creationId xmlns:a16="http://schemas.microsoft.com/office/drawing/2014/main" id="{1FE81669-7233-49C7-9EB7-4F1CE5D612FA}"/>
              </a:ext>
            </a:extLst>
          </p:cNvPr>
          <p:cNvCxnSpPr>
            <a:cxnSpLocks/>
            <a:stCxn id="15" idx="2"/>
            <a:endCxn id="17" idx="6"/>
          </p:cNvCxnSpPr>
          <p:nvPr/>
        </p:nvCxnSpPr>
        <p:spPr>
          <a:xfrm flipH="1">
            <a:off x="3873821" y="4005376"/>
            <a:ext cx="448604" cy="1717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Connecteur droit avec flèche 20">
            <a:extLst>
              <a:ext uri="{FF2B5EF4-FFF2-40B4-BE49-F238E27FC236}">
                <a16:creationId xmlns:a16="http://schemas.microsoft.com/office/drawing/2014/main" id="{B46ABFF9-20E6-41F4-946E-6922365E6D95}"/>
              </a:ext>
            </a:extLst>
          </p:cNvPr>
          <p:cNvCxnSpPr>
            <a:cxnSpLocks/>
            <a:stCxn id="12" idx="2"/>
            <a:endCxn id="25" idx="0"/>
          </p:cNvCxnSpPr>
          <p:nvPr/>
        </p:nvCxnSpPr>
        <p:spPr>
          <a:xfrm>
            <a:off x="6616111" y="2276872"/>
            <a:ext cx="0" cy="27105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Connecteur droit avec flèche 21">
            <a:extLst>
              <a:ext uri="{FF2B5EF4-FFF2-40B4-BE49-F238E27FC236}">
                <a16:creationId xmlns:a16="http://schemas.microsoft.com/office/drawing/2014/main" id="{5AEF0C1E-0064-4456-BD1E-6C0D20133E5A}"/>
              </a:ext>
            </a:extLst>
          </p:cNvPr>
          <p:cNvCxnSpPr>
            <a:cxnSpLocks/>
            <a:stCxn id="13" idx="0"/>
            <a:endCxn id="26" idx="4"/>
          </p:cNvCxnSpPr>
          <p:nvPr/>
        </p:nvCxnSpPr>
        <p:spPr>
          <a:xfrm flipH="1" flipV="1">
            <a:off x="6587861" y="5672748"/>
            <a:ext cx="1" cy="18025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Ellipse 25">
            <a:extLst>
              <a:ext uri="{FF2B5EF4-FFF2-40B4-BE49-F238E27FC236}">
                <a16:creationId xmlns:a16="http://schemas.microsoft.com/office/drawing/2014/main" id="{EAA89D38-66E4-4E07-B4DF-5ECE97EF70D9}"/>
              </a:ext>
            </a:extLst>
          </p:cNvPr>
          <p:cNvSpPr/>
          <p:nvPr/>
        </p:nvSpPr>
        <p:spPr>
          <a:xfrm>
            <a:off x="6124597" y="4790575"/>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C4</a:t>
            </a:r>
          </a:p>
        </p:txBody>
      </p:sp>
      <p:cxnSp>
        <p:nvCxnSpPr>
          <p:cNvPr id="27" name="Connecteur droit avec flèche 26">
            <a:extLst>
              <a:ext uri="{FF2B5EF4-FFF2-40B4-BE49-F238E27FC236}">
                <a16:creationId xmlns:a16="http://schemas.microsoft.com/office/drawing/2014/main" id="{9F63A386-3332-40CD-AE62-965540A4C0F4}"/>
              </a:ext>
            </a:extLst>
          </p:cNvPr>
          <p:cNvCxnSpPr>
            <a:cxnSpLocks/>
            <a:stCxn id="26" idx="2"/>
            <a:endCxn id="15" idx="6"/>
          </p:cNvCxnSpPr>
          <p:nvPr/>
        </p:nvCxnSpPr>
        <p:spPr>
          <a:xfrm flipH="1" flipV="1">
            <a:off x="5248952" y="4005376"/>
            <a:ext cx="875645" cy="122628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Rectangle : coins arrondis 22">
            <a:extLst>
              <a:ext uri="{FF2B5EF4-FFF2-40B4-BE49-F238E27FC236}">
                <a16:creationId xmlns:a16="http://schemas.microsoft.com/office/drawing/2014/main" id="{D8E691B3-7D1C-41E6-997A-74588555ABC0}"/>
              </a:ext>
            </a:extLst>
          </p:cNvPr>
          <p:cNvSpPr/>
          <p:nvPr/>
        </p:nvSpPr>
        <p:spPr>
          <a:xfrm>
            <a:off x="5967676" y="524840"/>
            <a:ext cx="1240371" cy="49923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HEAD</a:t>
            </a:r>
          </a:p>
        </p:txBody>
      </p:sp>
      <p:cxnSp>
        <p:nvCxnSpPr>
          <p:cNvPr id="28" name="Connecteur droit avec flèche 27">
            <a:extLst>
              <a:ext uri="{FF2B5EF4-FFF2-40B4-BE49-F238E27FC236}">
                <a16:creationId xmlns:a16="http://schemas.microsoft.com/office/drawing/2014/main" id="{B7322E7E-1737-401A-8551-D0559228141F}"/>
              </a:ext>
            </a:extLst>
          </p:cNvPr>
          <p:cNvCxnSpPr>
            <a:cxnSpLocks/>
            <a:stCxn id="23" idx="2"/>
            <a:endCxn id="12" idx="0"/>
          </p:cNvCxnSpPr>
          <p:nvPr/>
        </p:nvCxnSpPr>
        <p:spPr>
          <a:xfrm>
            <a:off x="6587862" y="1024073"/>
            <a:ext cx="28249" cy="37172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4" name="Ellipse 23">
            <a:extLst>
              <a:ext uri="{FF2B5EF4-FFF2-40B4-BE49-F238E27FC236}">
                <a16:creationId xmlns:a16="http://schemas.microsoft.com/office/drawing/2014/main" id="{5D2DE10A-F745-4743-99C4-0F0EB215F1DE}"/>
              </a:ext>
            </a:extLst>
          </p:cNvPr>
          <p:cNvSpPr/>
          <p:nvPr/>
        </p:nvSpPr>
        <p:spPr>
          <a:xfrm>
            <a:off x="6128865" y="3645024"/>
            <a:ext cx="926527" cy="88217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C5</a:t>
            </a:r>
          </a:p>
        </p:txBody>
      </p:sp>
      <p:sp>
        <p:nvSpPr>
          <p:cNvPr id="25" name="Rectangle 24">
            <a:extLst>
              <a:ext uri="{FF2B5EF4-FFF2-40B4-BE49-F238E27FC236}">
                <a16:creationId xmlns:a16="http://schemas.microsoft.com/office/drawing/2014/main" id="{B513E3F2-C831-4A73-9759-A154271A802E}"/>
              </a:ext>
            </a:extLst>
          </p:cNvPr>
          <p:cNvSpPr/>
          <p:nvPr/>
        </p:nvSpPr>
        <p:spPr>
          <a:xfrm>
            <a:off x="5995925" y="2547923"/>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correctif</a:t>
            </a:r>
          </a:p>
        </p:txBody>
      </p:sp>
      <p:cxnSp>
        <p:nvCxnSpPr>
          <p:cNvPr id="29" name="Connecteur droit avec flèche 28">
            <a:extLst>
              <a:ext uri="{FF2B5EF4-FFF2-40B4-BE49-F238E27FC236}">
                <a16:creationId xmlns:a16="http://schemas.microsoft.com/office/drawing/2014/main" id="{C41ED07E-D5DE-4286-BD4D-7328D20395CC}"/>
              </a:ext>
            </a:extLst>
          </p:cNvPr>
          <p:cNvCxnSpPr>
            <a:cxnSpLocks/>
            <a:stCxn id="24" idx="2"/>
            <a:endCxn id="15" idx="6"/>
          </p:cNvCxnSpPr>
          <p:nvPr/>
        </p:nvCxnSpPr>
        <p:spPr>
          <a:xfrm flipH="1" flipV="1">
            <a:off x="5248952" y="4005376"/>
            <a:ext cx="879913" cy="8073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Connecteur droit avec flèche 31">
            <a:extLst>
              <a:ext uri="{FF2B5EF4-FFF2-40B4-BE49-F238E27FC236}">
                <a16:creationId xmlns:a16="http://schemas.microsoft.com/office/drawing/2014/main" id="{EEA527DF-B03D-48A3-B461-286188CD3A68}"/>
              </a:ext>
            </a:extLst>
          </p:cNvPr>
          <p:cNvCxnSpPr>
            <a:cxnSpLocks/>
            <a:stCxn id="25" idx="2"/>
            <a:endCxn id="24" idx="0"/>
          </p:cNvCxnSpPr>
          <p:nvPr/>
        </p:nvCxnSpPr>
        <p:spPr>
          <a:xfrm flipH="1">
            <a:off x="6592129" y="3429000"/>
            <a:ext cx="23982" cy="2160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7" name="Rectangle 36">
            <a:extLst>
              <a:ext uri="{FF2B5EF4-FFF2-40B4-BE49-F238E27FC236}">
                <a16:creationId xmlns:a16="http://schemas.microsoft.com/office/drawing/2014/main" id="{16B4CD67-9D6A-472A-976E-899C80B81522}"/>
              </a:ext>
            </a:extLst>
          </p:cNvPr>
          <p:cNvSpPr/>
          <p:nvPr/>
        </p:nvSpPr>
        <p:spPr>
          <a:xfrm>
            <a:off x="591878" y="4780297"/>
            <a:ext cx="4572000" cy="1200329"/>
          </a:xfrm>
          <a:prstGeom prst="rect">
            <a:avLst/>
          </a:prstGeom>
          <a:solidFill>
            <a:schemeClr val="tx1"/>
          </a:solidFill>
          <a:ln>
            <a:solidFill>
              <a:schemeClr val="bg1">
                <a:lumMod val="75000"/>
              </a:schemeClr>
            </a:solidFill>
          </a:ln>
        </p:spPr>
        <p:txBody>
          <a:bodyPr>
            <a:spAutoFit/>
          </a:bodyPr>
          <a:lstStyle/>
          <a:p>
            <a:r>
              <a:rPr lang="fr-FR" dirty="0" err="1">
                <a:solidFill>
                  <a:schemeClr val="bg1"/>
                </a:solidFill>
              </a:rPr>
              <a:t>Updating</a:t>
            </a:r>
            <a:r>
              <a:rPr lang="fr-FR" dirty="0">
                <a:solidFill>
                  <a:schemeClr val="bg1"/>
                </a:solidFill>
              </a:rPr>
              <a:t> 0de1251..978816b</a:t>
            </a:r>
          </a:p>
          <a:p>
            <a:r>
              <a:rPr lang="fr-FR" dirty="0">
                <a:solidFill>
                  <a:schemeClr val="bg1"/>
                </a:solidFill>
              </a:rPr>
              <a:t>Fast-</a:t>
            </a:r>
            <a:r>
              <a:rPr lang="fr-FR" dirty="0" err="1">
                <a:solidFill>
                  <a:schemeClr val="bg1"/>
                </a:solidFill>
              </a:rPr>
              <a:t>forward</a:t>
            </a:r>
            <a:endParaRPr lang="fr-FR" dirty="0">
              <a:solidFill>
                <a:schemeClr val="bg1"/>
              </a:solidFill>
            </a:endParaRPr>
          </a:p>
          <a:p>
            <a:r>
              <a:rPr lang="fr-FR" dirty="0">
                <a:solidFill>
                  <a:schemeClr val="bg1"/>
                </a:solidFill>
              </a:rPr>
              <a:t> </a:t>
            </a:r>
            <a:r>
              <a:rPr lang="fr-FR" dirty="0" err="1">
                <a:solidFill>
                  <a:schemeClr val="bg1"/>
                </a:solidFill>
              </a:rPr>
              <a:t>demo_file</a:t>
            </a:r>
            <a:r>
              <a:rPr lang="fr-FR" dirty="0">
                <a:solidFill>
                  <a:schemeClr val="bg1"/>
                </a:solidFill>
              </a:rPr>
              <a:t> | 2 +-</a:t>
            </a:r>
          </a:p>
          <a:p>
            <a:r>
              <a:rPr lang="fr-FR" dirty="0">
                <a:solidFill>
                  <a:schemeClr val="bg1"/>
                </a:solidFill>
              </a:rPr>
              <a:t> 1 file </a:t>
            </a:r>
            <a:r>
              <a:rPr lang="fr-FR" dirty="0" err="1">
                <a:solidFill>
                  <a:schemeClr val="bg1"/>
                </a:solidFill>
              </a:rPr>
              <a:t>changed</a:t>
            </a:r>
            <a:r>
              <a:rPr lang="fr-FR" dirty="0">
                <a:solidFill>
                  <a:schemeClr val="bg1"/>
                </a:solidFill>
              </a:rPr>
              <a:t>, 1 insertion(+), 1 </a:t>
            </a:r>
            <a:r>
              <a:rPr lang="fr-FR" dirty="0" err="1">
                <a:solidFill>
                  <a:schemeClr val="bg1"/>
                </a:solidFill>
              </a:rPr>
              <a:t>deletion</a:t>
            </a:r>
            <a:r>
              <a:rPr lang="fr-FR" dirty="0">
                <a:solidFill>
                  <a:schemeClr val="bg1"/>
                </a:solidFill>
              </a:rPr>
              <a:t>(-)</a:t>
            </a:r>
          </a:p>
        </p:txBody>
      </p:sp>
    </p:spTree>
    <p:extLst>
      <p:ext uri="{BB962C8B-B14F-4D97-AF65-F5344CB8AC3E}">
        <p14:creationId xmlns:p14="http://schemas.microsoft.com/office/powerpoint/2010/main" val="468494384"/>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Espace réservé du contenu 10">
            <a:extLst>
              <a:ext uri="{FF2B5EF4-FFF2-40B4-BE49-F238E27FC236}">
                <a16:creationId xmlns:a16="http://schemas.microsoft.com/office/drawing/2014/main" id="{EF5BA876-226F-47A9-AE9D-F2421D661584}"/>
              </a:ext>
            </a:extLst>
          </p:cNvPr>
          <p:cNvSpPr>
            <a:spLocks noGrp="1"/>
          </p:cNvSpPr>
          <p:nvPr>
            <p:ph sz="half" idx="1"/>
          </p:nvPr>
        </p:nvSpPr>
        <p:spPr>
          <a:xfrm>
            <a:off x="127000" y="548680"/>
            <a:ext cx="8890000" cy="6228512"/>
          </a:xfrm>
        </p:spPr>
        <p:txBody>
          <a:bodyPr>
            <a:normAutofit/>
          </a:bodyPr>
          <a:lstStyle/>
          <a:p>
            <a:r>
              <a:rPr lang="fr-FR" dirty="0"/>
              <a:t>Brancher et fusionner : les bases</a:t>
            </a:r>
          </a:p>
          <a:p>
            <a:pPr lvl="1"/>
            <a:r>
              <a:rPr lang="fr-FR" dirty="0"/>
              <a:t>4. Rebasculer à la branche initiale et continuer le travail</a:t>
            </a:r>
          </a:p>
          <a:p>
            <a:pPr lvl="2"/>
            <a:r>
              <a:rPr lang="fr-FR" dirty="0"/>
              <a:t>git </a:t>
            </a:r>
            <a:r>
              <a:rPr lang="fr-FR" dirty="0" err="1"/>
              <a:t>branch</a:t>
            </a:r>
            <a:r>
              <a:rPr lang="fr-FR" dirty="0"/>
              <a:t> -d correctif</a:t>
            </a:r>
          </a:p>
          <a:p>
            <a:pPr lvl="2"/>
            <a:r>
              <a:rPr lang="fr-FR" dirty="0"/>
              <a:t>git </a:t>
            </a:r>
            <a:r>
              <a:rPr lang="fr-FR" dirty="0" err="1"/>
              <a:t>checkout</a:t>
            </a:r>
            <a:r>
              <a:rPr lang="fr-FR" dirty="0"/>
              <a:t> prob53</a:t>
            </a:r>
          </a:p>
          <a:p>
            <a:pPr lvl="2"/>
            <a:r>
              <a:rPr lang="fr-FR" dirty="0"/>
              <a:t>On fini de travailler dessus puis</a:t>
            </a:r>
          </a:p>
          <a:p>
            <a:pPr lvl="2"/>
            <a:r>
              <a:rPr lang="fr-FR" dirty="0"/>
              <a:t>git commit -a -m ‘C6 Nouveau pied de page terminé [problème 53]’</a:t>
            </a:r>
          </a:p>
          <a:p>
            <a:pPr lvl="2"/>
            <a:endParaRPr lang="fr-FR" dirty="0"/>
          </a:p>
          <a:p>
            <a:pPr lvl="2"/>
            <a:endParaRPr lang="fr-FR" dirty="0"/>
          </a:p>
          <a:p>
            <a:pPr lvl="2"/>
            <a:endParaRPr lang="fr-FR" dirty="0"/>
          </a:p>
          <a:p>
            <a:pPr lvl="2"/>
            <a:endParaRPr lang="fr-FR" dirty="0"/>
          </a:p>
          <a:p>
            <a:pPr lvl="2"/>
            <a:endParaRPr lang="fr-FR" dirty="0"/>
          </a:p>
          <a:p>
            <a:pPr lvl="2"/>
            <a:r>
              <a:rPr lang="fr-FR" dirty="0"/>
              <a:t>Avec </a:t>
            </a:r>
            <a:r>
              <a:rPr lang="fr-FR" dirty="0" err="1"/>
              <a:t>tortoise</a:t>
            </a:r>
            <a:r>
              <a:rPr lang="fr-FR" dirty="0"/>
              <a:t> :</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p:txBody>
      </p:sp>
      <p:sp>
        <p:nvSpPr>
          <p:cNvPr id="13" name="Rectangle 12">
            <a:extLst>
              <a:ext uri="{FF2B5EF4-FFF2-40B4-BE49-F238E27FC236}">
                <a16:creationId xmlns:a16="http://schemas.microsoft.com/office/drawing/2014/main" id="{C8822468-6FAF-4F8A-A4DA-137F8055C914}"/>
              </a:ext>
            </a:extLst>
          </p:cNvPr>
          <p:cNvSpPr/>
          <p:nvPr/>
        </p:nvSpPr>
        <p:spPr>
          <a:xfrm>
            <a:off x="7408198" y="5896115"/>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prob53</a:t>
            </a:r>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 LA Fusion</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789"/>
            <a:ext cx="521891" cy="521891"/>
          </a:xfrm>
          <a:prstGeom prst="rect">
            <a:avLst/>
          </a:prstGeom>
        </p:spPr>
      </p:pic>
      <p:sp>
        <p:nvSpPr>
          <p:cNvPr id="12" name="Rectangle 11">
            <a:extLst>
              <a:ext uri="{FF2B5EF4-FFF2-40B4-BE49-F238E27FC236}">
                <a16:creationId xmlns:a16="http://schemas.microsoft.com/office/drawing/2014/main" id="{8E89DB90-1E88-459C-8028-BED1551D6F9B}"/>
              </a:ext>
            </a:extLst>
          </p:cNvPr>
          <p:cNvSpPr/>
          <p:nvPr/>
        </p:nvSpPr>
        <p:spPr>
          <a:xfrm>
            <a:off x="5995925" y="1395795"/>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MASTER</a:t>
            </a:r>
          </a:p>
        </p:txBody>
      </p:sp>
      <p:sp>
        <p:nvSpPr>
          <p:cNvPr id="14" name="Ellipse 13">
            <a:extLst>
              <a:ext uri="{FF2B5EF4-FFF2-40B4-BE49-F238E27FC236}">
                <a16:creationId xmlns:a16="http://schemas.microsoft.com/office/drawing/2014/main" id="{CC91BC7A-15D4-4352-9538-15862CD78BD0}"/>
              </a:ext>
            </a:extLst>
          </p:cNvPr>
          <p:cNvSpPr/>
          <p:nvPr/>
        </p:nvSpPr>
        <p:spPr>
          <a:xfrm>
            <a:off x="559446"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C0</a:t>
            </a:r>
          </a:p>
        </p:txBody>
      </p:sp>
      <p:sp>
        <p:nvSpPr>
          <p:cNvPr id="15" name="Ellipse 14">
            <a:extLst>
              <a:ext uri="{FF2B5EF4-FFF2-40B4-BE49-F238E27FC236}">
                <a16:creationId xmlns:a16="http://schemas.microsoft.com/office/drawing/2014/main" id="{E73FD7B7-250D-41A6-B768-739147ADBAEA}"/>
              </a:ext>
            </a:extLst>
          </p:cNvPr>
          <p:cNvSpPr/>
          <p:nvPr/>
        </p:nvSpPr>
        <p:spPr>
          <a:xfrm>
            <a:off x="4322425" y="3564289"/>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C3</a:t>
            </a:r>
          </a:p>
        </p:txBody>
      </p:sp>
      <p:sp>
        <p:nvSpPr>
          <p:cNvPr id="16" name="Ellipse 15">
            <a:extLst>
              <a:ext uri="{FF2B5EF4-FFF2-40B4-BE49-F238E27FC236}">
                <a16:creationId xmlns:a16="http://schemas.microsoft.com/office/drawing/2014/main" id="{D0812C7C-6F8B-40F0-AC1D-D45A0CA351BA}"/>
              </a:ext>
            </a:extLst>
          </p:cNvPr>
          <p:cNvSpPr/>
          <p:nvPr/>
        </p:nvSpPr>
        <p:spPr>
          <a:xfrm>
            <a:off x="1784638"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C1</a:t>
            </a:r>
          </a:p>
        </p:txBody>
      </p:sp>
      <p:sp>
        <p:nvSpPr>
          <p:cNvPr id="17" name="Ellipse 16">
            <a:extLst>
              <a:ext uri="{FF2B5EF4-FFF2-40B4-BE49-F238E27FC236}">
                <a16:creationId xmlns:a16="http://schemas.microsoft.com/office/drawing/2014/main" id="{9A93DB58-B418-4A03-A703-2C9B9F4DDDD8}"/>
              </a:ext>
            </a:extLst>
          </p:cNvPr>
          <p:cNvSpPr/>
          <p:nvPr/>
        </p:nvSpPr>
        <p:spPr>
          <a:xfrm>
            <a:off x="2947294" y="3581463"/>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C2</a:t>
            </a:r>
          </a:p>
        </p:txBody>
      </p:sp>
      <p:cxnSp>
        <p:nvCxnSpPr>
          <p:cNvPr id="18" name="Connecteur droit avec flèche 17">
            <a:extLst>
              <a:ext uri="{FF2B5EF4-FFF2-40B4-BE49-F238E27FC236}">
                <a16:creationId xmlns:a16="http://schemas.microsoft.com/office/drawing/2014/main" id="{25718A96-410B-4264-B332-FFDE19D74B15}"/>
              </a:ext>
            </a:extLst>
          </p:cNvPr>
          <p:cNvCxnSpPr>
            <a:stCxn id="16" idx="2"/>
            <a:endCxn id="14" idx="6"/>
          </p:cNvCxnSpPr>
          <p:nvPr/>
        </p:nvCxnSpPr>
        <p:spPr>
          <a:xfrm flipH="1">
            <a:off x="1485973" y="4022550"/>
            <a:ext cx="29866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Connecteur droit avec flèche 18">
            <a:extLst>
              <a:ext uri="{FF2B5EF4-FFF2-40B4-BE49-F238E27FC236}">
                <a16:creationId xmlns:a16="http://schemas.microsoft.com/office/drawing/2014/main" id="{25529BE4-7962-4C30-A006-2FF9918C9738}"/>
              </a:ext>
            </a:extLst>
          </p:cNvPr>
          <p:cNvCxnSpPr>
            <a:cxnSpLocks/>
            <a:endCxn id="16" idx="6"/>
          </p:cNvCxnSpPr>
          <p:nvPr/>
        </p:nvCxnSpPr>
        <p:spPr>
          <a:xfrm flipH="1">
            <a:off x="2711165" y="4006437"/>
            <a:ext cx="440570" cy="161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0" name="Connecteur droit avec flèche 19">
            <a:extLst>
              <a:ext uri="{FF2B5EF4-FFF2-40B4-BE49-F238E27FC236}">
                <a16:creationId xmlns:a16="http://schemas.microsoft.com/office/drawing/2014/main" id="{1FE81669-7233-49C7-9EB7-4F1CE5D612FA}"/>
              </a:ext>
            </a:extLst>
          </p:cNvPr>
          <p:cNvCxnSpPr>
            <a:cxnSpLocks/>
            <a:stCxn id="15" idx="2"/>
            <a:endCxn id="17" idx="6"/>
          </p:cNvCxnSpPr>
          <p:nvPr/>
        </p:nvCxnSpPr>
        <p:spPr>
          <a:xfrm flipH="1">
            <a:off x="3873821" y="4005376"/>
            <a:ext cx="448604" cy="1717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Connecteur droit avec flèche 20">
            <a:extLst>
              <a:ext uri="{FF2B5EF4-FFF2-40B4-BE49-F238E27FC236}">
                <a16:creationId xmlns:a16="http://schemas.microsoft.com/office/drawing/2014/main" id="{B46ABFF9-20E6-41F4-946E-6922365E6D95}"/>
              </a:ext>
            </a:extLst>
          </p:cNvPr>
          <p:cNvCxnSpPr>
            <a:cxnSpLocks/>
            <a:stCxn id="12" idx="2"/>
            <a:endCxn id="25" idx="0"/>
          </p:cNvCxnSpPr>
          <p:nvPr/>
        </p:nvCxnSpPr>
        <p:spPr>
          <a:xfrm>
            <a:off x="6616111" y="2276872"/>
            <a:ext cx="0" cy="27105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Connecteur droit avec flèche 21">
            <a:extLst>
              <a:ext uri="{FF2B5EF4-FFF2-40B4-BE49-F238E27FC236}">
                <a16:creationId xmlns:a16="http://schemas.microsoft.com/office/drawing/2014/main" id="{5AEF0C1E-0064-4456-BD1E-6C0D20133E5A}"/>
              </a:ext>
            </a:extLst>
          </p:cNvPr>
          <p:cNvCxnSpPr>
            <a:cxnSpLocks/>
            <a:stCxn id="13" idx="0"/>
            <a:endCxn id="34" idx="4"/>
          </p:cNvCxnSpPr>
          <p:nvPr/>
        </p:nvCxnSpPr>
        <p:spPr>
          <a:xfrm flipV="1">
            <a:off x="8028384" y="5674270"/>
            <a:ext cx="5678" cy="22184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Ellipse 25">
            <a:extLst>
              <a:ext uri="{FF2B5EF4-FFF2-40B4-BE49-F238E27FC236}">
                <a16:creationId xmlns:a16="http://schemas.microsoft.com/office/drawing/2014/main" id="{EAA89D38-66E4-4E07-B4DF-5ECE97EF70D9}"/>
              </a:ext>
            </a:extLst>
          </p:cNvPr>
          <p:cNvSpPr/>
          <p:nvPr/>
        </p:nvSpPr>
        <p:spPr>
          <a:xfrm>
            <a:off x="6124597" y="4790575"/>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C4</a:t>
            </a:r>
          </a:p>
        </p:txBody>
      </p:sp>
      <p:cxnSp>
        <p:nvCxnSpPr>
          <p:cNvPr id="27" name="Connecteur droit avec flèche 26">
            <a:extLst>
              <a:ext uri="{FF2B5EF4-FFF2-40B4-BE49-F238E27FC236}">
                <a16:creationId xmlns:a16="http://schemas.microsoft.com/office/drawing/2014/main" id="{9F63A386-3332-40CD-AE62-965540A4C0F4}"/>
              </a:ext>
            </a:extLst>
          </p:cNvPr>
          <p:cNvCxnSpPr>
            <a:cxnSpLocks/>
            <a:stCxn id="26" idx="2"/>
            <a:endCxn id="15" idx="6"/>
          </p:cNvCxnSpPr>
          <p:nvPr/>
        </p:nvCxnSpPr>
        <p:spPr>
          <a:xfrm flipH="1" flipV="1">
            <a:off x="5248952" y="4005376"/>
            <a:ext cx="875645" cy="122628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8" name="Connecteur droit avec flèche 27">
            <a:extLst>
              <a:ext uri="{FF2B5EF4-FFF2-40B4-BE49-F238E27FC236}">
                <a16:creationId xmlns:a16="http://schemas.microsoft.com/office/drawing/2014/main" id="{B7322E7E-1737-401A-8551-D0559228141F}"/>
              </a:ext>
            </a:extLst>
          </p:cNvPr>
          <p:cNvCxnSpPr>
            <a:cxnSpLocks/>
            <a:stCxn id="23" idx="3"/>
            <a:endCxn id="13" idx="1"/>
          </p:cNvCxnSpPr>
          <p:nvPr/>
        </p:nvCxnSpPr>
        <p:spPr>
          <a:xfrm flipV="1">
            <a:off x="6968200" y="6336654"/>
            <a:ext cx="439998" cy="1954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4" name="Ellipse 23">
            <a:extLst>
              <a:ext uri="{FF2B5EF4-FFF2-40B4-BE49-F238E27FC236}">
                <a16:creationId xmlns:a16="http://schemas.microsoft.com/office/drawing/2014/main" id="{5D2DE10A-F745-4743-99C4-0F0EB215F1DE}"/>
              </a:ext>
            </a:extLst>
          </p:cNvPr>
          <p:cNvSpPr/>
          <p:nvPr/>
        </p:nvSpPr>
        <p:spPr>
          <a:xfrm>
            <a:off x="6128865" y="3645024"/>
            <a:ext cx="926527" cy="88217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C5</a:t>
            </a:r>
          </a:p>
        </p:txBody>
      </p:sp>
      <p:sp>
        <p:nvSpPr>
          <p:cNvPr id="25" name="Rectangle 24">
            <a:extLst>
              <a:ext uri="{FF2B5EF4-FFF2-40B4-BE49-F238E27FC236}">
                <a16:creationId xmlns:a16="http://schemas.microsoft.com/office/drawing/2014/main" id="{B513E3F2-C831-4A73-9759-A154271A802E}"/>
              </a:ext>
            </a:extLst>
          </p:cNvPr>
          <p:cNvSpPr/>
          <p:nvPr/>
        </p:nvSpPr>
        <p:spPr>
          <a:xfrm>
            <a:off x="5995925" y="2547923"/>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correctif</a:t>
            </a:r>
          </a:p>
        </p:txBody>
      </p:sp>
      <p:cxnSp>
        <p:nvCxnSpPr>
          <p:cNvPr id="29" name="Connecteur droit avec flèche 28">
            <a:extLst>
              <a:ext uri="{FF2B5EF4-FFF2-40B4-BE49-F238E27FC236}">
                <a16:creationId xmlns:a16="http://schemas.microsoft.com/office/drawing/2014/main" id="{C41ED07E-D5DE-4286-BD4D-7328D20395CC}"/>
              </a:ext>
            </a:extLst>
          </p:cNvPr>
          <p:cNvCxnSpPr>
            <a:cxnSpLocks/>
            <a:stCxn id="24" idx="2"/>
            <a:endCxn id="15" idx="6"/>
          </p:cNvCxnSpPr>
          <p:nvPr/>
        </p:nvCxnSpPr>
        <p:spPr>
          <a:xfrm flipH="1" flipV="1">
            <a:off x="5248952" y="4005376"/>
            <a:ext cx="879913" cy="8073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Connecteur droit avec flèche 31">
            <a:extLst>
              <a:ext uri="{FF2B5EF4-FFF2-40B4-BE49-F238E27FC236}">
                <a16:creationId xmlns:a16="http://schemas.microsoft.com/office/drawing/2014/main" id="{EEA527DF-B03D-48A3-B461-286188CD3A68}"/>
              </a:ext>
            </a:extLst>
          </p:cNvPr>
          <p:cNvCxnSpPr>
            <a:cxnSpLocks/>
            <a:stCxn id="25" idx="2"/>
            <a:endCxn id="24" idx="0"/>
          </p:cNvCxnSpPr>
          <p:nvPr/>
        </p:nvCxnSpPr>
        <p:spPr>
          <a:xfrm flipH="1">
            <a:off x="6592129" y="3429000"/>
            <a:ext cx="23982" cy="2160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 name="Connecteur droit 5">
            <a:extLst>
              <a:ext uri="{FF2B5EF4-FFF2-40B4-BE49-F238E27FC236}">
                <a16:creationId xmlns:a16="http://schemas.microsoft.com/office/drawing/2014/main" id="{C41A6D4C-DD56-4D30-A126-58DED847A15D}"/>
              </a:ext>
            </a:extLst>
          </p:cNvPr>
          <p:cNvCxnSpPr>
            <a:cxnSpLocks/>
          </p:cNvCxnSpPr>
          <p:nvPr/>
        </p:nvCxnSpPr>
        <p:spPr>
          <a:xfrm>
            <a:off x="5580112" y="2276872"/>
            <a:ext cx="2088232" cy="1368152"/>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Connecteur droit 29">
            <a:extLst>
              <a:ext uri="{FF2B5EF4-FFF2-40B4-BE49-F238E27FC236}">
                <a16:creationId xmlns:a16="http://schemas.microsoft.com/office/drawing/2014/main" id="{0E702C4C-6D4F-48D0-BF35-28C98E519D4D}"/>
              </a:ext>
            </a:extLst>
          </p:cNvPr>
          <p:cNvCxnSpPr>
            <a:cxnSpLocks/>
          </p:cNvCxnSpPr>
          <p:nvPr/>
        </p:nvCxnSpPr>
        <p:spPr>
          <a:xfrm flipV="1">
            <a:off x="5580112" y="2276872"/>
            <a:ext cx="2448272" cy="1287417"/>
          </a:xfrm>
          <a:prstGeom prst="line">
            <a:avLst/>
          </a:prstGeom>
        </p:spPr>
        <p:style>
          <a:lnRef idx="3">
            <a:schemeClr val="accent2"/>
          </a:lnRef>
          <a:fillRef idx="0">
            <a:schemeClr val="accent2"/>
          </a:fillRef>
          <a:effectRef idx="2">
            <a:schemeClr val="accent2"/>
          </a:effectRef>
          <a:fontRef idx="minor">
            <a:schemeClr val="tx1"/>
          </a:fontRef>
        </p:style>
      </p:cxnSp>
      <p:sp>
        <p:nvSpPr>
          <p:cNvPr id="34" name="Ellipse 33">
            <a:extLst>
              <a:ext uri="{FF2B5EF4-FFF2-40B4-BE49-F238E27FC236}">
                <a16:creationId xmlns:a16="http://schemas.microsoft.com/office/drawing/2014/main" id="{28BDEEE0-9F8D-486F-9D43-B7C408EFE029}"/>
              </a:ext>
            </a:extLst>
          </p:cNvPr>
          <p:cNvSpPr/>
          <p:nvPr/>
        </p:nvSpPr>
        <p:spPr>
          <a:xfrm>
            <a:off x="7570798" y="4792097"/>
            <a:ext cx="926527" cy="88217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C6</a:t>
            </a:r>
          </a:p>
        </p:txBody>
      </p:sp>
      <p:cxnSp>
        <p:nvCxnSpPr>
          <p:cNvPr id="38" name="Connecteur droit avec flèche 37">
            <a:extLst>
              <a:ext uri="{FF2B5EF4-FFF2-40B4-BE49-F238E27FC236}">
                <a16:creationId xmlns:a16="http://schemas.microsoft.com/office/drawing/2014/main" id="{9ABCE0A8-A1DC-4D8E-82FB-E6BF94A0A99C}"/>
              </a:ext>
            </a:extLst>
          </p:cNvPr>
          <p:cNvCxnSpPr>
            <a:cxnSpLocks/>
            <a:stCxn id="34" idx="2"/>
            <a:endCxn id="26" idx="6"/>
          </p:cNvCxnSpPr>
          <p:nvPr/>
        </p:nvCxnSpPr>
        <p:spPr>
          <a:xfrm flipH="1" flipV="1">
            <a:off x="7051124" y="5231662"/>
            <a:ext cx="519674" cy="152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2" name="Image 51">
            <a:extLst>
              <a:ext uri="{FF2B5EF4-FFF2-40B4-BE49-F238E27FC236}">
                <a16:creationId xmlns:a16="http://schemas.microsoft.com/office/drawing/2014/main" id="{6FE6C935-886F-4FC3-BEE5-F254BCE465C0}"/>
              </a:ext>
            </a:extLst>
          </p:cNvPr>
          <p:cNvPicPr>
            <a:picLocks noChangeAspect="1"/>
          </p:cNvPicPr>
          <p:nvPr/>
        </p:nvPicPr>
        <p:blipFill>
          <a:blip r:embed="rId4"/>
          <a:stretch>
            <a:fillRect/>
          </a:stretch>
        </p:blipFill>
        <p:spPr>
          <a:xfrm>
            <a:off x="2843544" y="4753815"/>
            <a:ext cx="2812541" cy="1891620"/>
          </a:xfrm>
          <a:prstGeom prst="rect">
            <a:avLst/>
          </a:prstGeom>
        </p:spPr>
      </p:pic>
      <p:pic>
        <p:nvPicPr>
          <p:cNvPr id="50" name="Image 49">
            <a:extLst>
              <a:ext uri="{FF2B5EF4-FFF2-40B4-BE49-F238E27FC236}">
                <a16:creationId xmlns:a16="http://schemas.microsoft.com/office/drawing/2014/main" id="{2E40EAB6-33FB-4D02-8154-119E6F72D816}"/>
              </a:ext>
            </a:extLst>
          </p:cNvPr>
          <p:cNvPicPr>
            <a:picLocks noChangeAspect="1"/>
          </p:cNvPicPr>
          <p:nvPr/>
        </p:nvPicPr>
        <p:blipFill>
          <a:blip r:embed="rId5"/>
          <a:stretch>
            <a:fillRect/>
          </a:stretch>
        </p:blipFill>
        <p:spPr>
          <a:xfrm>
            <a:off x="79362" y="5221030"/>
            <a:ext cx="2343477" cy="266737"/>
          </a:xfrm>
          <a:prstGeom prst="rect">
            <a:avLst/>
          </a:prstGeom>
          <a:ln>
            <a:solidFill>
              <a:schemeClr val="tx1"/>
            </a:solidFill>
          </a:ln>
        </p:spPr>
      </p:pic>
      <p:pic>
        <p:nvPicPr>
          <p:cNvPr id="51" name="Image 50">
            <a:extLst>
              <a:ext uri="{FF2B5EF4-FFF2-40B4-BE49-F238E27FC236}">
                <a16:creationId xmlns:a16="http://schemas.microsoft.com/office/drawing/2014/main" id="{D563C387-556C-44B5-B3E8-B56AC33D2FEB}"/>
              </a:ext>
            </a:extLst>
          </p:cNvPr>
          <p:cNvPicPr>
            <a:picLocks noChangeAspect="1"/>
          </p:cNvPicPr>
          <p:nvPr/>
        </p:nvPicPr>
        <p:blipFill>
          <a:blip r:embed="rId6"/>
          <a:stretch>
            <a:fillRect/>
          </a:stretch>
        </p:blipFill>
        <p:spPr>
          <a:xfrm>
            <a:off x="1395733" y="5398348"/>
            <a:ext cx="1343212" cy="1114581"/>
          </a:xfrm>
          <a:prstGeom prst="rect">
            <a:avLst/>
          </a:prstGeom>
          <a:ln>
            <a:solidFill>
              <a:schemeClr val="tx1"/>
            </a:solidFill>
          </a:ln>
        </p:spPr>
      </p:pic>
      <p:sp>
        <p:nvSpPr>
          <p:cNvPr id="23" name="Rectangle : coins arrondis 22">
            <a:extLst>
              <a:ext uri="{FF2B5EF4-FFF2-40B4-BE49-F238E27FC236}">
                <a16:creationId xmlns:a16="http://schemas.microsoft.com/office/drawing/2014/main" id="{D8E691B3-7D1C-41E6-997A-74588555ABC0}"/>
              </a:ext>
            </a:extLst>
          </p:cNvPr>
          <p:cNvSpPr/>
          <p:nvPr/>
        </p:nvSpPr>
        <p:spPr>
          <a:xfrm>
            <a:off x="5727829" y="6049239"/>
            <a:ext cx="1240371" cy="61392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HEAD</a:t>
            </a:r>
          </a:p>
        </p:txBody>
      </p:sp>
    </p:spTree>
    <p:extLst>
      <p:ext uri="{BB962C8B-B14F-4D97-AF65-F5344CB8AC3E}">
        <p14:creationId xmlns:p14="http://schemas.microsoft.com/office/powerpoint/2010/main" val="1249431342"/>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1A0FE3B8-245C-4A2E-9939-ED1E0EFD7DE7}"/>
              </a:ext>
            </a:extLst>
          </p:cNvPr>
          <p:cNvSpPr/>
          <p:nvPr/>
        </p:nvSpPr>
        <p:spPr>
          <a:xfrm>
            <a:off x="1835696" y="634082"/>
            <a:ext cx="6134100" cy="3038475"/>
          </a:xfrm>
          <a:prstGeom prst="rect">
            <a:avLst/>
          </a:prstGeom>
          <a:blipFill>
            <a:blip r:embed="rId3" cstate="print"/>
            <a:stretch>
              <a:fillRect/>
            </a:stretch>
          </a:blipFill>
        </p:spPr>
        <p:txBody>
          <a:bodyPr wrap="square" lIns="0" tIns="0" rIns="0" bIns="0" rtlCol="0"/>
          <a:lstStyle/>
          <a:p>
            <a:endParaRPr/>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1 : Introduction</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Bref historique : </a:t>
            </a:r>
          </a:p>
          <a:p>
            <a:endParaRPr lang="fr-FR" dirty="0"/>
          </a:p>
          <a:p>
            <a:endParaRPr lang="fr-FR" dirty="0"/>
          </a:p>
          <a:p>
            <a:pPr marL="44450" indent="0">
              <a:buNone/>
            </a:pPr>
            <a:endParaRPr lang="fr-FR" dirty="0"/>
          </a:p>
          <a:p>
            <a:r>
              <a:rPr lang="fr-FR" dirty="0"/>
              <a:t>Historique GIT :</a:t>
            </a:r>
          </a:p>
          <a:p>
            <a:pPr marL="756285" lvl="1" indent="-286385">
              <a:lnSpc>
                <a:spcPct val="100000"/>
              </a:lnSpc>
              <a:spcBef>
                <a:spcPts val="690"/>
              </a:spcBef>
              <a:buFont typeface="Arial"/>
              <a:buChar char="–"/>
              <a:tabLst>
                <a:tab pos="756920" algn="l"/>
              </a:tabLst>
            </a:pPr>
            <a:r>
              <a:rPr lang="fr-FR" sz="2000" spc="-20" dirty="0">
                <a:latin typeface="Calibri"/>
                <a:cs typeface="Calibri"/>
              </a:rPr>
              <a:t>C</a:t>
            </a:r>
            <a:r>
              <a:rPr lang="fr-FR" sz="2000" spc="-55" dirty="0">
                <a:latin typeface="Calibri"/>
                <a:cs typeface="Calibri"/>
              </a:rPr>
              <a:t>r</a:t>
            </a:r>
            <a:r>
              <a:rPr lang="fr-FR" sz="2000" spc="-15" dirty="0">
                <a:latin typeface="Calibri"/>
                <a:cs typeface="Calibri"/>
              </a:rPr>
              <a:t>éé</a:t>
            </a:r>
            <a:r>
              <a:rPr lang="fr-FR" sz="2000" spc="-10" dirty="0">
                <a:latin typeface="Calibri"/>
                <a:cs typeface="Calibri"/>
              </a:rPr>
              <a:t> </a:t>
            </a:r>
            <a:r>
              <a:rPr lang="fr-FR" sz="2000" spc="-15" dirty="0">
                <a:latin typeface="Calibri"/>
                <a:cs typeface="Calibri"/>
              </a:rPr>
              <a:t>en</a:t>
            </a:r>
            <a:r>
              <a:rPr lang="fr-FR" sz="2000" spc="5" dirty="0">
                <a:latin typeface="Calibri"/>
                <a:cs typeface="Calibri"/>
              </a:rPr>
              <a:t> </a:t>
            </a:r>
            <a:r>
              <a:rPr lang="fr-FR" sz="2000" spc="-60" dirty="0">
                <a:latin typeface="Calibri"/>
                <a:cs typeface="Calibri"/>
              </a:rPr>
              <a:t>a</a:t>
            </a:r>
            <a:r>
              <a:rPr lang="fr-FR" sz="2000" spc="-15" dirty="0">
                <a:latin typeface="Calibri"/>
                <a:cs typeface="Calibri"/>
              </a:rPr>
              <a:t>vr</a:t>
            </a:r>
            <a:r>
              <a:rPr lang="fr-FR" sz="2000" spc="-25" dirty="0">
                <a:latin typeface="Calibri"/>
                <a:cs typeface="Calibri"/>
              </a:rPr>
              <a:t>i</a:t>
            </a:r>
            <a:r>
              <a:rPr lang="fr-FR" sz="2000" dirty="0">
                <a:latin typeface="Calibri"/>
                <a:cs typeface="Calibri"/>
              </a:rPr>
              <a:t>l</a:t>
            </a:r>
            <a:r>
              <a:rPr lang="fr-FR" sz="2000" spc="5" dirty="0">
                <a:latin typeface="Calibri"/>
                <a:cs typeface="Calibri"/>
              </a:rPr>
              <a:t> </a:t>
            </a:r>
            <a:r>
              <a:rPr lang="fr-FR" sz="2000" spc="-15" dirty="0">
                <a:latin typeface="Calibri"/>
                <a:cs typeface="Calibri"/>
              </a:rPr>
              <a:t>2005</a:t>
            </a:r>
            <a:r>
              <a:rPr lang="fr-FR" sz="2000" spc="25" dirty="0">
                <a:latin typeface="Calibri"/>
                <a:cs typeface="Calibri"/>
              </a:rPr>
              <a:t> </a:t>
            </a:r>
            <a:r>
              <a:rPr lang="fr-FR" sz="2000" spc="-20" dirty="0">
                <a:latin typeface="Calibri"/>
                <a:cs typeface="Calibri"/>
              </a:rPr>
              <a:t>pa</a:t>
            </a:r>
            <a:r>
              <a:rPr lang="fr-FR" sz="2000" spc="-10" dirty="0">
                <a:latin typeface="Calibri"/>
                <a:cs typeface="Calibri"/>
              </a:rPr>
              <a:t>r</a:t>
            </a:r>
            <a:r>
              <a:rPr lang="fr-FR" sz="2000" dirty="0">
                <a:latin typeface="Calibri"/>
                <a:cs typeface="Calibri"/>
              </a:rPr>
              <a:t> </a:t>
            </a:r>
            <a:r>
              <a:rPr lang="fr-FR" sz="2000" spc="-20" dirty="0">
                <a:latin typeface="Calibri"/>
                <a:cs typeface="Calibri"/>
              </a:rPr>
              <a:t>Lin</a:t>
            </a:r>
            <a:r>
              <a:rPr lang="fr-FR" sz="2000" spc="-25" dirty="0">
                <a:latin typeface="Calibri"/>
                <a:cs typeface="Calibri"/>
              </a:rPr>
              <a:t>u</a:t>
            </a:r>
            <a:r>
              <a:rPr lang="fr-FR" sz="2000" spc="-15" dirty="0">
                <a:latin typeface="Calibri"/>
                <a:cs typeface="Calibri"/>
              </a:rPr>
              <a:t>s</a:t>
            </a:r>
            <a:r>
              <a:rPr lang="fr-FR" sz="2000" spc="45" dirty="0">
                <a:latin typeface="Calibri"/>
                <a:cs typeface="Calibri"/>
              </a:rPr>
              <a:t> </a:t>
            </a:r>
            <a:r>
              <a:rPr lang="fr-FR" sz="2000" spc="-265" dirty="0" err="1">
                <a:latin typeface="Calibri"/>
                <a:cs typeface="Calibri"/>
              </a:rPr>
              <a:t>T</a:t>
            </a:r>
            <a:r>
              <a:rPr lang="fr-FR" sz="2000" spc="-20" dirty="0" err="1">
                <a:latin typeface="Calibri"/>
                <a:cs typeface="Calibri"/>
              </a:rPr>
              <a:t>o</a:t>
            </a:r>
            <a:r>
              <a:rPr lang="fr-FR" sz="2000" spc="5" dirty="0" err="1">
                <a:latin typeface="Calibri"/>
                <a:cs typeface="Calibri"/>
              </a:rPr>
              <a:t>r</a:t>
            </a:r>
            <a:r>
              <a:rPr lang="fr-FR" sz="2000" spc="-55" dirty="0" err="1">
                <a:latin typeface="Calibri"/>
                <a:cs typeface="Calibri"/>
              </a:rPr>
              <a:t>v</a:t>
            </a:r>
            <a:r>
              <a:rPr lang="fr-FR" sz="2000" spc="-15" dirty="0" err="1">
                <a:latin typeface="Calibri"/>
                <a:cs typeface="Calibri"/>
              </a:rPr>
              <a:t>alds</a:t>
            </a:r>
            <a:endParaRPr lang="fr-FR" sz="2000" dirty="0">
              <a:latin typeface="Calibri"/>
              <a:cs typeface="Calibri"/>
            </a:endParaRPr>
          </a:p>
          <a:p>
            <a:pPr marL="756285" lvl="1" indent="-286385">
              <a:lnSpc>
                <a:spcPct val="100000"/>
              </a:lnSpc>
              <a:spcBef>
                <a:spcPts val="670"/>
              </a:spcBef>
              <a:buFont typeface="Arial"/>
              <a:buChar char="–"/>
              <a:tabLst>
                <a:tab pos="756920" algn="l"/>
              </a:tabLst>
            </a:pPr>
            <a:r>
              <a:rPr lang="fr-FR" sz="2000" spc="-20" dirty="0">
                <a:latin typeface="Calibri"/>
                <a:cs typeface="Calibri"/>
              </a:rPr>
              <a:t>Objecti</a:t>
            </a:r>
            <a:r>
              <a:rPr lang="fr-FR" sz="2000" spc="-10" dirty="0">
                <a:latin typeface="Calibri"/>
                <a:cs typeface="Calibri"/>
              </a:rPr>
              <a:t>f</a:t>
            </a:r>
            <a:r>
              <a:rPr lang="fr-FR" sz="2000" spc="10" dirty="0">
                <a:latin typeface="Calibri"/>
                <a:cs typeface="Calibri"/>
              </a:rPr>
              <a:t> </a:t>
            </a:r>
            <a:r>
              <a:rPr lang="fr-FR" sz="2000" spc="-10" dirty="0">
                <a:latin typeface="Calibri"/>
                <a:cs typeface="Calibri"/>
              </a:rPr>
              <a:t>:</a:t>
            </a:r>
            <a:r>
              <a:rPr lang="fr-FR" sz="2000" spc="5" dirty="0">
                <a:latin typeface="Calibri"/>
                <a:cs typeface="Calibri"/>
              </a:rPr>
              <a:t> </a:t>
            </a:r>
            <a:r>
              <a:rPr lang="fr-FR" sz="2000" spc="-35" dirty="0">
                <a:latin typeface="Calibri"/>
                <a:cs typeface="Calibri"/>
              </a:rPr>
              <a:t>g</a:t>
            </a:r>
            <a:r>
              <a:rPr lang="fr-FR" sz="2000" spc="-15" dirty="0">
                <a:latin typeface="Calibri"/>
                <a:cs typeface="Calibri"/>
              </a:rPr>
              <a:t>é</a:t>
            </a:r>
            <a:r>
              <a:rPr lang="fr-FR" sz="2000" spc="-50" dirty="0">
                <a:latin typeface="Calibri"/>
                <a:cs typeface="Calibri"/>
              </a:rPr>
              <a:t>r</a:t>
            </a:r>
            <a:r>
              <a:rPr lang="fr-FR" sz="2000" spc="-15" dirty="0">
                <a:latin typeface="Calibri"/>
                <a:cs typeface="Calibri"/>
              </a:rPr>
              <a:t>er le</a:t>
            </a:r>
            <a:r>
              <a:rPr lang="fr-FR" sz="2000" spc="-5" dirty="0">
                <a:latin typeface="Calibri"/>
                <a:cs typeface="Calibri"/>
              </a:rPr>
              <a:t> </a:t>
            </a:r>
            <a:r>
              <a:rPr lang="fr-FR" sz="2000" spc="-45" dirty="0">
                <a:latin typeface="Calibri"/>
                <a:cs typeface="Calibri"/>
              </a:rPr>
              <a:t>w</a:t>
            </a:r>
            <a:r>
              <a:rPr lang="fr-FR" sz="2000" spc="-20" dirty="0">
                <a:latin typeface="Calibri"/>
                <a:cs typeface="Calibri"/>
              </a:rPr>
              <a:t>orkfl</a:t>
            </a:r>
            <a:r>
              <a:rPr lang="fr-FR" sz="2000" spc="-25" dirty="0">
                <a:latin typeface="Calibri"/>
                <a:cs typeface="Calibri"/>
              </a:rPr>
              <a:t>o</a:t>
            </a:r>
            <a:r>
              <a:rPr lang="fr-FR" sz="2000" spc="-20" dirty="0">
                <a:latin typeface="Calibri"/>
                <a:cs typeface="Calibri"/>
              </a:rPr>
              <a:t>w</a:t>
            </a:r>
            <a:r>
              <a:rPr lang="fr-FR" sz="2000" spc="5" dirty="0">
                <a:latin typeface="Calibri"/>
                <a:cs typeface="Calibri"/>
              </a:rPr>
              <a:t> </a:t>
            </a:r>
            <a:r>
              <a:rPr lang="fr-FR" sz="2000" spc="-20" dirty="0">
                <a:latin typeface="Calibri"/>
                <a:cs typeface="Calibri"/>
              </a:rPr>
              <a:t>d</a:t>
            </a:r>
            <a:r>
              <a:rPr lang="fr-FR" sz="2000" spc="-25" dirty="0">
                <a:latin typeface="Calibri"/>
                <a:cs typeface="Calibri"/>
              </a:rPr>
              <a:t>'</a:t>
            </a:r>
            <a:r>
              <a:rPr lang="fr-FR" sz="2000" spc="-10" dirty="0">
                <a:latin typeface="Calibri"/>
                <a:cs typeface="Calibri"/>
              </a:rPr>
              <a:t>i</a:t>
            </a:r>
            <a:r>
              <a:rPr lang="fr-FR" sz="2000" spc="-55" dirty="0">
                <a:latin typeface="Calibri"/>
                <a:cs typeface="Calibri"/>
              </a:rPr>
              <a:t>n</a:t>
            </a:r>
            <a:r>
              <a:rPr lang="fr-FR" sz="2000" spc="-35" dirty="0">
                <a:latin typeface="Calibri"/>
                <a:cs typeface="Calibri"/>
              </a:rPr>
              <a:t>t</a:t>
            </a:r>
            <a:r>
              <a:rPr lang="fr-FR" sz="2000" spc="-15" dirty="0">
                <a:latin typeface="Calibri"/>
                <a:cs typeface="Calibri"/>
              </a:rPr>
              <a:t>ég</a:t>
            </a:r>
            <a:r>
              <a:rPr lang="fr-FR" sz="2000" spc="-75" dirty="0">
                <a:latin typeface="Calibri"/>
                <a:cs typeface="Calibri"/>
              </a:rPr>
              <a:t>r</a:t>
            </a:r>
            <a:r>
              <a:rPr lang="fr-FR" sz="2000" spc="-35" dirty="0">
                <a:latin typeface="Calibri"/>
                <a:cs typeface="Calibri"/>
              </a:rPr>
              <a:t>a</a:t>
            </a:r>
            <a:r>
              <a:rPr lang="fr-FR" sz="2000" spc="-15" dirty="0">
                <a:latin typeface="Calibri"/>
                <a:cs typeface="Calibri"/>
              </a:rPr>
              <a:t>tion</a:t>
            </a:r>
            <a:r>
              <a:rPr lang="fr-FR" sz="2000" dirty="0">
                <a:latin typeface="Calibri"/>
                <a:cs typeface="Calibri"/>
              </a:rPr>
              <a:t> </a:t>
            </a:r>
            <a:r>
              <a:rPr lang="fr-FR" sz="2000" spc="-20" dirty="0">
                <a:latin typeface="Calibri"/>
                <a:cs typeface="Calibri"/>
              </a:rPr>
              <a:t>des p</a:t>
            </a:r>
            <a:r>
              <a:rPr lang="fr-FR" sz="2000" spc="-45" dirty="0">
                <a:latin typeface="Calibri"/>
                <a:cs typeface="Calibri"/>
              </a:rPr>
              <a:t>a</a:t>
            </a:r>
            <a:r>
              <a:rPr lang="fr-FR" sz="2000" spc="-50" dirty="0">
                <a:latin typeface="Calibri"/>
                <a:cs typeface="Calibri"/>
              </a:rPr>
              <a:t>t</a:t>
            </a:r>
            <a:r>
              <a:rPr lang="fr-FR" sz="2000" spc="-15" dirty="0">
                <a:latin typeface="Calibri"/>
                <a:cs typeface="Calibri"/>
              </a:rPr>
              <a:t>ches</a:t>
            </a:r>
            <a:r>
              <a:rPr lang="fr-FR" sz="2000" spc="15" dirty="0">
                <a:latin typeface="Calibri"/>
                <a:cs typeface="Calibri"/>
              </a:rPr>
              <a:t> </a:t>
            </a:r>
            <a:r>
              <a:rPr lang="fr-FR" sz="2000" spc="-5" dirty="0">
                <a:latin typeface="Calibri"/>
                <a:cs typeface="Calibri"/>
              </a:rPr>
              <a:t>d</a:t>
            </a:r>
            <a:r>
              <a:rPr lang="fr-FR" sz="2000" dirty="0">
                <a:latin typeface="Calibri"/>
                <a:cs typeface="Calibri"/>
              </a:rPr>
              <a:t>u</a:t>
            </a:r>
            <a:r>
              <a:rPr lang="fr-FR" sz="2000" spc="10" dirty="0">
                <a:latin typeface="Calibri"/>
                <a:cs typeface="Calibri"/>
              </a:rPr>
              <a:t> </a:t>
            </a:r>
            <a:r>
              <a:rPr lang="fr-FR" sz="2000" spc="-5" dirty="0">
                <a:latin typeface="Calibri"/>
                <a:cs typeface="Calibri"/>
              </a:rPr>
              <a:t>n</a:t>
            </a:r>
            <a:r>
              <a:rPr lang="fr-FR" sz="2000" spc="-20" dirty="0">
                <a:latin typeface="Calibri"/>
                <a:cs typeface="Calibri"/>
              </a:rPr>
              <a:t>o</a:t>
            </a:r>
            <a:r>
              <a:rPr lang="fr-FR" sz="2000" spc="-70" dirty="0">
                <a:latin typeface="Calibri"/>
                <a:cs typeface="Calibri"/>
              </a:rPr>
              <a:t>y</a:t>
            </a:r>
            <a:r>
              <a:rPr lang="fr-FR" sz="2000" spc="-15" dirty="0">
                <a:latin typeface="Calibri"/>
                <a:cs typeface="Calibri"/>
              </a:rPr>
              <a:t>au</a:t>
            </a:r>
            <a:r>
              <a:rPr lang="fr-FR" sz="2000" spc="30" dirty="0">
                <a:latin typeface="Calibri"/>
                <a:cs typeface="Calibri"/>
              </a:rPr>
              <a:t> </a:t>
            </a:r>
            <a:r>
              <a:rPr lang="fr-FR" sz="2000" spc="-5" dirty="0">
                <a:latin typeface="Calibri"/>
                <a:cs typeface="Calibri"/>
              </a:rPr>
              <a:t>Li</a:t>
            </a:r>
            <a:r>
              <a:rPr lang="fr-FR" sz="2000" spc="-10" dirty="0">
                <a:latin typeface="Calibri"/>
                <a:cs typeface="Calibri"/>
              </a:rPr>
              <a:t>n</a:t>
            </a:r>
            <a:r>
              <a:rPr lang="fr-FR" sz="2000" spc="-20" dirty="0">
                <a:latin typeface="Calibri"/>
                <a:cs typeface="Calibri"/>
              </a:rPr>
              <a:t>ux</a:t>
            </a:r>
          </a:p>
          <a:p>
            <a:pPr marL="756285" lvl="1" indent="-286385">
              <a:lnSpc>
                <a:spcPct val="100000"/>
              </a:lnSpc>
              <a:spcBef>
                <a:spcPts val="670"/>
              </a:spcBef>
              <a:buFont typeface="Arial"/>
              <a:buChar char="–"/>
              <a:tabLst>
                <a:tab pos="756920" algn="l"/>
              </a:tabLst>
            </a:pPr>
            <a:r>
              <a:rPr lang="fr-FR" sz="2000" spc="-20" dirty="0">
                <a:latin typeface="Calibri"/>
                <a:cs typeface="Calibri"/>
              </a:rPr>
              <a:t>        GitHub 2008 (+10 M$)              </a:t>
            </a:r>
            <a:r>
              <a:rPr lang="fr-FR" sz="2000" spc="-20" dirty="0" err="1">
                <a:latin typeface="Calibri"/>
                <a:cs typeface="Calibri"/>
              </a:rPr>
              <a:t>GitLab</a:t>
            </a:r>
            <a:r>
              <a:rPr lang="fr-FR" sz="2000" spc="-20" dirty="0">
                <a:latin typeface="Calibri"/>
                <a:cs typeface="Calibri"/>
              </a:rPr>
              <a:t> 2011              </a:t>
            </a:r>
            <a:r>
              <a:rPr lang="fr-FR" sz="2000" spc="-20" dirty="0" err="1">
                <a:latin typeface="Calibri"/>
                <a:cs typeface="Calibri"/>
              </a:rPr>
              <a:t>Bitbucket</a:t>
            </a:r>
            <a:r>
              <a:rPr lang="fr-FR" sz="2000" spc="-20" dirty="0">
                <a:latin typeface="Calibri"/>
                <a:cs typeface="Calibri"/>
              </a:rPr>
              <a:t> 2008</a:t>
            </a:r>
          </a:p>
          <a:p>
            <a:pPr marL="756285" lvl="1" indent="-286385">
              <a:lnSpc>
                <a:spcPct val="100000"/>
              </a:lnSpc>
              <a:spcBef>
                <a:spcPts val="670"/>
              </a:spcBef>
              <a:buFont typeface="Arial"/>
              <a:buChar char="–"/>
              <a:tabLst>
                <a:tab pos="756920" algn="l"/>
              </a:tabLst>
            </a:pPr>
            <a:r>
              <a:rPr lang="fr-FR" sz="2000" dirty="0"/>
              <a:t>En 2016, il s’agit du </a:t>
            </a:r>
            <a:r>
              <a:rPr lang="fr-FR" sz="2000" dirty="0">
                <a:hlinkClick r:id="rId4" tooltip="Logiciel de gestion de versions"/>
              </a:rPr>
              <a:t>logiciel de gestion de versions</a:t>
            </a:r>
            <a:r>
              <a:rPr lang="fr-FR" sz="2000" dirty="0"/>
              <a:t> le plus populaire</a:t>
            </a:r>
            <a:endParaRPr lang="fr-FR" sz="2000" dirty="0">
              <a:latin typeface="Calibri"/>
              <a:cs typeface="Calibri"/>
            </a:endParaRPr>
          </a:p>
          <a:p>
            <a:pPr lvl="1"/>
            <a:endParaRPr lang="fr-FR" sz="2000" dirty="0"/>
          </a:p>
          <a:p>
            <a:endParaRPr lang="fr-FR" dirty="0"/>
          </a:p>
          <a:p>
            <a:endParaRPr lang="fr-FR" dirty="0"/>
          </a:p>
          <a:p>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14" name="Image 13">
            <a:extLst>
              <a:ext uri="{FF2B5EF4-FFF2-40B4-BE49-F238E27FC236}">
                <a16:creationId xmlns:a16="http://schemas.microsoft.com/office/drawing/2014/main" id="{D13B7DDD-3C0C-4865-A26F-9F0B1E4F88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9545" y="1196752"/>
            <a:ext cx="613641" cy="546698"/>
          </a:xfrm>
          <a:prstGeom prst="rect">
            <a:avLst/>
          </a:prstGeom>
        </p:spPr>
      </p:pic>
      <p:pic>
        <p:nvPicPr>
          <p:cNvPr id="16" name="Image 15">
            <a:extLst>
              <a:ext uri="{FF2B5EF4-FFF2-40B4-BE49-F238E27FC236}">
                <a16:creationId xmlns:a16="http://schemas.microsoft.com/office/drawing/2014/main" id="{F3A84FBB-9FD6-46A0-A9D1-32B8F2CEFB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7842" y="975195"/>
            <a:ext cx="644034" cy="654859"/>
          </a:xfrm>
          <a:prstGeom prst="rect">
            <a:avLst/>
          </a:prstGeom>
        </p:spPr>
      </p:pic>
      <p:pic>
        <p:nvPicPr>
          <p:cNvPr id="18" name="Image 17">
            <a:extLst>
              <a:ext uri="{FF2B5EF4-FFF2-40B4-BE49-F238E27FC236}">
                <a16:creationId xmlns:a16="http://schemas.microsoft.com/office/drawing/2014/main" id="{51385AE1-7716-4263-B96E-F11238B6DB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4273" y="1821584"/>
            <a:ext cx="431171" cy="552683"/>
          </a:xfrm>
          <a:prstGeom prst="rect">
            <a:avLst/>
          </a:prstGeom>
        </p:spPr>
      </p:pic>
      <p:pic>
        <p:nvPicPr>
          <p:cNvPr id="8" name="Image 7">
            <a:extLst>
              <a:ext uri="{FF2B5EF4-FFF2-40B4-BE49-F238E27FC236}">
                <a16:creationId xmlns:a16="http://schemas.microsoft.com/office/drawing/2014/main" id="{667B702D-6093-4AB1-BC00-017C9C37B0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33804" y="2565797"/>
            <a:ext cx="648072" cy="648072"/>
          </a:xfrm>
          <a:prstGeom prst="rect">
            <a:avLst/>
          </a:prstGeom>
        </p:spPr>
      </p:pic>
      <p:sp>
        <p:nvSpPr>
          <p:cNvPr id="48" name="object 30">
            <a:extLst>
              <a:ext uri="{FF2B5EF4-FFF2-40B4-BE49-F238E27FC236}">
                <a16:creationId xmlns:a16="http://schemas.microsoft.com/office/drawing/2014/main" id="{F62B2CB7-9B3F-46B0-96BC-4382C67937FF}"/>
              </a:ext>
            </a:extLst>
          </p:cNvPr>
          <p:cNvSpPr/>
          <p:nvPr/>
        </p:nvSpPr>
        <p:spPr>
          <a:xfrm>
            <a:off x="4983461" y="5575849"/>
            <a:ext cx="1143000" cy="1114043"/>
          </a:xfrm>
          <a:prstGeom prst="rect">
            <a:avLst/>
          </a:prstGeom>
          <a:blipFill>
            <a:blip r:embed="rId10" cstate="print"/>
            <a:stretch>
              <a:fillRect/>
            </a:stretch>
          </a:blipFill>
        </p:spPr>
        <p:txBody>
          <a:bodyPr wrap="square" lIns="0" tIns="0" rIns="0" bIns="0" rtlCol="0"/>
          <a:lstStyle/>
          <a:p>
            <a:endParaRPr/>
          </a:p>
        </p:txBody>
      </p:sp>
      <p:sp>
        <p:nvSpPr>
          <p:cNvPr id="68" name="object 4">
            <a:extLst>
              <a:ext uri="{FF2B5EF4-FFF2-40B4-BE49-F238E27FC236}">
                <a16:creationId xmlns:a16="http://schemas.microsoft.com/office/drawing/2014/main" id="{B853B494-328F-47E3-A2CD-1EBFCF9B41FA}"/>
              </a:ext>
            </a:extLst>
          </p:cNvPr>
          <p:cNvSpPr/>
          <p:nvPr/>
        </p:nvSpPr>
        <p:spPr>
          <a:xfrm>
            <a:off x="211013" y="4660176"/>
            <a:ext cx="8753475" cy="1666875"/>
          </a:xfrm>
          <a:prstGeom prst="rect">
            <a:avLst/>
          </a:prstGeom>
          <a:blipFill>
            <a:blip r:embed="rId11" cstate="print"/>
            <a:stretch>
              <a:fillRect/>
            </a:stretch>
          </a:blipFill>
        </p:spPr>
        <p:txBody>
          <a:bodyPr wrap="square" lIns="0" tIns="0" rIns="0" bIns="0" rtlCol="0"/>
          <a:lstStyle/>
          <a:p>
            <a:endParaRPr/>
          </a:p>
        </p:txBody>
      </p:sp>
      <p:pic>
        <p:nvPicPr>
          <p:cNvPr id="71" name="Image 70">
            <a:extLst>
              <a:ext uri="{FF2B5EF4-FFF2-40B4-BE49-F238E27FC236}">
                <a16:creationId xmlns:a16="http://schemas.microsoft.com/office/drawing/2014/main" id="{A28CA32D-462D-4D52-87FA-5C139DAB64D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29471" y="3883879"/>
            <a:ext cx="454497" cy="419869"/>
          </a:xfrm>
          <a:prstGeom prst="rect">
            <a:avLst/>
          </a:prstGeom>
        </p:spPr>
      </p:pic>
      <p:pic>
        <p:nvPicPr>
          <p:cNvPr id="73" name="Image 72">
            <a:extLst>
              <a:ext uri="{FF2B5EF4-FFF2-40B4-BE49-F238E27FC236}">
                <a16:creationId xmlns:a16="http://schemas.microsoft.com/office/drawing/2014/main" id="{A863BE5F-C55C-4435-96B8-6F3090E198A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9592" y="3842482"/>
            <a:ext cx="454497" cy="454497"/>
          </a:xfrm>
          <a:prstGeom prst="rect">
            <a:avLst/>
          </a:prstGeom>
        </p:spPr>
      </p:pic>
      <p:pic>
        <p:nvPicPr>
          <p:cNvPr id="75" name="Image 74">
            <a:extLst>
              <a:ext uri="{FF2B5EF4-FFF2-40B4-BE49-F238E27FC236}">
                <a16:creationId xmlns:a16="http://schemas.microsoft.com/office/drawing/2014/main" id="{09092F54-2145-402E-94BF-7A7B0662D83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24949" y="3787785"/>
            <a:ext cx="647251" cy="647251"/>
          </a:xfrm>
          <a:prstGeom prst="rect">
            <a:avLst/>
          </a:prstGeom>
        </p:spPr>
      </p:pic>
    </p:spTree>
    <p:extLst>
      <p:ext uri="{BB962C8B-B14F-4D97-AF65-F5344CB8AC3E}">
        <p14:creationId xmlns:p14="http://schemas.microsoft.com/office/powerpoint/2010/main" val="4166469515"/>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Espace réservé du contenu 10">
            <a:extLst>
              <a:ext uri="{FF2B5EF4-FFF2-40B4-BE49-F238E27FC236}">
                <a16:creationId xmlns:a16="http://schemas.microsoft.com/office/drawing/2014/main" id="{EF5BA876-226F-47A9-AE9D-F2421D661584}"/>
              </a:ext>
            </a:extLst>
          </p:cNvPr>
          <p:cNvSpPr>
            <a:spLocks noGrp="1"/>
          </p:cNvSpPr>
          <p:nvPr>
            <p:ph sz="half" idx="1"/>
          </p:nvPr>
        </p:nvSpPr>
        <p:spPr>
          <a:xfrm>
            <a:off x="127000" y="548680"/>
            <a:ext cx="8890000" cy="6228512"/>
          </a:xfrm>
        </p:spPr>
        <p:txBody>
          <a:bodyPr>
            <a:normAutofit/>
          </a:bodyPr>
          <a:lstStyle/>
          <a:p>
            <a:r>
              <a:rPr lang="fr-FR" dirty="0"/>
              <a:t>Les bases de la fusion</a:t>
            </a:r>
          </a:p>
          <a:p>
            <a:pPr lvl="1"/>
            <a:r>
              <a:rPr lang="fr-FR" dirty="0"/>
              <a:t>On a fini de traiter la story et on veux fusionner avec master</a:t>
            </a:r>
          </a:p>
          <a:p>
            <a:pPr lvl="2"/>
            <a:r>
              <a:rPr lang="fr-FR" dirty="0"/>
              <a:t>git </a:t>
            </a:r>
            <a:r>
              <a:rPr lang="fr-FR" dirty="0" err="1"/>
              <a:t>checkout</a:t>
            </a:r>
            <a:r>
              <a:rPr lang="fr-FR" dirty="0"/>
              <a:t> master</a:t>
            </a:r>
          </a:p>
          <a:p>
            <a:pPr lvl="2"/>
            <a:r>
              <a:rPr lang="fr-FR" dirty="0"/>
              <a:t>git merge prob53</a:t>
            </a:r>
          </a:p>
          <a:p>
            <a:pPr lvl="2"/>
            <a:endParaRPr lang="fr-FR" dirty="0"/>
          </a:p>
          <a:p>
            <a:pPr lvl="2"/>
            <a:endParaRPr lang="fr-FR" dirty="0"/>
          </a:p>
          <a:p>
            <a:pPr lvl="2"/>
            <a:endParaRPr lang="fr-FR" dirty="0"/>
          </a:p>
          <a:p>
            <a:pPr lvl="2"/>
            <a:endParaRPr lang="fr-FR" dirty="0"/>
          </a:p>
          <a:p>
            <a:pPr lvl="2"/>
            <a:endParaRPr lang="fr-FR" dirty="0"/>
          </a:p>
          <a:p>
            <a:pPr lvl="2"/>
            <a:endParaRPr lang="fr-FR" dirty="0"/>
          </a:p>
        </p:txBody>
      </p:sp>
      <p:sp>
        <p:nvSpPr>
          <p:cNvPr id="13" name="Rectangle 12">
            <a:extLst>
              <a:ext uri="{FF2B5EF4-FFF2-40B4-BE49-F238E27FC236}">
                <a16:creationId xmlns:a16="http://schemas.microsoft.com/office/drawing/2014/main" id="{C8822468-6FAF-4F8A-A4DA-137F8055C914}"/>
              </a:ext>
            </a:extLst>
          </p:cNvPr>
          <p:cNvSpPr/>
          <p:nvPr/>
        </p:nvSpPr>
        <p:spPr>
          <a:xfrm>
            <a:off x="5753562" y="3340011"/>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prob53</a:t>
            </a:r>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 La Fusion (bis)</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789"/>
            <a:ext cx="521891" cy="521891"/>
          </a:xfrm>
          <a:prstGeom prst="rect">
            <a:avLst/>
          </a:prstGeom>
        </p:spPr>
      </p:pic>
      <p:sp>
        <p:nvSpPr>
          <p:cNvPr id="12" name="Rectangle 11">
            <a:extLst>
              <a:ext uri="{FF2B5EF4-FFF2-40B4-BE49-F238E27FC236}">
                <a16:creationId xmlns:a16="http://schemas.microsoft.com/office/drawing/2014/main" id="{8E89DB90-1E88-459C-8028-BED1551D6F9B}"/>
              </a:ext>
            </a:extLst>
          </p:cNvPr>
          <p:cNvSpPr/>
          <p:nvPr/>
        </p:nvSpPr>
        <p:spPr>
          <a:xfrm>
            <a:off x="3369808" y="2375570"/>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MASTER</a:t>
            </a:r>
          </a:p>
        </p:txBody>
      </p:sp>
      <p:sp>
        <p:nvSpPr>
          <p:cNvPr id="14" name="Ellipse 13">
            <a:extLst>
              <a:ext uri="{FF2B5EF4-FFF2-40B4-BE49-F238E27FC236}">
                <a16:creationId xmlns:a16="http://schemas.microsoft.com/office/drawing/2014/main" id="{CC91BC7A-15D4-4352-9538-15862CD78BD0}"/>
              </a:ext>
            </a:extLst>
          </p:cNvPr>
          <p:cNvSpPr/>
          <p:nvPr/>
        </p:nvSpPr>
        <p:spPr>
          <a:xfrm>
            <a:off x="559446" y="3716721"/>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C0</a:t>
            </a:r>
          </a:p>
        </p:txBody>
      </p:sp>
      <p:sp>
        <p:nvSpPr>
          <p:cNvPr id="15" name="Ellipse 14">
            <a:extLst>
              <a:ext uri="{FF2B5EF4-FFF2-40B4-BE49-F238E27FC236}">
                <a16:creationId xmlns:a16="http://schemas.microsoft.com/office/drawing/2014/main" id="{E73FD7B7-250D-41A6-B768-739147ADBAEA}"/>
              </a:ext>
            </a:extLst>
          </p:cNvPr>
          <p:cNvSpPr/>
          <p:nvPr/>
        </p:nvSpPr>
        <p:spPr>
          <a:xfrm>
            <a:off x="1784638" y="3697734"/>
            <a:ext cx="926527" cy="882173"/>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dirty="0"/>
              <a:t>C3</a:t>
            </a:r>
          </a:p>
        </p:txBody>
      </p:sp>
      <p:cxnSp>
        <p:nvCxnSpPr>
          <p:cNvPr id="18" name="Connecteur droit avec flèche 17">
            <a:extLst>
              <a:ext uri="{FF2B5EF4-FFF2-40B4-BE49-F238E27FC236}">
                <a16:creationId xmlns:a16="http://schemas.microsoft.com/office/drawing/2014/main" id="{25718A96-410B-4264-B332-FFDE19D74B15}"/>
              </a:ext>
            </a:extLst>
          </p:cNvPr>
          <p:cNvCxnSpPr>
            <a:cxnSpLocks/>
            <a:endCxn id="14" idx="6"/>
          </p:cNvCxnSpPr>
          <p:nvPr/>
        </p:nvCxnSpPr>
        <p:spPr>
          <a:xfrm flipH="1">
            <a:off x="1485973" y="4157808"/>
            <a:ext cx="29866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Connecteur droit avec flèche 20">
            <a:extLst>
              <a:ext uri="{FF2B5EF4-FFF2-40B4-BE49-F238E27FC236}">
                <a16:creationId xmlns:a16="http://schemas.microsoft.com/office/drawing/2014/main" id="{B46ABFF9-20E6-41F4-946E-6922365E6D95}"/>
              </a:ext>
            </a:extLst>
          </p:cNvPr>
          <p:cNvCxnSpPr>
            <a:cxnSpLocks/>
            <a:stCxn id="12" idx="2"/>
            <a:endCxn id="24" idx="0"/>
          </p:cNvCxnSpPr>
          <p:nvPr/>
        </p:nvCxnSpPr>
        <p:spPr>
          <a:xfrm flipH="1">
            <a:off x="3955144" y="3256647"/>
            <a:ext cx="34850" cy="44108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Connecteur droit avec flèche 21">
            <a:extLst>
              <a:ext uri="{FF2B5EF4-FFF2-40B4-BE49-F238E27FC236}">
                <a16:creationId xmlns:a16="http://schemas.microsoft.com/office/drawing/2014/main" id="{5AEF0C1E-0064-4456-BD1E-6C0D20133E5A}"/>
              </a:ext>
            </a:extLst>
          </p:cNvPr>
          <p:cNvCxnSpPr>
            <a:cxnSpLocks/>
            <a:endCxn id="42" idx="0"/>
          </p:cNvCxnSpPr>
          <p:nvPr/>
        </p:nvCxnSpPr>
        <p:spPr>
          <a:xfrm>
            <a:off x="6373748" y="4209248"/>
            <a:ext cx="1" cy="5465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Ellipse 25">
            <a:extLst>
              <a:ext uri="{FF2B5EF4-FFF2-40B4-BE49-F238E27FC236}">
                <a16:creationId xmlns:a16="http://schemas.microsoft.com/office/drawing/2014/main" id="{EAA89D38-66E4-4E07-B4DF-5ECE97EF70D9}"/>
              </a:ext>
            </a:extLst>
          </p:cNvPr>
          <p:cNvSpPr/>
          <p:nvPr/>
        </p:nvSpPr>
        <p:spPr>
          <a:xfrm>
            <a:off x="3369984" y="4770757"/>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C4</a:t>
            </a:r>
          </a:p>
        </p:txBody>
      </p:sp>
      <p:cxnSp>
        <p:nvCxnSpPr>
          <p:cNvPr id="27" name="Connecteur droit avec flèche 26">
            <a:extLst>
              <a:ext uri="{FF2B5EF4-FFF2-40B4-BE49-F238E27FC236}">
                <a16:creationId xmlns:a16="http://schemas.microsoft.com/office/drawing/2014/main" id="{9F63A386-3332-40CD-AE62-965540A4C0F4}"/>
              </a:ext>
            </a:extLst>
          </p:cNvPr>
          <p:cNvCxnSpPr>
            <a:cxnSpLocks/>
            <a:stCxn id="26" idx="2"/>
            <a:endCxn id="15" idx="6"/>
          </p:cNvCxnSpPr>
          <p:nvPr/>
        </p:nvCxnSpPr>
        <p:spPr>
          <a:xfrm flipH="1" flipV="1">
            <a:off x="2711165" y="4138821"/>
            <a:ext cx="658819" cy="107302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8" name="Connecteur droit avec flèche 27">
            <a:extLst>
              <a:ext uri="{FF2B5EF4-FFF2-40B4-BE49-F238E27FC236}">
                <a16:creationId xmlns:a16="http://schemas.microsoft.com/office/drawing/2014/main" id="{B7322E7E-1737-401A-8551-D0559228141F}"/>
              </a:ext>
            </a:extLst>
          </p:cNvPr>
          <p:cNvCxnSpPr>
            <a:cxnSpLocks/>
            <a:stCxn id="23" idx="2"/>
            <a:endCxn id="12" idx="0"/>
          </p:cNvCxnSpPr>
          <p:nvPr/>
        </p:nvCxnSpPr>
        <p:spPr>
          <a:xfrm flipH="1">
            <a:off x="3989994" y="2098707"/>
            <a:ext cx="33829" cy="2768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4" name="Ellipse 23">
            <a:extLst>
              <a:ext uri="{FF2B5EF4-FFF2-40B4-BE49-F238E27FC236}">
                <a16:creationId xmlns:a16="http://schemas.microsoft.com/office/drawing/2014/main" id="{5D2DE10A-F745-4743-99C4-0F0EB215F1DE}"/>
              </a:ext>
            </a:extLst>
          </p:cNvPr>
          <p:cNvSpPr/>
          <p:nvPr/>
        </p:nvSpPr>
        <p:spPr>
          <a:xfrm>
            <a:off x="3491880" y="3697733"/>
            <a:ext cx="926527" cy="882173"/>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dirty="0"/>
              <a:t>C5</a:t>
            </a:r>
          </a:p>
        </p:txBody>
      </p:sp>
      <p:cxnSp>
        <p:nvCxnSpPr>
          <p:cNvPr id="29" name="Connecteur droit avec flèche 28">
            <a:extLst>
              <a:ext uri="{FF2B5EF4-FFF2-40B4-BE49-F238E27FC236}">
                <a16:creationId xmlns:a16="http://schemas.microsoft.com/office/drawing/2014/main" id="{C41ED07E-D5DE-4286-BD4D-7328D20395CC}"/>
              </a:ext>
            </a:extLst>
          </p:cNvPr>
          <p:cNvCxnSpPr>
            <a:cxnSpLocks/>
            <a:stCxn id="24" idx="2"/>
            <a:endCxn id="15" idx="6"/>
          </p:cNvCxnSpPr>
          <p:nvPr/>
        </p:nvCxnSpPr>
        <p:spPr>
          <a:xfrm flipH="1">
            <a:off x="2711165" y="4138820"/>
            <a:ext cx="780715"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4" name="Ellipse 33">
            <a:extLst>
              <a:ext uri="{FF2B5EF4-FFF2-40B4-BE49-F238E27FC236}">
                <a16:creationId xmlns:a16="http://schemas.microsoft.com/office/drawing/2014/main" id="{28BDEEE0-9F8D-486F-9D43-B7C408EFE029}"/>
              </a:ext>
            </a:extLst>
          </p:cNvPr>
          <p:cNvSpPr/>
          <p:nvPr/>
        </p:nvSpPr>
        <p:spPr>
          <a:xfrm>
            <a:off x="4733435" y="4779075"/>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C6</a:t>
            </a:r>
          </a:p>
        </p:txBody>
      </p:sp>
      <p:cxnSp>
        <p:nvCxnSpPr>
          <p:cNvPr id="38" name="Connecteur droit avec flèche 37">
            <a:extLst>
              <a:ext uri="{FF2B5EF4-FFF2-40B4-BE49-F238E27FC236}">
                <a16:creationId xmlns:a16="http://schemas.microsoft.com/office/drawing/2014/main" id="{9ABCE0A8-A1DC-4D8E-82FB-E6BF94A0A99C}"/>
              </a:ext>
            </a:extLst>
          </p:cNvPr>
          <p:cNvCxnSpPr>
            <a:cxnSpLocks/>
            <a:stCxn id="34" idx="2"/>
            <a:endCxn id="26" idx="6"/>
          </p:cNvCxnSpPr>
          <p:nvPr/>
        </p:nvCxnSpPr>
        <p:spPr>
          <a:xfrm flipH="1" flipV="1">
            <a:off x="4296511" y="5211844"/>
            <a:ext cx="436924" cy="831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Rectangle : coins arrondis 22">
            <a:extLst>
              <a:ext uri="{FF2B5EF4-FFF2-40B4-BE49-F238E27FC236}">
                <a16:creationId xmlns:a16="http://schemas.microsoft.com/office/drawing/2014/main" id="{D8E691B3-7D1C-41E6-997A-74588555ABC0}"/>
              </a:ext>
            </a:extLst>
          </p:cNvPr>
          <p:cNvSpPr/>
          <p:nvPr/>
        </p:nvSpPr>
        <p:spPr>
          <a:xfrm>
            <a:off x="3403637" y="1484784"/>
            <a:ext cx="1240371" cy="61392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HEAD</a:t>
            </a:r>
          </a:p>
        </p:txBody>
      </p:sp>
      <p:sp>
        <p:nvSpPr>
          <p:cNvPr id="42" name="Ellipse 41">
            <a:extLst>
              <a:ext uri="{FF2B5EF4-FFF2-40B4-BE49-F238E27FC236}">
                <a16:creationId xmlns:a16="http://schemas.microsoft.com/office/drawing/2014/main" id="{5063C77E-5059-4BC5-BDFC-EE9C61D7F948}"/>
              </a:ext>
            </a:extLst>
          </p:cNvPr>
          <p:cNvSpPr/>
          <p:nvPr/>
        </p:nvSpPr>
        <p:spPr>
          <a:xfrm>
            <a:off x="5910485" y="4755786"/>
            <a:ext cx="926527" cy="882173"/>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dirty="0"/>
              <a:t>C7</a:t>
            </a:r>
          </a:p>
        </p:txBody>
      </p:sp>
      <p:cxnSp>
        <p:nvCxnSpPr>
          <p:cNvPr id="44" name="Connecteur droit avec flèche 43">
            <a:extLst>
              <a:ext uri="{FF2B5EF4-FFF2-40B4-BE49-F238E27FC236}">
                <a16:creationId xmlns:a16="http://schemas.microsoft.com/office/drawing/2014/main" id="{C6095AE6-4527-4E11-9018-944BF747F458}"/>
              </a:ext>
            </a:extLst>
          </p:cNvPr>
          <p:cNvCxnSpPr>
            <a:cxnSpLocks/>
            <a:stCxn id="42" idx="2"/>
          </p:cNvCxnSpPr>
          <p:nvPr/>
        </p:nvCxnSpPr>
        <p:spPr>
          <a:xfrm flipH="1">
            <a:off x="5473561" y="5196873"/>
            <a:ext cx="436924" cy="3502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1" name="Rectangle 60">
            <a:extLst>
              <a:ext uri="{FF2B5EF4-FFF2-40B4-BE49-F238E27FC236}">
                <a16:creationId xmlns:a16="http://schemas.microsoft.com/office/drawing/2014/main" id="{E174A5EB-536D-4DEF-BCCE-50E9A709B69A}"/>
              </a:ext>
            </a:extLst>
          </p:cNvPr>
          <p:cNvSpPr/>
          <p:nvPr/>
        </p:nvSpPr>
        <p:spPr>
          <a:xfrm>
            <a:off x="4775364" y="1595334"/>
            <a:ext cx="4241636" cy="1477328"/>
          </a:xfrm>
          <a:prstGeom prst="rect">
            <a:avLst/>
          </a:prstGeom>
          <a:solidFill>
            <a:schemeClr val="tx1"/>
          </a:solidFill>
          <a:ln>
            <a:solidFill>
              <a:schemeClr val="bg1">
                <a:lumMod val="65000"/>
              </a:schemeClr>
            </a:solidFill>
          </a:ln>
        </p:spPr>
        <p:txBody>
          <a:bodyPr wrap="square">
            <a:spAutoFit/>
          </a:bodyPr>
          <a:lstStyle/>
          <a:p>
            <a:r>
              <a:rPr lang="fr-FR" dirty="0">
                <a:solidFill>
                  <a:schemeClr val="bg1"/>
                </a:solidFill>
              </a:rPr>
              <a:t>Auto-</a:t>
            </a:r>
            <a:r>
              <a:rPr lang="fr-FR" dirty="0" err="1">
                <a:solidFill>
                  <a:schemeClr val="bg1"/>
                </a:solidFill>
              </a:rPr>
              <a:t>merging</a:t>
            </a:r>
            <a:r>
              <a:rPr lang="fr-FR" dirty="0">
                <a:solidFill>
                  <a:schemeClr val="bg1"/>
                </a:solidFill>
              </a:rPr>
              <a:t> </a:t>
            </a:r>
            <a:r>
              <a:rPr lang="fr-FR" dirty="0" err="1">
                <a:solidFill>
                  <a:schemeClr val="bg1"/>
                </a:solidFill>
              </a:rPr>
              <a:t>demo_file</a:t>
            </a:r>
            <a:endParaRPr lang="fr-FR" dirty="0">
              <a:solidFill>
                <a:schemeClr val="bg1"/>
              </a:solidFill>
            </a:endParaRPr>
          </a:p>
          <a:p>
            <a:r>
              <a:rPr lang="fr-FR" dirty="0">
                <a:solidFill>
                  <a:schemeClr val="bg1"/>
                </a:solidFill>
              </a:rPr>
              <a:t>Merge made by the </a:t>
            </a:r>
            <a:r>
              <a:rPr lang="fr-FR" dirty="0">
                <a:solidFill>
                  <a:srgbClr val="0070C0"/>
                </a:solidFill>
              </a:rPr>
              <a:t>'</a:t>
            </a:r>
            <a:r>
              <a:rPr lang="fr-FR" dirty="0" err="1">
                <a:solidFill>
                  <a:srgbClr val="0070C0"/>
                </a:solidFill>
              </a:rPr>
              <a:t>recursive</a:t>
            </a:r>
            <a:r>
              <a:rPr lang="fr-FR" dirty="0">
                <a:solidFill>
                  <a:srgbClr val="0070C0"/>
                </a:solidFill>
              </a:rPr>
              <a:t>' </a:t>
            </a:r>
            <a:r>
              <a:rPr lang="fr-FR" dirty="0" err="1">
                <a:solidFill>
                  <a:srgbClr val="0070C0"/>
                </a:solidFill>
              </a:rPr>
              <a:t>strategy</a:t>
            </a:r>
            <a:r>
              <a:rPr lang="fr-FR" dirty="0">
                <a:solidFill>
                  <a:schemeClr val="bg1"/>
                </a:solidFill>
              </a:rPr>
              <a:t>.</a:t>
            </a:r>
          </a:p>
          <a:p>
            <a:r>
              <a:rPr lang="fr-FR" dirty="0">
                <a:solidFill>
                  <a:schemeClr val="bg1"/>
                </a:solidFill>
              </a:rPr>
              <a:t> </a:t>
            </a:r>
            <a:r>
              <a:rPr lang="fr-FR" dirty="0" err="1">
                <a:solidFill>
                  <a:schemeClr val="bg1"/>
                </a:solidFill>
              </a:rPr>
              <a:t>demo_file</a:t>
            </a:r>
            <a:r>
              <a:rPr lang="fr-FR" dirty="0">
                <a:solidFill>
                  <a:schemeClr val="bg1"/>
                </a:solidFill>
              </a:rPr>
              <a:t> | 2 +-</a:t>
            </a:r>
          </a:p>
          <a:p>
            <a:r>
              <a:rPr lang="fr-FR" dirty="0">
                <a:solidFill>
                  <a:schemeClr val="bg1"/>
                </a:solidFill>
              </a:rPr>
              <a:t> 1 file </a:t>
            </a:r>
            <a:r>
              <a:rPr lang="fr-FR" dirty="0" err="1">
                <a:solidFill>
                  <a:schemeClr val="bg1"/>
                </a:solidFill>
              </a:rPr>
              <a:t>changed</a:t>
            </a:r>
            <a:r>
              <a:rPr lang="fr-FR" dirty="0">
                <a:solidFill>
                  <a:schemeClr val="bg1"/>
                </a:solidFill>
              </a:rPr>
              <a:t>, 1 insertion(+), 1 </a:t>
            </a:r>
            <a:r>
              <a:rPr lang="fr-FR" dirty="0" err="1">
                <a:solidFill>
                  <a:schemeClr val="bg1"/>
                </a:solidFill>
              </a:rPr>
              <a:t>deletion</a:t>
            </a:r>
            <a:r>
              <a:rPr lang="fr-FR" dirty="0">
                <a:solidFill>
                  <a:schemeClr val="bg1"/>
                </a:solidFill>
              </a:rPr>
              <a:t>(-)</a:t>
            </a:r>
          </a:p>
        </p:txBody>
      </p:sp>
      <p:sp>
        <p:nvSpPr>
          <p:cNvPr id="67" name="Rectangle : coins arrondis 66">
            <a:extLst>
              <a:ext uri="{FF2B5EF4-FFF2-40B4-BE49-F238E27FC236}">
                <a16:creationId xmlns:a16="http://schemas.microsoft.com/office/drawing/2014/main" id="{6C461F9F-738E-408D-8255-B764CCEF5C96}"/>
              </a:ext>
            </a:extLst>
          </p:cNvPr>
          <p:cNvSpPr/>
          <p:nvPr/>
        </p:nvSpPr>
        <p:spPr>
          <a:xfrm>
            <a:off x="896238" y="2796813"/>
            <a:ext cx="2106094" cy="612597"/>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dirty="0"/>
              <a:t>Ancêtre commun</a:t>
            </a:r>
          </a:p>
          <a:p>
            <a:pPr algn="ctr"/>
            <a:endParaRPr lang="fr-FR" dirty="0"/>
          </a:p>
        </p:txBody>
      </p:sp>
      <p:cxnSp>
        <p:nvCxnSpPr>
          <p:cNvPr id="70" name="Connecteur droit avec flèche 69">
            <a:extLst>
              <a:ext uri="{FF2B5EF4-FFF2-40B4-BE49-F238E27FC236}">
                <a16:creationId xmlns:a16="http://schemas.microsoft.com/office/drawing/2014/main" id="{7FCB61B7-809B-416B-8480-952B1378562F}"/>
              </a:ext>
            </a:extLst>
          </p:cNvPr>
          <p:cNvCxnSpPr/>
          <p:nvPr/>
        </p:nvCxnSpPr>
        <p:spPr>
          <a:xfrm>
            <a:off x="1912071" y="3429000"/>
            <a:ext cx="335830" cy="2955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1" name="Rectangle : coins arrondis 70">
            <a:extLst>
              <a:ext uri="{FF2B5EF4-FFF2-40B4-BE49-F238E27FC236}">
                <a16:creationId xmlns:a16="http://schemas.microsoft.com/office/drawing/2014/main" id="{22C6396A-EA36-4B40-B2AF-C240B992A1DF}"/>
              </a:ext>
            </a:extLst>
          </p:cNvPr>
          <p:cNvSpPr/>
          <p:nvPr/>
        </p:nvSpPr>
        <p:spPr>
          <a:xfrm>
            <a:off x="6807362" y="5799532"/>
            <a:ext cx="2106094" cy="612597"/>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dirty="0"/>
              <a:t>Snapshot to Merge In</a:t>
            </a:r>
          </a:p>
        </p:txBody>
      </p:sp>
      <p:cxnSp>
        <p:nvCxnSpPr>
          <p:cNvPr id="73" name="Connecteur droit avec flèche 72">
            <a:extLst>
              <a:ext uri="{FF2B5EF4-FFF2-40B4-BE49-F238E27FC236}">
                <a16:creationId xmlns:a16="http://schemas.microsoft.com/office/drawing/2014/main" id="{9B2B0F33-6B62-4FC9-8C90-7FE1A198C1DF}"/>
              </a:ext>
            </a:extLst>
          </p:cNvPr>
          <p:cNvCxnSpPr>
            <a:stCxn id="71" idx="0"/>
            <a:endCxn id="42" idx="6"/>
          </p:cNvCxnSpPr>
          <p:nvPr/>
        </p:nvCxnSpPr>
        <p:spPr>
          <a:xfrm flipH="1" flipV="1">
            <a:off x="6837012" y="5196873"/>
            <a:ext cx="1023397" cy="602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4" name="Rectangle : coins arrondis 73">
            <a:extLst>
              <a:ext uri="{FF2B5EF4-FFF2-40B4-BE49-F238E27FC236}">
                <a16:creationId xmlns:a16="http://schemas.microsoft.com/office/drawing/2014/main" id="{88382235-DEF5-4EA5-8C82-5D2E8AA58768}"/>
              </a:ext>
            </a:extLst>
          </p:cNvPr>
          <p:cNvSpPr/>
          <p:nvPr/>
        </p:nvSpPr>
        <p:spPr>
          <a:xfrm>
            <a:off x="432926" y="4992222"/>
            <a:ext cx="2106094" cy="612597"/>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dirty="0"/>
              <a:t>Snapshot to Merge </a:t>
            </a:r>
            <a:r>
              <a:rPr lang="fr-FR" dirty="0" err="1"/>
              <a:t>Into</a:t>
            </a:r>
            <a:endParaRPr lang="fr-FR" dirty="0"/>
          </a:p>
        </p:txBody>
      </p:sp>
      <p:cxnSp>
        <p:nvCxnSpPr>
          <p:cNvPr id="76" name="Connecteur droit avec flèche 75">
            <a:extLst>
              <a:ext uri="{FF2B5EF4-FFF2-40B4-BE49-F238E27FC236}">
                <a16:creationId xmlns:a16="http://schemas.microsoft.com/office/drawing/2014/main" id="{DD59682D-18BB-407C-ABD7-A3E146D4E11E}"/>
              </a:ext>
            </a:extLst>
          </p:cNvPr>
          <p:cNvCxnSpPr>
            <a:cxnSpLocks/>
            <a:stCxn id="74" idx="3"/>
            <a:endCxn id="24" idx="3"/>
          </p:cNvCxnSpPr>
          <p:nvPr/>
        </p:nvCxnSpPr>
        <p:spPr>
          <a:xfrm flipV="1">
            <a:off x="2539020" y="4450715"/>
            <a:ext cx="1088547" cy="8478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8" name="Rectangle 77">
            <a:extLst>
              <a:ext uri="{FF2B5EF4-FFF2-40B4-BE49-F238E27FC236}">
                <a16:creationId xmlns:a16="http://schemas.microsoft.com/office/drawing/2014/main" id="{13A475C2-3CBD-46BC-883A-3819B28CF7DA}"/>
              </a:ext>
            </a:extLst>
          </p:cNvPr>
          <p:cNvSpPr/>
          <p:nvPr/>
        </p:nvSpPr>
        <p:spPr>
          <a:xfrm>
            <a:off x="2671312" y="5917669"/>
            <a:ext cx="3573799" cy="369332"/>
          </a:xfrm>
          <a:prstGeom prst="rect">
            <a:avLst/>
          </a:prstGeom>
          <a:ln>
            <a:solidFill>
              <a:schemeClr val="bg1">
                <a:lumMod val="65000"/>
              </a:schemeClr>
            </a:solidFill>
          </a:ln>
        </p:spPr>
        <p:txBody>
          <a:bodyPr wrap="none">
            <a:spAutoFit/>
          </a:bodyPr>
          <a:lstStyle/>
          <a:p>
            <a:r>
              <a:rPr lang="fr-FR" dirty="0">
                <a:latin typeface="LinLibertine"/>
              </a:rPr>
              <a:t>La suite plus bas :  commit de fusion</a:t>
            </a:r>
            <a:endParaRPr lang="fr-FR" dirty="0"/>
          </a:p>
        </p:txBody>
      </p:sp>
      <p:cxnSp>
        <p:nvCxnSpPr>
          <p:cNvPr id="79" name="Connecteur droit avec flèche 78">
            <a:extLst>
              <a:ext uri="{FF2B5EF4-FFF2-40B4-BE49-F238E27FC236}">
                <a16:creationId xmlns:a16="http://schemas.microsoft.com/office/drawing/2014/main" id="{55871C4A-E0A6-4C04-908D-F3467831F3FC}"/>
              </a:ext>
            </a:extLst>
          </p:cNvPr>
          <p:cNvCxnSpPr>
            <a:cxnSpLocks/>
            <a:stCxn id="78" idx="2"/>
            <a:endCxn id="4" idx="2"/>
          </p:cNvCxnSpPr>
          <p:nvPr/>
        </p:nvCxnSpPr>
        <p:spPr>
          <a:xfrm flipH="1">
            <a:off x="4448200" y="6287001"/>
            <a:ext cx="10012" cy="59838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160556615"/>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Espace réservé du contenu 10">
            <a:extLst>
              <a:ext uri="{FF2B5EF4-FFF2-40B4-BE49-F238E27FC236}">
                <a16:creationId xmlns:a16="http://schemas.microsoft.com/office/drawing/2014/main" id="{EF5BA876-226F-47A9-AE9D-F2421D661584}"/>
              </a:ext>
            </a:extLst>
          </p:cNvPr>
          <p:cNvSpPr>
            <a:spLocks noGrp="1"/>
          </p:cNvSpPr>
          <p:nvPr>
            <p:ph sz="half" idx="1"/>
          </p:nvPr>
        </p:nvSpPr>
        <p:spPr>
          <a:xfrm>
            <a:off x="127000" y="548680"/>
            <a:ext cx="8890000" cy="6228512"/>
          </a:xfrm>
        </p:spPr>
        <p:txBody>
          <a:bodyPr>
            <a:normAutofit/>
          </a:bodyPr>
          <a:lstStyle/>
          <a:p>
            <a:r>
              <a:rPr lang="fr-FR" dirty="0"/>
              <a:t>Les bases de la fusion</a:t>
            </a:r>
          </a:p>
          <a:p>
            <a:pPr lvl="1"/>
            <a:r>
              <a:rPr lang="fr-FR" dirty="0">
                <a:solidFill>
                  <a:schemeClr val="tx1"/>
                </a:solidFill>
              </a:rPr>
              <a:t>Commit de fusion :</a:t>
            </a:r>
            <a:endParaRPr lang="fr-FR" dirty="0"/>
          </a:p>
          <a:p>
            <a:pPr lvl="2"/>
            <a:endParaRPr lang="fr-FR" dirty="0"/>
          </a:p>
          <a:p>
            <a:pPr lvl="2"/>
            <a:endParaRPr lang="fr-FR" dirty="0"/>
          </a:p>
          <a:p>
            <a:pPr lvl="2"/>
            <a:endParaRPr lang="fr-FR" dirty="0"/>
          </a:p>
          <a:p>
            <a:pPr lvl="2"/>
            <a:endParaRPr lang="fr-FR" dirty="0"/>
          </a:p>
          <a:p>
            <a:pPr lvl="2"/>
            <a:endParaRPr lang="fr-FR" dirty="0"/>
          </a:p>
        </p:txBody>
      </p:sp>
      <p:sp>
        <p:nvSpPr>
          <p:cNvPr id="13" name="Rectangle 12">
            <a:extLst>
              <a:ext uri="{FF2B5EF4-FFF2-40B4-BE49-F238E27FC236}">
                <a16:creationId xmlns:a16="http://schemas.microsoft.com/office/drawing/2014/main" id="{C8822468-6FAF-4F8A-A4DA-137F8055C914}"/>
              </a:ext>
            </a:extLst>
          </p:cNvPr>
          <p:cNvSpPr/>
          <p:nvPr/>
        </p:nvSpPr>
        <p:spPr>
          <a:xfrm>
            <a:off x="5753562" y="5941970"/>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prob53</a:t>
            </a:r>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 La Fusion (bis)</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789"/>
            <a:ext cx="521891" cy="521891"/>
          </a:xfrm>
          <a:prstGeom prst="rect">
            <a:avLst/>
          </a:prstGeom>
        </p:spPr>
      </p:pic>
      <p:sp>
        <p:nvSpPr>
          <p:cNvPr id="12" name="Rectangle 11">
            <a:extLst>
              <a:ext uri="{FF2B5EF4-FFF2-40B4-BE49-F238E27FC236}">
                <a16:creationId xmlns:a16="http://schemas.microsoft.com/office/drawing/2014/main" id="{8E89DB90-1E88-459C-8028-BED1551D6F9B}"/>
              </a:ext>
            </a:extLst>
          </p:cNvPr>
          <p:cNvSpPr/>
          <p:nvPr/>
        </p:nvSpPr>
        <p:spPr>
          <a:xfrm>
            <a:off x="6663623" y="2329315"/>
            <a:ext cx="1240371" cy="88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MASTER</a:t>
            </a:r>
          </a:p>
        </p:txBody>
      </p:sp>
      <p:sp>
        <p:nvSpPr>
          <p:cNvPr id="14" name="Ellipse 13">
            <a:extLst>
              <a:ext uri="{FF2B5EF4-FFF2-40B4-BE49-F238E27FC236}">
                <a16:creationId xmlns:a16="http://schemas.microsoft.com/office/drawing/2014/main" id="{CC91BC7A-15D4-4352-9538-15862CD78BD0}"/>
              </a:ext>
            </a:extLst>
          </p:cNvPr>
          <p:cNvSpPr/>
          <p:nvPr/>
        </p:nvSpPr>
        <p:spPr>
          <a:xfrm>
            <a:off x="559446" y="3716721"/>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C0</a:t>
            </a:r>
          </a:p>
        </p:txBody>
      </p:sp>
      <p:sp>
        <p:nvSpPr>
          <p:cNvPr id="15" name="Ellipse 14">
            <a:extLst>
              <a:ext uri="{FF2B5EF4-FFF2-40B4-BE49-F238E27FC236}">
                <a16:creationId xmlns:a16="http://schemas.microsoft.com/office/drawing/2014/main" id="{E73FD7B7-250D-41A6-B768-739147ADBAEA}"/>
              </a:ext>
            </a:extLst>
          </p:cNvPr>
          <p:cNvSpPr/>
          <p:nvPr/>
        </p:nvSpPr>
        <p:spPr>
          <a:xfrm>
            <a:off x="1784638" y="3697734"/>
            <a:ext cx="926527" cy="882173"/>
          </a:xfrm>
          <a:prstGeom prst="ellipse">
            <a:avLst/>
          </a:prstGeom>
          <a:solidFill>
            <a:srgbClr val="FF0000"/>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dirty="0">
                <a:solidFill>
                  <a:schemeClr val="bg1"/>
                </a:solidFill>
              </a:rPr>
              <a:t>C3</a:t>
            </a:r>
          </a:p>
        </p:txBody>
      </p:sp>
      <p:cxnSp>
        <p:nvCxnSpPr>
          <p:cNvPr id="18" name="Connecteur droit avec flèche 17">
            <a:extLst>
              <a:ext uri="{FF2B5EF4-FFF2-40B4-BE49-F238E27FC236}">
                <a16:creationId xmlns:a16="http://schemas.microsoft.com/office/drawing/2014/main" id="{25718A96-410B-4264-B332-FFDE19D74B15}"/>
              </a:ext>
            </a:extLst>
          </p:cNvPr>
          <p:cNvCxnSpPr>
            <a:cxnSpLocks/>
            <a:endCxn id="14" idx="6"/>
          </p:cNvCxnSpPr>
          <p:nvPr/>
        </p:nvCxnSpPr>
        <p:spPr>
          <a:xfrm flipH="1">
            <a:off x="1485973" y="4157808"/>
            <a:ext cx="29866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Connecteur droit avec flèche 20">
            <a:extLst>
              <a:ext uri="{FF2B5EF4-FFF2-40B4-BE49-F238E27FC236}">
                <a16:creationId xmlns:a16="http://schemas.microsoft.com/office/drawing/2014/main" id="{B46ABFF9-20E6-41F4-946E-6922365E6D95}"/>
              </a:ext>
            </a:extLst>
          </p:cNvPr>
          <p:cNvCxnSpPr>
            <a:cxnSpLocks/>
            <a:stCxn id="12" idx="2"/>
            <a:endCxn id="35" idx="0"/>
          </p:cNvCxnSpPr>
          <p:nvPr/>
        </p:nvCxnSpPr>
        <p:spPr>
          <a:xfrm>
            <a:off x="7283809" y="3210392"/>
            <a:ext cx="0" cy="21860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Connecteur droit avec flèche 21">
            <a:extLst>
              <a:ext uri="{FF2B5EF4-FFF2-40B4-BE49-F238E27FC236}">
                <a16:creationId xmlns:a16="http://schemas.microsoft.com/office/drawing/2014/main" id="{5AEF0C1E-0064-4456-BD1E-6C0D20133E5A}"/>
              </a:ext>
            </a:extLst>
          </p:cNvPr>
          <p:cNvCxnSpPr>
            <a:cxnSpLocks/>
            <a:stCxn id="13" idx="0"/>
            <a:endCxn id="42" idx="4"/>
          </p:cNvCxnSpPr>
          <p:nvPr/>
        </p:nvCxnSpPr>
        <p:spPr>
          <a:xfrm flipV="1">
            <a:off x="6373748" y="5637959"/>
            <a:ext cx="1" cy="30401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Ellipse 25">
            <a:extLst>
              <a:ext uri="{FF2B5EF4-FFF2-40B4-BE49-F238E27FC236}">
                <a16:creationId xmlns:a16="http://schemas.microsoft.com/office/drawing/2014/main" id="{EAA89D38-66E4-4E07-B4DF-5ECE97EF70D9}"/>
              </a:ext>
            </a:extLst>
          </p:cNvPr>
          <p:cNvSpPr/>
          <p:nvPr/>
        </p:nvSpPr>
        <p:spPr>
          <a:xfrm>
            <a:off x="3369984" y="4770757"/>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C4</a:t>
            </a:r>
          </a:p>
        </p:txBody>
      </p:sp>
      <p:cxnSp>
        <p:nvCxnSpPr>
          <p:cNvPr id="27" name="Connecteur droit avec flèche 26">
            <a:extLst>
              <a:ext uri="{FF2B5EF4-FFF2-40B4-BE49-F238E27FC236}">
                <a16:creationId xmlns:a16="http://schemas.microsoft.com/office/drawing/2014/main" id="{9F63A386-3332-40CD-AE62-965540A4C0F4}"/>
              </a:ext>
            </a:extLst>
          </p:cNvPr>
          <p:cNvCxnSpPr>
            <a:cxnSpLocks/>
            <a:stCxn id="26" idx="2"/>
            <a:endCxn id="15" idx="6"/>
          </p:cNvCxnSpPr>
          <p:nvPr/>
        </p:nvCxnSpPr>
        <p:spPr>
          <a:xfrm flipH="1" flipV="1">
            <a:off x="2711165" y="4138821"/>
            <a:ext cx="658819" cy="107302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8" name="Connecteur droit avec flèche 27">
            <a:extLst>
              <a:ext uri="{FF2B5EF4-FFF2-40B4-BE49-F238E27FC236}">
                <a16:creationId xmlns:a16="http://schemas.microsoft.com/office/drawing/2014/main" id="{B7322E7E-1737-401A-8551-D0559228141F}"/>
              </a:ext>
            </a:extLst>
          </p:cNvPr>
          <p:cNvCxnSpPr>
            <a:cxnSpLocks/>
            <a:stCxn id="23" idx="2"/>
            <a:endCxn id="12" idx="0"/>
          </p:cNvCxnSpPr>
          <p:nvPr/>
        </p:nvCxnSpPr>
        <p:spPr>
          <a:xfrm>
            <a:off x="7280418" y="2030833"/>
            <a:ext cx="3391" cy="298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4" name="Ellipse 23">
            <a:extLst>
              <a:ext uri="{FF2B5EF4-FFF2-40B4-BE49-F238E27FC236}">
                <a16:creationId xmlns:a16="http://schemas.microsoft.com/office/drawing/2014/main" id="{5D2DE10A-F745-4743-99C4-0F0EB215F1DE}"/>
              </a:ext>
            </a:extLst>
          </p:cNvPr>
          <p:cNvSpPr/>
          <p:nvPr/>
        </p:nvSpPr>
        <p:spPr>
          <a:xfrm>
            <a:off x="3390886" y="3697733"/>
            <a:ext cx="926527" cy="882173"/>
          </a:xfrm>
          <a:prstGeom prst="ellipse">
            <a:avLst/>
          </a:prstGeom>
          <a:solidFill>
            <a:srgbClr val="FF0000"/>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dirty="0">
                <a:solidFill>
                  <a:schemeClr val="bg1"/>
                </a:solidFill>
              </a:rPr>
              <a:t>C5</a:t>
            </a:r>
          </a:p>
        </p:txBody>
      </p:sp>
      <p:cxnSp>
        <p:nvCxnSpPr>
          <p:cNvPr id="29" name="Connecteur droit avec flèche 28">
            <a:extLst>
              <a:ext uri="{FF2B5EF4-FFF2-40B4-BE49-F238E27FC236}">
                <a16:creationId xmlns:a16="http://schemas.microsoft.com/office/drawing/2014/main" id="{C41ED07E-D5DE-4286-BD4D-7328D20395CC}"/>
              </a:ext>
            </a:extLst>
          </p:cNvPr>
          <p:cNvCxnSpPr>
            <a:cxnSpLocks/>
            <a:stCxn id="24" idx="2"/>
            <a:endCxn id="15" idx="6"/>
          </p:cNvCxnSpPr>
          <p:nvPr/>
        </p:nvCxnSpPr>
        <p:spPr>
          <a:xfrm flipH="1">
            <a:off x="2711165" y="4138820"/>
            <a:ext cx="679721"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4" name="Ellipse 33">
            <a:extLst>
              <a:ext uri="{FF2B5EF4-FFF2-40B4-BE49-F238E27FC236}">
                <a16:creationId xmlns:a16="http://schemas.microsoft.com/office/drawing/2014/main" id="{28BDEEE0-9F8D-486F-9D43-B7C408EFE029}"/>
              </a:ext>
            </a:extLst>
          </p:cNvPr>
          <p:cNvSpPr/>
          <p:nvPr/>
        </p:nvSpPr>
        <p:spPr>
          <a:xfrm>
            <a:off x="4733435" y="4779075"/>
            <a:ext cx="926527" cy="8821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C6</a:t>
            </a:r>
          </a:p>
        </p:txBody>
      </p:sp>
      <p:cxnSp>
        <p:nvCxnSpPr>
          <p:cNvPr id="38" name="Connecteur droit avec flèche 37">
            <a:extLst>
              <a:ext uri="{FF2B5EF4-FFF2-40B4-BE49-F238E27FC236}">
                <a16:creationId xmlns:a16="http://schemas.microsoft.com/office/drawing/2014/main" id="{9ABCE0A8-A1DC-4D8E-82FB-E6BF94A0A99C}"/>
              </a:ext>
            </a:extLst>
          </p:cNvPr>
          <p:cNvCxnSpPr>
            <a:cxnSpLocks/>
            <a:stCxn id="34" idx="2"/>
            <a:endCxn id="26" idx="6"/>
          </p:cNvCxnSpPr>
          <p:nvPr/>
        </p:nvCxnSpPr>
        <p:spPr>
          <a:xfrm flipH="1" flipV="1">
            <a:off x="4296511" y="5211844"/>
            <a:ext cx="436924" cy="831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Rectangle : coins arrondis 22">
            <a:extLst>
              <a:ext uri="{FF2B5EF4-FFF2-40B4-BE49-F238E27FC236}">
                <a16:creationId xmlns:a16="http://schemas.microsoft.com/office/drawing/2014/main" id="{D8E691B3-7D1C-41E6-997A-74588555ABC0}"/>
              </a:ext>
            </a:extLst>
          </p:cNvPr>
          <p:cNvSpPr/>
          <p:nvPr/>
        </p:nvSpPr>
        <p:spPr>
          <a:xfrm>
            <a:off x="6660232" y="1416910"/>
            <a:ext cx="1240371" cy="61392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HEAD</a:t>
            </a:r>
          </a:p>
        </p:txBody>
      </p:sp>
      <p:sp>
        <p:nvSpPr>
          <p:cNvPr id="42" name="Ellipse 41">
            <a:extLst>
              <a:ext uri="{FF2B5EF4-FFF2-40B4-BE49-F238E27FC236}">
                <a16:creationId xmlns:a16="http://schemas.microsoft.com/office/drawing/2014/main" id="{5063C77E-5059-4BC5-BDFC-EE9C61D7F948}"/>
              </a:ext>
            </a:extLst>
          </p:cNvPr>
          <p:cNvSpPr/>
          <p:nvPr/>
        </p:nvSpPr>
        <p:spPr>
          <a:xfrm>
            <a:off x="5910485" y="4755786"/>
            <a:ext cx="926527" cy="882173"/>
          </a:xfrm>
          <a:prstGeom prst="ellipse">
            <a:avLst/>
          </a:prstGeom>
          <a:solidFill>
            <a:srgbClr val="FF0000"/>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dirty="0">
                <a:solidFill>
                  <a:schemeClr val="bg1"/>
                </a:solidFill>
              </a:rPr>
              <a:t>C7</a:t>
            </a:r>
          </a:p>
        </p:txBody>
      </p:sp>
      <p:cxnSp>
        <p:nvCxnSpPr>
          <p:cNvPr id="44" name="Connecteur droit avec flèche 43">
            <a:extLst>
              <a:ext uri="{FF2B5EF4-FFF2-40B4-BE49-F238E27FC236}">
                <a16:creationId xmlns:a16="http://schemas.microsoft.com/office/drawing/2014/main" id="{C6095AE6-4527-4E11-9018-944BF747F458}"/>
              </a:ext>
            </a:extLst>
          </p:cNvPr>
          <p:cNvCxnSpPr>
            <a:cxnSpLocks/>
            <a:stCxn id="42" idx="2"/>
          </p:cNvCxnSpPr>
          <p:nvPr/>
        </p:nvCxnSpPr>
        <p:spPr>
          <a:xfrm flipH="1">
            <a:off x="5473561" y="5196873"/>
            <a:ext cx="436924" cy="3502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5" name="Ellipse 34">
            <a:extLst>
              <a:ext uri="{FF2B5EF4-FFF2-40B4-BE49-F238E27FC236}">
                <a16:creationId xmlns:a16="http://schemas.microsoft.com/office/drawing/2014/main" id="{16C8F4C6-D680-4164-AFD7-B2C1A91D9469}"/>
              </a:ext>
            </a:extLst>
          </p:cNvPr>
          <p:cNvSpPr/>
          <p:nvPr/>
        </p:nvSpPr>
        <p:spPr>
          <a:xfrm>
            <a:off x="6820545" y="3429000"/>
            <a:ext cx="926527" cy="882173"/>
          </a:xfrm>
          <a:prstGeom prst="ellipse">
            <a:avLst/>
          </a:prstGeom>
          <a:solidFill>
            <a:srgbClr val="FFC000"/>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dirty="0">
                <a:solidFill>
                  <a:schemeClr val="bg1"/>
                </a:solidFill>
              </a:rPr>
              <a:t>C8</a:t>
            </a:r>
          </a:p>
        </p:txBody>
      </p:sp>
      <p:cxnSp>
        <p:nvCxnSpPr>
          <p:cNvPr id="37" name="Connecteur droit avec flèche 36">
            <a:extLst>
              <a:ext uri="{FF2B5EF4-FFF2-40B4-BE49-F238E27FC236}">
                <a16:creationId xmlns:a16="http://schemas.microsoft.com/office/drawing/2014/main" id="{30426177-790A-4458-8DB3-5D8817279022}"/>
              </a:ext>
            </a:extLst>
          </p:cNvPr>
          <p:cNvCxnSpPr>
            <a:cxnSpLocks/>
            <a:stCxn id="35" idx="2"/>
            <a:endCxn id="24" idx="6"/>
          </p:cNvCxnSpPr>
          <p:nvPr/>
        </p:nvCxnSpPr>
        <p:spPr>
          <a:xfrm flipH="1">
            <a:off x="4317413" y="3870087"/>
            <a:ext cx="2503132" cy="26873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9" name="Connecteur droit avec flèche 38">
            <a:extLst>
              <a:ext uri="{FF2B5EF4-FFF2-40B4-BE49-F238E27FC236}">
                <a16:creationId xmlns:a16="http://schemas.microsoft.com/office/drawing/2014/main" id="{15913AA2-204E-4098-9B61-253168DA343A}"/>
              </a:ext>
            </a:extLst>
          </p:cNvPr>
          <p:cNvCxnSpPr>
            <a:cxnSpLocks/>
            <a:stCxn id="35" idx="4"/>
            <a:endCxn id="42" idx="7"/>
          </p:cNvCxnSpPr>
          <p:nvPr/>
        </p:nvCxnSpPr>
        <p:spPr>
          <a:xfrm flipH="1">
            <a:off x="6701325" y="4311173"/>
            <a:ext cx="582484" cy="57380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205498064"/>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Espace réservé du contenu 10">
            <a:extLst>
              <a:ext uri="{FF2B5EF4-FFF2-40B4-BE49-F238E27FC236}">
                <a16:creationId xmlns:a16="http://schemas.microsoft.com/office/drawing/2014/main" id="{EF5BA876-226F-47A9-AE9D-F2421D661584}"/>
              </a:ext>
            </a:extLst>
          </p:cNvPr>
          <p:cNvSpPr>
            <a:spLocks noGrp="1"/>
          </p:cNvSpPr>
          <p:nvPr>
            <p:ph idx="1"/>
          </p:nvPr>
        </p:nvSpPr>
        <p:spPr/>
        <p:txBody>
          <a:bodyPr>
            <a:normAutofit/>
          </a:bodyPr>
          <a:lstStyle/>
          <a:p>
            <a:pPr lvl="1"/>
            <a:endParaRPr lang="fr-FR" dirty="0"/>
          </a:p>
          <a:p>
            <a:pPr marL="365125" lvl="1" indent="0">
              <a:buNone/>
            </a:pPr>
            <a:endParaRPr lang="fr-FR" dirty="0"/>
          </a:p>
          <a:p>
            <a:pPr marL="365125" lvl="1"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p:txBody>
      </p:sp>
      <p:sp>
        <p:nvSpPr>
          <p:cNvPr id="13" name="Espace réservé du texte 12">
            <a:extLst>
              <a:ext uri="{FF2B5EF4-FFF2-40B4-BE49-F238E27FC236}">
                <a16:creationId xmlns:a16="http://schemas.microsoft.com/office/drawing/2014/main" id="{12399B21-F98C-492C-85DC-82959C3AD39B}"/>
              </a:ext>
            </a:extLst>
          </p:cNvPr>
          <p:cNvSpPr>
            <a:spLocks noGrp="1"/>
          </p:cNvSpPr>
          <p:nvPr>
            <p:ph type="body" sz="half" idx="2"/>
          </p:nvPr>
        </p:nvSpPr>
        <p:spPr/>
        <p:txBody>
          <a:bodyPr/>
          <a:lstStyle/>
          <a:p>
            <a:endParaRPr lang="fr-FR"/>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:Conflits de fusion</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09" y="367184"/>
            <a:ext cx="521891" cy="521891"/>
          </a:xfrm>
          <a:prstGeom prst="rect">
            <a:avLst/>
          </a:prstGeom>
        </p:spPr>
      </p:pic>
      <p:pic>
        <p:nvPicPr>
          <p:cNvPr id="15" name="Espace réservé du contenu 6">
            <a:extLst>
              <a:ext uri="{FF2B5EF4-FFF2-40B4-BE49-F238E27FC236}">
                <a16:creationId xmlns:a16="http://schemas.microsoft.com/office/drawing/2014/main" id="{47C20978-FDD6-492D-83D5-888F7AC82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44" y="1074181"/>
            <a:ext cx="6775512" cy="5011064"/>
          </a:xfrm>
          <a:prstGeom prst="rect">
            <a:avLst/>
          </a:prstGeom>
        </p:spPr>
      </p:pic>
      <p:pic>
        <p:nvPicPr>
          <p:cNvPr id="16" name="Image 15">
            <a:extLst>
              <a:ext uri="{FF2B5EF4-FFF2-40B4-BE49-F238E27FC236}">
                <a16:creationId xmlns:a16="http://schemas.microsoft.com/office/drawing/2014/main" id="{BD0EC680-2711-4CA9-BE4F-567C78985C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131229">
            <a:off x="2132569" y="2232866"/>
            <a:ext cx="557157" cy="548242"/>
          </a:xfrm>
          <a:prstGeom prst="rect">
            <a:avLst/>
          </a:prstGeom>
        </p:spPr>
      </p:pic>
      <p:pic>
        <p:nvPicPr>
          <p:cNvPr id="18" name="Image 17">
            <a:extLst>
              <a:ext uri="{FF2B5EF4-FFF2-40B4-BE49-F238E27FC236}">
                <a16:creationId xmlns:a16="http://schemas.microsoft.com/office/drawing/2014/main" id="{97590596-1B39-45B7-9F2F-1F4D7E48E2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446978">
            <a:off x="4515469" y="2330009"/>
            <a:ext cx="74986" cy="76009"/>
          </a:xfrm>
          <a:prstGeom prst="rect">
            <a:avLst/>
          </a:prstGeom>
        </p:spPr>
      </p:pic>
      <p:pic>
        <p:nvPicPr>
          <p:cNvPr id="20" name="Image 19">
            <a:extLst>
              <a:ext uri="{FF2B5EF4-FFF2-40B4-BE49-F238E27FC236}">
                <a16:creationId xmlns:a16="http://schemas.microsoft.com/office/drawing/2014/main" id="{9B953393-67D7-44D6-8929-F976146DC2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446978">
            <a:off x="4413053" y="2503551"/>
            <a:ext cx="74986" cy="76009"/>
          </a:xfrm>
          <a:prstGeom prst="rect">
            <a:avLst/>
          </a:prstGeom>
        </p:spPr>
      </p:pic>
      <p:pic>
        <p:nvPicPr>
          <p:cNvPr id="21" name="Image 20">
            <a:extLst>
              <a:ext uri="{FF2B5EF4-FFF2-40B4-BE49-F238E27FC236}">
                <a16:creationId xmlns:a16="http://schemas.microsoft.com/office/drawing/2014/main" id="{E5E9DA72-6D5A-464C-A6CD-63F0462D6B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223590">
            <a:off x="4210074" y="2182761"/>
            <a:ext cx="476253" cy="476253"/>
          </a:xfrm>
          <a:prstGeom prst="rect">
            <a:avLst/>
          </a:prstGeom>
        </p:spPr>
      </p:pic>
      <p:pic>
        <p:nvPicPr>
          <p:cNvPr id="23" name="Image 22">
            <a:extLst>
              <a:ext uri="{FF2B5EF4-FFF2-40B4-BE49-F238E27FC236}">
                <a16:creationId xmlns:a16="http://schemas.microsoft.com/office/drawing/2014/main" id="{A1067068-491A-4114-8D01-217BA873D1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8538014">
            <a:off x="4475613" y="2241096"/>
            <a:ext cx="465418" cy="682115"/>
          </a:xfrm>
          <a:prstGeom prst="rect">
            <a:avLst/>
          </a:prstGeom>
        </p:spPr>
      </p:pic>
      <p:pic>
        <p:nvPicPr>
          <p:cNvPr id="25" name="Image 24">
            <a:extLst>
              <a:ext uri="{FF2B5EF4-FFF2-40B4-BE49-F238E27FC236}">
                <a16:creationId xmlns:a16="http://schemas.microsoft.com/office/drawing/2014/main" id="{88F18E05-E475-4827-B395-CD8E37AF91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068781">
            <a:off x="4505956" y="2434373"/>
            <a:ext cx="132088" cy="132090"/>
          </a:xfrm>
          <a:prstGeom prst="rect">
            <a:avLst/>
          </a:prstGeom>
        </p:spPr>
      </p:pic>
      <p:sp>
        <p:nvSpPr>
          <p:cNvPr id="26" name="ZoneTexte 25">
            <a:extLst>
              <a:ext uri="{FF2B5EF4-FFF2-40B4-BE49-F238E27FC236}">
                <a16:creationId xmlns:a16="http://schemas.microsoft.com/office/drawing/2014/main" id="{473C81AD-8065-4662-B4BF-635BD51828A2}"/>
              </a:ext>
            </a:extLst>
          </p:cNvPr>
          <p:cNvSpPr txBox="1"/>
          <p:nvPr/>
        </p:nvSpPr>
        <p:spPr>
          <a:xfrm>
            <a:off x="978031" y="228019"/>
            <a:ext cx="4916474" cy="800219"/>
          </a:xfrm>
          <a:prstGeom prst="rect">
            <a:avLst/>
          </a:prstGeom>
          <a:noFill/>
        </p:spPr>
        <p:txBody>
          <a:bodyPr wrap="none" rtlCol="0">
            <a:spAutoFit/>
          </a:bodyPr>
          <a:lstStyle/>
          <a:p>
            <a:r>
              <a:rPr lang="fr-FR" sz="4600" dirty="0">
                <a:solidFill>
                  <a:srgbClr val="C00000"/>
                </a:solidFill>
              </a:rPr>
              <a:t>Conflits de FUSION</a:t>
            </a:r>
          </a:p>
        </p:txBody>
      </p:sp>
      <p:pic>
        <p:nvPicPr>
          <p:cNvPr id="27" name="Image 26">
            <a:extLst>
              <a:ext uri="{FF2B5EF4-FFF2-40B4-BE49-F238E27FC236}">
                <a16:creationId xmlns:a16="http://schemas.microsoft.com/office/drawing/2014/main" id="{D2D7AF20-D099-4D65-AA2A-81368725F556}"/>
              </a:ext>
            </a:extLst>
          </p:cNvPr>
          <p:cNvPicPr>
            <a:picLocks noChangeAspect="1"/>
          </p:cNvPicPr>
          <p:nvPr/>
        </p:nvPicPr>
        <p:blipFill>
          <a:blip r:embed="rId10"/>
          <a:stretch>
            <a:fillRect/>
          </a:stretch>
        </p:blipFill>
        <p:spPr>
          <a:xfrm flipH="1">
            <a:off x="5868144" y="367184"/>
            <a:ext cx="526772" cy="526772"/>
          </a:xfrm>
          <a:prstGeom prst="rect">
            <a:avLst/>
          </a:prstGeom>
        </p:spPr>
      </p:pic>
    </p:spTree>
    <p:extLst>
      <p:ext uri="{BB962C8B-B14F-4D97-AF65-F5344CB8AC3E}">
        <p14:creationId xmlns:p14="http://schemas.microsoft.com/office/powerpoint/2010/main" val="3920323330"/>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Espace réservé du contenu 10">
            <a:extLst>
              <a:ext uri="{FF2B5EF4-FFF2-40B4-BE49-F238E27FC236}">
                <a16:creationId xmlns:a16="http://schemas.microsoft.com/office/drawing/2014/main" id="{EF5BA876-226F-47A9-AE9D-F2421D661584}"/>
              </a:ext>
            </a:extLst>
          </p:cNvPr>
          <p:cNvSpPr>
            <a:spLocks noGrp="1"/>
          </p:cNvSpPr>
          <p:nvPr>
            <p:ph sz="half" idx="1"/>
          </p:nvPr>
        </p:nvSpPr>
        <p:spPr>
          <a:xfrm>
            <a:off x="127000" y="548680"/>
            <a:ext cx="8890000" cy="6228512"/>
          </a:xfrm>
        </p:spPr>
        <p:txBody>
          <a:bodyPr>
            <a:normAutofit/>
          </a:bodyPr>
          <a:lstStyle/>
          <a:p>
            <a:r>
              <a:rPr lang="fr-FR" dirty="0"/>
              <a:t>Parfois y a un petit accroc :</a:t>
            </a:r>
          </a:p>
          <a:p>
            <a:pPr lvl="1"/>
            <a:r>
              <a:rPr lang="fr-FR" dirty="0"/>
              <a:t>Git gère des fusions avec : </a:t>
            </a:r>
          </a:p>
          <a:p>
            <a:pPr lvl="1"/>
            <a:endParaRPr lang="fr-FR" dirty="0"/>
          </a:p>
          <a:p>
            <a:pPr lvl="2"/>
            <a:r>
              <a:rPr lang="fr-FR" dirty="0"/>
              <a:t>des fichiers différents</a:t>
            </a:r>
          </a:p>
          <a:p>
            <a:pPr lvl="2"/>
            <a:r>
              <a:rPr lang="fr-FR" dirty="0"/>
              <a:t>des parties distinctes des mêmes fichiers texte</a:t>
            </a:r>
          </a:p>
          <a:p>
            <a:pPr lvl="2"/>
            <a:endParaRPr lang="fr-FR" dirty="0"/>
          </a:p>
          <a:p>
            <a:pPr lvl="1"/>
            <a:r>
              <a:rPr lang="fr-FR" dirty="0"/>
              <a:t>Git NE gère PAS des fusions avec des modifications sur</a:t>
            </a:r>
          </a:p>
          <a:p>
            <a:pPr lvl="1"/>
            <a:endParaRPr lang="fr-FR" dirty="0"/>
          </a:p>
          <a:p>
            <a:pPr lvl="2"/>
            <a:r>
              <a:rPr lang="fr-FR" dirty="0"/>
              <a:t>un même fichier binaire</a:t>
            </a:r>
          </a:p>
          <a:p>
            <a:pPr lvl="2"/>
            <a:r>
              <a:rPr lang="fr-FR" dirty="0"/>
              <a:t>la même partie d’un fichier texte.</a:t>
            </a:r>
          </a:p>
          <a:p>
            <a:pPr lvl="2"/>
            <a:r>
              <a:rPr lang="fr-FR" dirty="0"/>
              <a:t>Dans ce cas, le conflit doit être résolu à la main avant de pouvoir créer le commit de fusion.</a:t>
            </a:r>
          </a:p>
          <a:p>
            <a:pPr lvl="2"/>
            <a:endParaRPr lang="fr-FR" dirty="0"/>
          </a:p>
          <a:p>
            <a:pPr lvl="1"/>
            <a:r>
              <a:rPr lang="fr-FR" i="1" dirty="0">
                <a:solidFill>
                  <a:srgbClr val="C00000"/>
                </a:solidFill>
                <a:effectLst>
                  <a:outerShdw blurRad="38100" dist="38100" dir="2700000" algn="tl">
                    <a:srgbClr val="000000">
                      <a:alpha val="43137"/>
                    </a:srgbClr>
                  </a:outerShdw>
                </a:effectLst>
              </a:rPr>
              <a:t> Il convient de vérifier le résultat de la fusion même lorsqu’aucun conflit n’est signalé !!!</a:t>
            </a:r>
          </a:p>
          <a:p>
            <a:pPr lvl="1"/>
            <a:endParaRPr lang="fr-FR" dirty="0"/>
          </a:p>
          <a:p>
            <a:pPr marL="365125" lvl="1" indent="0">
              <a:buNone/>
            </a:pPr>
            <a:endParaRPr lang="fr-FR" dirty="0"/>
          </a:p>
          <a:p>
            <a:pPr marL="365125" lvl="1"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:Conflits de fusion</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789"/>
            <a:ext cx="521891" cy="521891"/>
          </a:xfrm>
          <a:prstGeom prst="rect">
            <a:avLst/>
          </a:prstGeom>
        </p:spPr>
      </p:pic>
    </p:spTree>
    <p:extLst>
      <p:ext uri="{BB962C8B-B14F-4D97-AF65-F5344CB8AC3E}">
        <p14:creationId xmlns:p14="http://schemas.microsoft.com/office/powerpoint/2010/main" val="2277798893"/>
      </p:ext>
    </p:extLst>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Espace réservé du contenu 10">
            <a:extLst>
              <a:ext uri="{FF2B5EF4-FFF2-40B4-BE49-F238E27FC236}">
                <a16:creationId xmlns:a16="http://schemas.microsoft.com/office/drawing/2014/main" id="{EF5BA876-226F-47A9-AE9D-F2421D661584}"/>
              </a:ext>
            </a:extLst>
          </p:cNvPr>
          <p:cNvSpPr>
            <a:spLocks noGrp="1"/>
          </p:cNvSpPr>
          <p:nvPr>
            <p:ph sz="half" idx="1"/>
          </p:nvPr>
        </p:nvSpPr>
        <p:spPr>
          <a:xfrm>
            <a:off x="127000" y="548680"/>
            <a:ext cx="8890000" cy="6228512"/>
          </a:xfrm>
        </p:spPr>
        <p:txBody>
          <a:bodyPr>
            <a:normAutofit/>
          </a:bodyPr>
          <a:lstStyle/>
          <a:p>
            <a:r>
              <a:rPr lang="fr-FR" dirty="0"/>
              <a:t>Parfois y a un petit accroc, </a:t>
            </a:r>
            <a:r>
              <a:rPr lang="fr-FR" b="1" dirty="0"/>
              <a:t>un cas courant </a:t>
            </a:r>
            <a:r>
              <a:rPr lang="fr-FR" dirty="0"/>
              <a:t>:</a:t>
            </a:r>
          </a:p>
          <a:p>
            <a:pPr lvl="1"/>
            <a:r>
              <a:rPr lang="fr-FR" dirty="0"/>
              <a:t>Généralement quand on a modifié différemment la même partie du même fichier dans les deux branches (la même ligne par exemple) git est incapable de choisir.</a:t>
            </a:r>
          </a:p>
          <a:p>
            <a:pPr lvl="1"/>
            <a:endParaRPr lang="fr-FR" dirty="0"/>
          </a:p>
          <a:p>
            <a:pPr lvl="1"/>
            <a:endParaRPr lang="fr-FR" dirty="0"/>
          </a:p>
          <a:p>
            <a:pPr lvl="1"/>
            <a:endParaRPr lang="fr-FR" dirty="0"/>
          </a:p>
          <a:p>
            <a:pPr lvl="1"/>
            <a:r>
              <a:rPr lang="fr-FR" dirty="0"/>
              <a:t>Git </a:t>
            </a:r>
            <a:r>
              <a:rPr lang="fr-FR" dirty="0" err="1"/>
              <a:t>status</a:t>
            </a:r>
            <a:r>
              <a:rPr lang="fr-FR" dirty="0"/>
              <a:t> </a:t>
            </a:r>
          </a:p>
          <a:p>
            <a:pPr lvl="1"/>
            <a:endParaRPr lang="fr-FR" dirty="0"/>
          </a:p>
          <a:p>
            <a:pPr lvl="1"/>
            <a:endParaRPr lang="fr-FR" dirty="0"/>
          </a:p>
          <a:p>
            <a:pPr lvl="1"/>
            <a:endParaRPr lang="fr-FR" dirty="0"/>
          </a:p>
          <a:p>
            <a:pPr marL="365125" lvl="1" indent="0">
              <a:buNone/>
            </a:pPr>
            <a:endParaRPr lang="fr-FR" dirty="0"/>
          </a:p>
          <a:p>
            <a:pPr marL="365125" lvl="1"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:Conflits de fusion</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789"/>
            <a:ext cx="521891" cy="521891"/>
          </a:xfrm>
          <a:prstGeom prst="rect">
            <a:avLst/>
          </a:prstGeom>
        </p:spPr>
      </p:pic>
      <p:sp>
        <p:nvSpPr>
          <p:cNvPr id="5" name="Rectangle 4">
            <a:extLst>
              <a:ext uri="{FF2B5EF4-FFF2-40B4-BE49-F238E27FC236}">
                <a16:creationId xmlns:a16="http://schemas.microsoft.com/office/drawing/2014/main" id="{3A2E65E5-68D3-4B8B-A1EA-78DD7703CF89}"/>
              </a:ext>
            </a:extLst>
          </p:cNvPr>
          <p:cNvSpPr/>
          <p:nvPr/>
        </p:nvSpPr>
        <p:spPr>
          <a:xfrm>
            <a:off x="1979712" y="2186143"/>
            <a:ext cx="4572000" cy="1477328"/>
          </a:xfrm>
          <a:prstGeom prst="rect">
            <a:avLst/>
          </a:prstGeom>
          <a:solidFill>
            <a:schemeClr val="tx1"/>
          </a:solidFill>
          <a:ln>
            <a:solidFill>
              <a:schemeClr val="accent1"/>
            </a:solidFill>
          </a:ln>
        </p:spPr>
        <p:txBody>
          <a:bodyPr>
            <a:spAutoFit/>
          </a:bodyPr>
          <a:lstStyle/>
          <a:p>
            <a:r>
              <a:rPr lang="fr-FR">
                <a:solidFill>
                  <a:schemeClr val="bg1"/>
                </a:solidFill>
              </a:rPr>
              <a:t>CONFLICT (add/add): Merge conflict in gitJour1.html</a:t>
            </a:r>
          </a:p>
          <a:p>
            <a:r>
              <a:rPr lang="fr-FR">
                <a:solidFill>
                  <a:schemeClr val="bg1"/>
                </a:solidFill>
              </a:rPr>
              <a:t>Auto-merging gitJour1.html</a:t>
            </a:r>
          </a:p>
          <a:p>
            <a:r>
              <a:rPr lang="fr-FR">
                <a:solidFill>
                  <a:schemeClr val="bg1"/>
                </a:solidFill>
              </a:rPr>
              <a:t>Automatic merge failed; fix conflicts and then commit the result.</a:t>
            </a:r>
            <a:endParaRPr lang="fr-FR" dirty="0">
              <a:solidFill>
                <a:schemeClr val="bg1"/>
              </a:solidFill>
            </a:endParaRPr>
          </a:p>
        </p:txBody>
      </p:sp>
      <p:sp>
        <p:nvSpPr>
          <p:cNvPr id="6" name="Rectangle 5">
            <a:extLst>
              <a:ext uri="{FF2B5EF4-FFF2-40B4-BE49-F238E27FC236}">
                <a16:creationId xmlns:a16="http://schemas.microsoft.com/office/drawing/2014/main" id="{46366461-B163-4C72-BAFE-60EE86287F7B}"/>
              </a:ext>
            </a:extLst>
          </p:cNvPr>
          <p:cNvSpPr/>
          <p:nvPr/>
        </p:nvSpPr>
        <p:spPr>
          <a:xfrm>
            <a:off x="1979712" y="4073050"/>
            <a:ext cx="4572000" cy="2308324"/>
          </a:xfrm>
          <a:prstGeom prst="rect">
            <a:avLst/>
          </a:prstGeom>
          <a:solidFill>
            <a:schemeClr val="tx1"/>
          </a:solidFill>
          <a:ln>
            <a:solidFill>
              <a:schemeClr val="accent1"/>
            </a:solidFill>
          </a:ln>
        </p:spPr>
        <p:txBody>
          <a:bodyPr>
            <a:spAutoFit/>
          </a:bodyPr>
          <a:lstStyle/>
          <a:p>
            <a:r>
              <a:rPr lang="fr-FR" dirty="0">
                <a:solidFill>
                  <a:schemeClr val="bg1"/>
                </a:solidFill>
              </a:rPr>
              <a:t>On </a:t>
            </a:r>
            <a:r>
              <a:rPr lang="fr-FR" dirty="0" err="1">
                <a:solidFill>
                  <a:schemeClr val="bg1"/>
                </a:solidFill>
              </a:rPr>
              <a:t>branch</a:t>
            </a:r>
            <a:r>
              <a:rPr lang="fr-FR" dirty="0">
                <a:solidFill>
                  <a:schemeClr val="bg1"/>
                </a:solidFill>
              </a:rPr>
              <a:t> master</a:t>
            </a:r>
          </a:p>
          <a:p>
            <a:r>
              <a:rPr lang="fr-FR" dirty="0">
                <a:solidFill>
                  <a:schemeClr val="bg1"/>
                </a:solidFill>
              </a:rPr>
              <a:t>You have </a:t>
            </a:r>
            <a:r>
              <a:rPr lang="fr-FR" dirty="0" err="1">
                <a:solidFill>
                  <a:schemeClr val="bg1"/>
                </a:solidFill>
              </a:rPr>
              <a:t>unmerged</a:t>
            </a:r>
            <a:r>
              <a:rPr lang="fr-FR" dirty="0">
                <a:solidFill>
                  <a:schemeClr val="bg1"/>
                </a:solidFill>
              </a:rPr>
              <a:t> </a:t>
            </a:r>
            <a:r>
              <a:rPr lang="fr-FR" dirty="0" err="1">
                <a:solidFill>
                  <a:schemeClr val="bg1"/>
                </a:solidFill>
              </a:rPr>
              <a:t>paths</a:t>
            </a:r>
            <a:r>
              <a:rPr lang="fr-FR" dirty="0">
                <a:solidFill>
                  <a:schemeClr val="bg1"/>
                </a:solidFill>
              </a:rPr>
              <a:t>.</a:t>
            </a:r>
          </a:p>
          <a:p>
            <a:r>
              <a:rPr lang="fr-FR" dirty="0">
                <a:solidFill>
                  <a:schemeClr val="bg1"/>
                </a:solidFill>
              </a:rPr>
              <a:t>  (fix </a:t>
            </a:r>
            <a:r>
              <a:rPr lang="fr-FR" dirty="0" err="1">
                <a:solidFill>
                  <a:schemeClr val="bg1"/>
                </a:solidFill>
              </a:rPr>
              <a:t>conflicts</a:t>
            </a:r>
            <a:r>
              <a:rPr lang="fr-FR" dirty="0">
                <a:solidFill>
                  <a:schemeClr val="bg1"/>
                </a:solidFill>
              </a:rPr>
              <a:t> and run "git commit")</a:t>
            </a:r>
          </a:p>
          <a:p>
            <a:r>
              <a:rPr lang="fr-FR" dirty="0">
                <a:solidFill>
                  <a:schemeClr val="bg1"/>
                </a:solidFill>
              </a:rPr>
              <a:t>  (use "git merge --</a:t>
            </a:r>
            <a:r>
              <a:rPr lang="fr-FR" dirty="0" err="1">
                <a:solidFill>
                  <a:schemeClr val="bg1"/>
                </a:solidFill>
              </a:rPr>
              <a:t>abort</a:t>
            </a:r>
            <a:r>
              <a:rPr lang="fr-FR" dirty="0">
                <a:solidFill>
                  <a:schemeClr val="bg1"/>
                </a:solidFill>
              </a:rPr>
              <a:t>" to </a:t>
            </a:r>
            <a:r>
              <a:rPr lang="fr-FR" dirty="0" err="1">
                <a:solidFill>
                  <a:schemeClr val="bg1"/>
                </a:solidFill>
              </a:rPr>
              <a:t>abort</a:t>
            </a:r>
            <a:r>
              <a:rPr lang="fr-FR" dirty="0">
                <a:solidFill>
                  <a:schemeClr val="bg1"/>
                </a:solidFill>
              </a:rPr>
              <a:t> the merge)</a:t>
            </a:r>
          </a:p>
          <a:p>
            <a:endParaRPr lang="fr-FR" dirty="0">
              <a:solidFill>
                <a:schemeClr val="bg1"/>
              </a:solidFill>
            </a:endParaRPr>
          </a:p>
          <a:p>
            <a:r>
              <a:rPr lang="fr-FR" dirty="0" err="1">
                <a:solidFill>
                  <a:schemeClr val="bg1"/>
                </a:solidFill>
              </a:rPr>
              <a:t>Unmerged</a:t>
            </a:r>
            <a:r>
              <a:rPr lang="fr-FR" dirty="0">
                <a:solidFill>
                  <a:schemeClr val="bg1"/>
                </a:solidFill>
              </a:rPr>
              <a:t> </a:t>
            </a:r>
            <a:r>
              <a:rPr lang="fr-FR" dirty="0" err="1">
                <a:solidFill>
                  <a:schemeClr val="bg1"/>
                </a:solidFill>
              </a:rPr>
              <a:t>paths</a:t>
            </a:r>
            <a:r>
              <a:rPr lang="fr-FR" dirty="0">
                <a:solidFill>
                  <a:schemeClr val="bg1"/>
                </a:solidFill>
              </a:rPr>
              <a:t>:</a:t>
            </a:r>
          </a:p>
          <a:p>
            <a:r>
              <a:rPr lang="fr-FR" dirty="0">
                <a:solidFill>
                  <a:schemeClr val="bg1"/>
                </a:solidFill>
              </a:rPr>
              <a:t>  (use "git </a:t>
            </a:r>
            <a:r>
              <a:rPr lang="fr-FR" dirty="0" err="1">
                <a:solidFill>
                  <a:schemeClr val="bg1"/>
                </a:solidFill>
              </a:rPr>
              <a:t>add</a:t>
            </a:r>
            <a:r>
              <a:rPr lang="fr-FR" dirty="0">
                <a:solidFill>
                  <a:schemeClr val="bg1"/>
                </a:solidFill>
              </a:rPr>
              <a:t> &lt;file&gt;..." to mark </a:t>
            </a:r>
            <a:r>
              <a:rPr lang="fr-FR" dirty="0" err="1">
                <a:solidFill>
                  <a:schemeClr val="bg1"/>
                </a:solidFill>
              </a:rPr>
              <a:t>resolution</a:t>
            </a:r>
            <a:r>
              <a:rPr lang="fr-FR" dirty="0">
                <a:solidFill>
                  <a:schemeClr val="bg1"/>
                </a:solidFill>
              </a:rPr>
              <a:t>)</a:t>
            </a:r>
          </a:p>
          <a:p>
            <a:r>
              <a:rPr lang="fr-FR" dirty="0">
                <a:solidFill>
                  <a:schemeClr val="bg1"/>
                </a:solidFill>
              </a:rPr>
              <a:t>        </a:t>
            </a:r>
            <a:r>
              <a:rPr lang="fr-FR" dirty="0" err="1">
                <a:solidFill>
                  <a:schemeClr val="bg1"/>
                </a:solidFill>
              </a:rPr>
              <a:t>both</a:t>
            </a:r>
            <a:r>
              <a:rPr lang="fr-FR" dirty="0">
                <a:solidFill>
                  <a:schemeClr val="bg1"/>
                </a:solidFill>
              </a:rPr>
              <a:t> </a:t>
            </a:r>
            <a:r>
              <a:rPr lang="fr-FR" dirty="0" err="1">
                <a:solidFill>
                  <a:schemeClr val="bg1"/>
                </a:solidFill>
              </a:rPr>
              <a:t>added</a:t>
            </a:r>
            <a:r>
              <a:rPr lang="fr-FR" dirty="0">
                <a:solidFill>
                  <a:schemeClr val="bg1"/>
                </a:solidFill>
              </a:rPr>
              <a:t>:      gitJour1.html</a:t>
            </a:r>
          </a:p>
        </p:txBody>
      </p:sp>
    </p:spTree>
    <p:extLst>
      <p:ext uri="{BB962C8B-B14F-4D97-AF65-F5344CB8AC3E}">
        <p14:creationId xmlns:p14="http://schemas.microsoft.com/office/powerpoint/2010/main" val="3533607230"/>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Espace réservé du contenu 10">
            <a:extLst>
              <a:ext uri="{FF2B5EF4-FFF2-40B4-BE49-F238E27FC236}">
                <a16:creationId xmlns:a16="http://schemas.microsoft.com/office/drawing/2014/main" id="{EF5BA876-226F-47A9-AE9D-F2421D661584}"/>
              </a:ext>
            </a:extLst>
          </p:cNvPr>
          <p:cNvSpPr>
            <a:spLocks noGrp="1"/>
          </p:cNvSpPr>
          <p:nvPr>
            <p:ph sz="half" idx="1"/>
          </p:nvPr>
        </p:nvSpPr>
        <p:spPr>
          <a:xfrm>
            <a:off x="127000" y="548680"/>
            <a:ext cx="8890000" cy="6228512"/>
          </a:xfrm>
        </p:spPr>
        <p:txBody>
          <a:bodyPr>
            <a:normAutofit/>
          </a:bodyPr>
          <a:lstStyle/>
          <a:p>
            <a:r>
              <a:rPr lang="fr-FR" dirty="0"/>
              <a:t>Parfois y a un petit accroc, </a:t>
            </a:r>
            <a:r>
              <a:rPr lang="fr-FR" b="1" dirty="0"/>
              <a:t>un cas courant </a:t>
            </a:r>
            <a:r>
              <a:rPr lang="fr-FR" dirty="0"/>
              <a:t>:</a:t>
            </a:r>
          </a:p>
          <a:p>
            <a:pPr lvl="1"/>
            <a:r>
              <a:rPr lang="fr-FR" dirty="0"/>
              <a:t>A) Généralement quand on a modifié différemment la même partie du même fichier dans les deux branches (la même ligne par exemple) git est incapable de choisir.</a:t>
            </a:r>
          </a:p>
          <a:p>
            <a:pPr lvl="1"/>
            <a:endParaRPr lang="fr-FR" dirty="0"/>
          </a:p>
          <a:p>
            <a:pPr lvl="1"/>
            <a:endParaRPr lang="fr-FR" dirty="0"/>
          </a:p>
          <a:p>
            <a:pPr lvl="1"/>
            <a:endParaRPr lang="fr-FR" dirty="0"/>
          </a:p>
          <a:p>
            <a:pPr lvl="1"/>
            <a:r>
              <a:rPr lang="fr-FR" dirty="0"/>
              <a:t>B) Git </a:t>
            </a:r>
            <a:r>
              <a:rPr lang="fr-FR" dirty="0" err="1"/>
              <a:t>status</a:t>
            </a:r>
            <a:r>
              <a:rPr lang="fr-FR" dirty="0"/>
              <a:t> </a:t>
            </a:r>
          </a:p>
          <a:p>
            <a:pPr lvl="1"/>
            <a:endParaRPr lang="fr-FR" dirty="0"/>
          </a:p>
          <a:p>
            <a:pPr lvl="1"/>
            <a:endParaRPr lang="fr-FR" dirty="0"/>
          </a:p>
          <a:p>
            <a:pPr lvl="1"/>
            <a:endParaRPr lang="fr-FR" dirty="0"/>
          </a:p>
          <a:p>
            <a:pPr marL="365125" lvl="1" indent="0">
              <a:buNone/>
            </a:pPr>
            <a:endParaRPr lang="fr-FR" dirty="0"/>
          </a:p>
          <a:p>
            <a:pPr marL="365125" lvl="1"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:Conflits de fusion</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789"/>
            <a:ext cx="521891" cy="521891"/>
          </a:xfrm>
          <a:prstGeom prst="rect">
            <a:avLst/>
          </a:prstGeom>
        </p:spPr>
      </p:pic>
      <p:sp>
        <p:nvSpPr>
          <p:cNvPr id="5" name="Rectangle 4">
            <a:extLst>
              <a:ext uri="{FF2B5EF4-FFF2-40B4-BE49-F238E27FC236}">
                <a16:creationId xmlns:a16="http://schemas.microsoft.com/office/drawing/2014/main" id="{3A2E65E5-68D3-4B8B-A1EA-78DD7703CF89}"/>
              </a:ext>
            </a:extLst>
          </p:cNvPr>
          <p:cNvSpPr/>
          <p:nvPr/>
        </p:nvSpPr>
        <p:spPr>
          <a:xfrm>
            <a:off x="541931" y="2185608"/>
            <a:ext cx="4572000" cy="1477328"/>
          </a:xfrm>
          <a:prstGeom prst="rect">
            <a:avLst/>
          </a:prstGeom>
          <a:solidFill>
            <a:schemeClr val="tx1"/>
          </a:solidFill>
          <a:ln>
            <a:solidFill>
              <a:schemeClr val="accent1"/>
            </a:solidFill>
          </a:ln>
        </p:spPr>
        <p:txBody>
          <a:bodyPr>
            <a:spAutoFit/>
          </a:bodyPr>
          <a:lstStyle/>
          <a:p>
            <a:r>
              <a:rPr lang="fr-FR">
                <a:solidFill>
                  <a:schemeClr val="bg1"/>
                </a:solidFill>
              </a:rPr>
              <a:t>CONFLICT (add/add): Merge conflict in gitJour1.html</a:t>
            </a:r>
          </a:p>
          <a:p>
            <a:r>
              <a:rPr lang="fr-FR">
                <a:solidFill>
                  <a:schemeClr val="bg1"/>
                </a:solidFill>
              </a:rPr>
              <a:t>Auto-merging gitJour1.html</a:t>
            </a:r>
          </a:p>
          <a:p>
            <a:r>
              <a:rPr lang="fr-FR">
                <a:solidFill>
                  <a:schemeClr val="bg1"/>
                </a:solidFill>
              </a:rPr>
              <a:t>Automatic merge failed; fix conflicts and then commit the result.</a:t>
            </a:r>
            <a:endParaRPr lang="fr-FR" dirty="0">
              <a:solidFill>
                <a:schemeClr val="bg1"/>
              </a:solidFill>
            </a:endParaRPr>
          </a:p>
        </p:txBody>
      </p:sp>
      <p:sp>
        <p:nvSpPr>
          <p:cNvPr id="6" name="Rectangle 5">
            <a:extLst>
              <a:ext uri="{FF2B5EF4-FFF2-40B4-BE49-F238E27FC236}">
                <a16:creationId xmlns:a16="http://schemas.microsoft.com/office/drawing/2014/main" id="{46366461-B163-4C72-BAFE-60EE86287F7B}"/>
              </a:ext>
            </a:extLst>
          </p:cNvPr>
          <p:cNvSpPr/>
          <p:nvPr/>
        </p:nvSpPr>
        <p:spPr>
          <a:xfrm>
            <a:off x="4392488" y="3274225"/>
            <a:ext cx="4572000" cy="2308324"/>
          </a:xfrm>
          <a:prstGeom prst="rect">
            <a:avLst/>
          </a:prstGeom>
          <a:solidFill>
            <a:schemeClr val="tx1"/>
          </a:solidFill>
          <a:ln>
            <a:solidFill>
              <a:schemeClr val="accent1"/>
            </a:solidFill>
          </a:ln>
        </p:spPr>
        <p:txBody>
          <a:bodyPr>
            <a:spAutoFit/>
          </a:bodyPr>
          <a:lstStyle/>
          <a:p>
            <a:r>
              <a:rPr lang="fr-FR" dirty="0">
                <a:solidFill>
                  <a:schemeClr val="bg1"/>
                </a:solidFill>
              </a:rPr>
              <a:t>On </a:t>
            </a:r>
            <a:r>
              <a:rPr lang="fr-FR" dirty="0" err="1">
                <a:solidFill>
                  <a:schemeClr val="bg1"/>
                </a:solidFill>
              </a:rPr>
              <a:t>branch</a:t>
            </a:r>
            <a:r>
              <a:rPr lang="fr-FR" dirty="0">
                <a:solidFill>
                  <a:schemeClr val="bg1"/>
                </a:solidFill>
              </a:rPr>
              <a:t> master</a:t>
            </a:r>
          </a:p>
          <a:p>
            <a:r>
              <a:rPr lang="fr-FR" dirty="0">
                <a:solidFill>
                  <a:schemeClr val="bg1"/>
                </a:solidFill>
              </a:rPr>
              <a:t>You have </a:t>
            </a:r>
            <a:r>
              <a:rPr lang="fr-FR" dirty="0" err="1">
                <a:solidFill>
                  <a:schemeClr val="bg1"/>
                </a:solidFill>
              </a:rPr>
              <a:t>unmerged</a:t>
            </a:r>
            <a:r>
              <a:rPr lang="fr-FR" dirty="0">
                <a:solidFill>
                  <a:schemeClr val="bg1"/>
                </a:solidFill>
              </a:rPr>
              <a:t> </a:t>
            </a:r>
            <a:r>
              <a:rPr lang="fr-FR" dirty="0" err="1">
                <a:solidFill>
                  <a:schemeClr val="bg1"/>
                </a:solidFill>
              </a:rPr>
              <a:t>paths</a:t>
            </a:r>
            <a:r>
              <a:rPr lang="fr-FR" dirty="0">
                <a:solidFill>
                  <a:schemeClr val="bg1"/>
                </a:solidFill>
              </a:rPr>
              <a:t>.</a:t>
            </a:r>
          </a:p>
          <a:p>
            <a:r>
              <a:rPr lang="fr-FR" dirty="0">
                <a:solidFill>
                  <a:schemeClr val="bg1"/>
                </a:solidFill>
              </a:rPr>
              <a:t>  (fix </a:t>
            </a:r>
            <a:r>
              <a:rPr lang="fr-FR" dirty="0" err="1">
                <a:solidFill>
                  <a:schemeClr val="bg1"/>
                </a:solidFill>
              </a:rPr>
              <a:t>conflicts</a:t>
            </a:r>
            <a:r>
              <a:rPr lang="fr-FR" dirty="0">
                <a:solidFill>
                  <a:schemeClr val="bg1"/>
                </a:solidFill>
              </a:rPr>
              <a:t> and run "git commit")</a:t>
            </a:r>
          </a:p>
          <a:p>
            <a:r>
              <a:rPr lang="fr-FR" dirty="0">
                <a:solidFill>
                  <a:schemeClr val="bg1"/>
                </a:solidFill>
              </a:rPr>
              <a:t>  (use "git merge --</a:t>
            </a:r>
            <a:r>
              <a:rPr lang="fr-FR" dirty="0" err="1">
                <a:solidFill>
                  <a:schemeClr val="bg1"/>
                </a:solidFill>
              </a:rPr>
              <a:t>abort</a:t>
            </a:r>
            <a:r>
              <a:rPr lang="fr-FR" dirty="0">
                <a:solidFill>
                  <a:schemeClr val="bg1"/>
                </a:solidFill>
              </a:rPr>
              <a:t>" to </a:t>
            </a:r>
            <a:r>
              <a:rPr lang="fr-FR" dirty="0" err="1">
                <a:solidFill>
                  <a:schemeClr val="bg1"/>
                </a:solidFill>
              </a:rPr>
              <a:t>abort</a:t>
            </a:r>
            <a:r>
              <a:rPr lang="fr-FR" dirty="0">
                <a:solidFill>
                  <a:schemeClr val="bg1"/>
                </a:solidFill>
              </a:rPr>
              <a:t> the merge)</a:t>
            </a:r>
          </a:p>
          <a:p>
            <a:endParaRPr lang="fr-FR" dirty="0">
              <a:solidFill>
                <a:schemeClr val="bg1"/>
              </a:solidFill>
            </a:endParaRPr>
          </a:p>
          <a:p>
            <a:r>
              <a:rPr lang="fr-FR" dirty="0" err="1">
                <a:solidFill>
                  <a:schemeClr val="bg1"/>
                </a:solidFill>
              </a:rPr>
              <a:t>Unmerged</a:t>
            </a:r>
            <a:r>
              <a:rPr lang="fr-FR" dirty="0">
                <a:solidFill>
                  <a:schemeClr val="bg1"/>
                </a:solidFill>
              </a:rPr>
              <a:t> </a:t>
            </a:r>
            <a:r>
              <a:rPr lang="fr-FR" dirty="0" err="1">
                <a:solidFill>
                  <a:schemeClr val="bg1"/>
                </a:solidFill>
              </a:rPr>
              <a:t>paths</a:t>
            </a:r>
            <a:r>
              <a:rPr lang="fr-FR" dirty="0">
                <a:solidFill>
                  <a:schemeClr val="bg1"/>
                </a:solidFill>
              </a:rPr>
              <a:t>:</a:t>
            </a:r>
          </a:p>
          <a:p>
            <a:r>
              <a:rPr lang="fr-FR" dirty="0">
                <a:solidFill>
                  <a:schemeClr val="bg1"/>
                </a:solidFill>
              </a:rPr>
              <a:t>  (use "git </a:t>
            </a:r>
            <a:r>
              <a:rPr lang="fr-FR" dirty="0" err="1">
                <a:solidFill>
                  <a:schemeClr val="bg1"/>
                </a:solidFill>
              </a:rPr>
              <a:t>add</a:t>
            </a:r>
            <a:r>
              <a:rPr lang="fr-FR" dirty="0">
                <a:solidFill>
                  <a:schemeClr val="bg1"/>
                </a:solidFill>
              </a:rPr>
              <a:t> &lt;file&gt;..." to mark </a:t>
            </a:r>
            <a:r>
              <a:rPr lang="fr-FR" dirty="0" err="1">
                <a:solidFill>
                  <a:schemeClr val="bg1"/>
                </a:solidFill>
              </a:rPr>
              <a:t>resolution</a:t>
            </a:r>
            <a:r>
              <a:rPr lang="fr-FR" dirty="0">
                <a:solidFill>
                  <a:schemeClr val="bg1"/>
                </a:solidFill>
              </a:rPr>
              <a:t>)</a:t>
            </a:r>
          </a:p>
          <a:p>
            <a:r>
              <a:rPr lang="fr-FR" dirty="0">
                <a:solidFill>
                  <a:schemeClr val="bg1"/>
                </a:solidFill>
              </a:rPr>
              <a:t>        </a:t>
            </a:r>
            <a:r>
              <a:rPr lang="fr-FR" dirty="0" err="1">
                <a:solidFill>
                  <a:srgbClr val="FF0000"/>
                </a:solidFill>
              </a:rPr>
              <a:t>both</a:t>
            </a:r>
            <a:r>
              <a:rPr lang="fr-FR" dirty="0">
                <a:solidFill>
                  <a:srgbClr val="FF0000"/>
                </a:solidFill>
              </a:rPr>
              <a:t> </a:t>
            </a:r>
            <a:r>
              <a:rPr lang="fr-FR" dirty="0" err="1">
                <a:solidFill>
                  <a:srgbClr val="FF0000"/>
                </a:solidFill>
              </a:rPr>
              <a:t>added</a:t>
            </a:r>
            <a:r>
              <a:rPr lang="fr-FR" dirty="0">
                <a:solidFill>
                  <a:srgbClr val="FF0000"/>
                </a:solidFill>
              </a:rPr>
              <a:t>:      gitJour1.html</a:t>
            </a:r>
          </a:p>
        </p:txBody>
      </p:sp>
      <p:pic>
        <p:nvPicPr>
          <p:cNvPr id="8" name="Image 7">
            <a:extLst>
              <a:ext uri="{FF2B5EF4-FFF2-40B4-BE49-F238E27FC236}">
                <a16:creationId xmlns:a16="http://schemas.microsoft.com/office/drawing/2014/main" id="{6CE6A542-1AF2-4F9E-9135-EA992FB9883E}"/>
              </a:ext>
            </a:extLst>
          </p:cNvPr>
          <p:cNvPicPr>
            <a:picLocks noChangeAspect="1"/>
          </p:cNvPicPr>
          <p:nvPr/>
        </p:nvPicPr>
        <p:blipFill>
          <a:blip r:embed="rId4"/>
          <a:stretch>
            <a:fillRect/>
          </a:stretch>
        </p:blipFill>
        <p:spPr>
          <a:xfrm>
            <a:off x="256283" y="4083280"/>
            <a:ext cx="2362530" cy="914528"/>
          </a:xfrm>
          <a:prstGeom prst="rect">
            <a:avLst/>
          </a:prstGeom>
          <a:ln>
            <a:solidFill>
              <a:schemeClr val="accent1"/>
            </a:solidFill>
          </a:ln>
        </p:spPr>
      </p:pic>
      <p:pic>
        <p:nvPicPr>
          <p:cNvPr id="9" name="Image 8">
            <a:extLst>
              <a:ext uri="{FF2B5EF4-FFF2-40B4-BE49-F238E27FC236}">
                <a16:creationId xmlns:a16="http://schemas.microsoft.com/office/drawing/2014/main" id="{04143136-C170-449A-AA44-ED4FEC171732}"/>
              </a:ext>
            </a:extLst>
          </p:cNvPr>
          <p:cNvPicPr>
            <a:picLocks noChangeAspect="1"/>
          </p:cNvPicPr>
          <p:nvPr/>
        </p:nvPicPr>
        <p:blipFill>
          <a:blip r:embed="rId5"/>
          <a:stretch>
            <a:fillRect/>
          </a:stretch>
        </p:blipFill>
        <p:spPr>
          <a:xfrm>
            <a:off x="127000" y="5507128"/>
            <a:ext cx="6125430" cy="1324160"/>
          </a:xfrm>
          <a:prstGeom prst="rect">
            <a:avLst/>
          </a:prstGeom>
          <a:ln>
            <a:solidFill>
              <a:schemeClr val="accent1"/>
            </a:solidFill>
          </a:ln>
        </p:spPr>
      </p:pic>
      <p:pic>
        <p:nvPicPr>
          <p:cNvPr id="11" name="Image 10">
            <a:extLst>
              <a:ext uri="{FF2B5EF4-FFF2-40B4-BE49-F238E27FC236}">
                <a16:creationId xmlns:a16="http://schemas.microsoft.com/office/drawing/2014/main" id="{2510CD8C-44F9-4B5D-8BF7-8EA4E36FD7C2}"/>
              </a:ext>
            </a:extLst>
          </p:cNvPr>
          <p:cNvPicPr>
            <a:picLocks noChangeAspect="1"/>
          </p:cNvPicPr>
          <p:nvPr/>
        </p:nvPicPr>
        <p:blipFill>
          <a:blip r:embed="rId6"/>
          <a:stretch>
            <a:fillRect/>
          </a:stretch>
        </p:blipFill>
        <p:spPr>
          <a:xfrm>
            <a:off x="2198976" y="4538641"/>
            <a:ext cx="1981477" cy="876422"/>
          </a:xfrm>
          <a:prstGeom prst="rect">
            <a:avLst/>
          </a:prstGeom>
          <a:ln>
            <a:solidFill>
              <a:schemeClr val="accent1"/>
            </a:solidFill>
          </a:ln>
        </p:spPr>
      </p:pic>
    </p:spTree>
    <p:extLst>
      <p:ext uri="{BB962C8B-B14F-4D97-AF65-F5344CB8AC3E}">
        <p14:creationId xmlns:p14="http://schemas.microsoft.com/office/powerpoint/2010/main" val="2400730514"/>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Espace réservé du contenu 10">
            <a:extLst>
              <a:ext uri="{FF2B5EF4-FFF2-40B4-BE49-F238E27FC236}">
                <a16:creationId xmlns:a16="http://schemas.microsoft.com/office/drawing/2014/main" id="{EF5BA876-226F-47A9-AE9D-F2421D661584}"/>
              </a:ext>
            </a:extLst>
          </p:cNvPr>
          <p:cNvSpPr>
            <a:spLocks noGrp="1"/>
          </p:cNvSpPr>
          <p:nvPr>
            <p:ph sz="half" idx="1"/>
          </p:nvPr>
        </p:nvSpPr>
        <p:spPr>
          <a:xfrm>
            <a:off x="67351" y="499737"/>
            <a:ext cx="8890000" cy="6228512"/>
          </a:xfrm>
        </p:spPr>
        <p:txBody>
          <a:bodyPr>
            <a:normAutofit/>
          </a:bodyPr>
          <a:lstStyle/>
          <a:p>
            <a:r>
              <a:rPr lang="fr-FR" dirty="0"/>
              <a:t>Parfois y a un petit accroc :</a:t>
            </a:r>
          </a:p>
          <a:p>
            <a:pPr lvl="1"/>
            <a:r>
              <a:rPr lang="fr-FR" dirty="0"/>
              <a:t>Avec </a:t>
            </a:r>
            <a:r>
              <a:rPr lang="fr-FR" dirty="0" err="1"/>
              <a:t>tortoise</a:t>
            </a:r>
            <a:r>
              <a:rPr lang="fr-FR" dirty="0"/>
              <a:t> : </a:t>
            </a:r>
          </a:p>
          <a:p>
            <a:pPr lvl="1"/>
            <a:endParaRPr lang="fr-FR" dirty="0"/>
          </a:p>
          <a:p>
            <a:pPr lvl="1"/>
            <a:endParaRPr lang="fr-FR" dirty="0"/>
          </a:p>
          <a:p>
            <a:pPr lvl="1"/>
            <a:endParaRPr lang="fr-FR" dirty="0"/>
          </a:p>
          <a:p>
            <a:pPr marL="365125" lvl="1" indent="0">
              <a:buNone/>
            </a:pPr>
            <a:endParaRPr lang="fr-FR" dirty="0"/>
          </a:p>
          <a:p>
            <a:pPr marL="365125" lvl="1"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:Conflits de fusion</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789"/>
            <a:ext cx="521891" cy="521891"/>
          </a:xfrm>
          <a:prstGeom prst="rect">
            <a:avLst/>
          </a:prstGeom>
        </p:spPr>
      </p:pic>
      <p:pic>
        <p:nvPicPr>
          <p:cNvPr id="11" name="Image 10">
            <a:extLst>
              <a:ext uri="{FF2B5EF4-FFF2-40B4-BE49-F238E27FC236}">
                <a16:creationId xmlns:a16="http://schemas.microsoft.com/office/drawing/2014/main" id="{2510CD8C-44F9-4B5D-8BF7-8EA4E36FD7C2}"/>
              </a:ext>
            </a:extLst>
          </p:cNvPr>
          <p:cNvPicPr>
            <a:picLocks noChangeAspect="1"/>
          </p:cNvPicPr>
          <p:nvPr/>
        </p:nvPicPr>
        <p:blipFill>
          <a:blip r:embed="rId4"/>
          <a:stretch>
            <a:fillRect/>
          </a:stretch>
        </p:blipFill>
        <p:spPr>
          <a:xfrm>
            <a:off x="7205077" y="5219677"/>
            <a:ext cx="1981477" cy="876422"/>
          </a:xfrm>
          <a:prstGeom prst="rect">
            <a:avLst/>
          </a:prstGeom>
          <a:ln>
            <a:solidFill>
              <a:schemeClr val="accent1"/>
            </a:solidFill>
          </a:ln>
        </p:spPr>
      </p:pic>
      <p:pic>
        <p:nvPicPr>
          <p:cNvPr id="7" name="Image 6">
            <a:extLst>
              <a:ext uri="{FF2B5EF4-FFF2-40B4-BE49-F238E27FC236}">
                <a16:creationId xmlns:a16="http://schemas.microsoft.com/office/drawing/2014/main" id="{35B4ACB8-8C0F-4700-9427-37251A11B47B}"/>
              </a:ext>
            </a:extLst>
          </p:cNvPr>
          <p:cNvPicPr>
            <a:picLocks noChangeAspect="1"/>
          </p:cNvPicPr>
          <p:nvPr/>
        </p:nvPicPr>
        <p:blipFill>
          <a:blip r:embed="rId5"/>
          <a:stretch>
            <a:fillRect/>
          </a:stretch>
        </p:blipFill>
        <p:spPr>
          <a:xfrm>
            <a:off x="2955492" y="1056365"/>
            <a:ext cx="6001859" cy="3281774"/>
          </a:xfrm>
          <a:prstGeom prst="rect">
            <a:avLst/>
          </a:prstGeom>
          <a:ln>
            <a:solidFill>
              <a:schemeClr val="accent1"/>
            </a:solidFill>
          </a:ln>
        </p:spPr>
      </p:pic>
      <p:pic>
        <p:nvPicPr>
          <p:cNvPr id="12" name="Image 11">
            <a:extLst>
              <a:ext uri="{FF2B5EF4-FFF2-40B4-BE49-F238E27FC236}">
                <a16:creationId xmlns:a16="http://schemas.microsoft.com/office/drawing/2014/main" id="{D7613A82-E86B-4BC9-9480-897BB346A0BA}"/>
              </a:ext>
            </a:extLst>
          </p:cNvPr>
          <p:cNvPicPr>
            <a:picLocks noChangeAspect="1"/>
          </p:cNvPicPr>
          <p:nvPr/>
        </p:nvPicPr>
        <p:blipFill>
          <a:blip r:embed="rId6"/>
          <a:stretch>
            <a:fillRect/>
          </a:stretch>
        </p:blipFill>
        <p:spPr>
          <a:xfrm>
            <a:off x="127000" y="1566053"/>
            <a:ext cx="2343477" cy="552527"/>
          </a:xfrm>
          <a:prstGeom prst="rect">
            <a:avLst/>
          </a:prstGeom>
        </p:spPr>
      </p:pic>
      <p:pic>
        <p:nvPicPr>
          <p:cNvPr id="13" name="Image 12">
            <a:extLst>
              <a:ext uri="{FF2B5EF4-FFF2-40B4-BE49-F238E27FC236}">
                <a16:creationId xmlns:a16="http://schemas.microsoft.com/office/drawing/2014/main" id="{EE867009-37CD-420C-BD0C-07AC9E487ECB}"/>
              </a:ext>
            </a:extLst>
          </p:cNvPr>
          <p:cNvPicPr>
            <a:picLocks noChangeAspect="1"/>
          </p:cNvPicPr>
          <p:nvPr/>
        </p:nvPicPr>
        <p:blipFill>
          <a:blip r:embed="rId7"/>
          <a:stretch>
            <a:fillRect/>
          </a:stretch>
        </p:blipFill>
        <p:spPr>
          <a:xfrm>
            <a:off x="83421" y="2370841"/>
            <a:ext cx="2381582" cy="847843"/>
          </a:xfrm>
          <a:prstGeom prst="rect">
            <a:avLst/>
          </a:prstGeom>
        </p:spPr>
      </p:pic>
      <p:pic>
        <p:nvPicPr>
          <p:cNvPr id="14" name="Image 13">
            <a:extLst>
              <a:ext uri="{FF2B5EF4-FFF2-40B4-BE49-F238E27FC236}">
                <a16:creationId xmlns:a16="http://schemas.microsoft.com/office/drawing/2014/main" id="{FBE2151E-8B20-4A57-B6C1-BC3D2CB7CFC1}"/>
              </a:ext>
            </a:extLst>
          </p:cNvPr>
          <p:cNvPicPr>
            <a:picLocks noChangeAspect="1"/>
          </p:cNvPicPr>
          <p:nvPr/>
        </p:nvPicPr>
        <p:blipFill>
          <a:blip r:embed="rId8"/>
          <a:stretch>
            <a:fillRect/>
          </a:stretch>
        </p:blipFill>
        <p:spPr>
          <a:xfrm>
            <a:off x="127000" y="3300457"/>
            <a:ext cx="6963747" cy="3391373"/>
          </a:xfrm>
          <a:prstGeom prst="rect">
            <a:avLst/>
          </a:prstGeom>
          <a:ln>
            <a:solidFill>
              <a:schemeClr val="accent1"/>
            </a:solidFill>
          </a:ln>
        </p:spPr>
      </p:pic>
      <p:pic>
        <p:nvPicPr>
          <p:cNvPr id="8" name="Image 7">
            <a:extLst>
              <a:ext uri="{FF2B5EF4-FFF2-40B4-BE49-F238E27FC236}">
                <a16:creationId xmlns:a16="http://schemas.microsoft.com/office/drawing/2014/main" id="{6CE6A542-1AF2-4F9E-9135-EA992FB9883E}"/>
              </a:ext>
            </a:extLst>
          </p:cNvPr>
          <p:cNvPicPr>
            <a:picLocks noChangeAspect="1"/>
          </p:cNvPicPr>
          <p:nvPr/>
        </p:nvPicPr>
        <p:blipFill>
          <a:blip r:embed="rId9"/>
          <a:stretch>
            <a:fillRect/>
          </a:stretch>
        </p:blipFill>
        <p:spPr>
          <a:xfrm>
            <a:off x="7246342" y="3774161"/>
            <a:ext cx="2362530" cy="914528"/>
          </a:xfrm>
          <a:prstGeom prst="rect">
            <a:avLst/>
          </a:prstGeom>
          <a:ln>
            <a:solidFill>
              <a:schemeClr val="accent1"/>
            </a:solidFill>
          </a:ln>
        </p:spPr>
      </p:pic>
      <p:sp>
        <p:nvSpPr>
          <p:cNvPr id="15" name="Heptagone 14">
            <a:extLst>
              <a:ext uri="{FF2B5EF4-FFF2-40B4-BE49-F238E27FC236}">
                <a16:creationId xmlns:a16="http://schemas.microsoft.com/office/drawing/2014/main" id="{D190F43F-23F8-43AF-9A72-3CE54D751FF1}"/>
              </a:ext>
            </a:extLst>
          </p:cNvPr>
          <p:cNvSpPr/>
          <p:nvPr/>
        </p:nvSpPr>
        <p:spPr>
          <a:xfrm>
            <a:off x="-57639" y="1230500"/>
            <a:ext cx="616926" cy="409578"/>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17" name="Heptagone 16">
            <a:extLst>
              <a:ext uri="{FF2B5EF4-FFF2-40B4-BE49-F238E27FC236}">
                <a16:creationId xmlns:a16="http://schemas.microsoft.com/office/drawing/2014/main" id="{47CE0B36-409C-4764-91C6-B2331AD4BC57}"/>
              </a:ext>
            </a:extLst>
          </p:cNvPr>
          <p:cNvSpPr/>
          <p:nvPr/>
        </p:nvSpPr>
        <p:spPr>
          <a:xfrm>
            <a:off x="1687045" y="2227900"/>
            <a:ext cx="616926" cy="409578"/>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18" name="Heptagone 17">
            <a:extLst>
              <a:ext uri="{FF2B5EF4-FFF2-40B4-BE49-F238E27FC236}">
                <a16:creationId xmlns:a16="http://schemas.microsoft.com/office/drawing/2014/main" id="{2EB3FC29-FAB5-4D0B-95C8-EA495B6A1596}"/>
              </a:ext>
            </a:extLst>
          </p:cNvPr>
          <p:cNvSpPr/>
          <p:nvPr/>
        </p:nvSpPr>
        <p:spPr>
          <a:xfrm>
            <a:off x="119863" y="3300457"/>
            <a:ext cx="616926" cy="409578"/>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a:t>
            </a:r>
          </a:p>
        </p:txBody>
      </p:sp>
      <p:sp>
        <p:nvSpPr>
          <p:cNvPr id="19" name="Heptagone 18">
            <a:extLst>
              <a:ext uri="{FF2B5EF4-FFF2-40B4-BE49-F238E27FC236}">
                <a16:creationId xmlns:a16="http://schemas.microsoft.com/office/drawing/2014/main" id="{59042DA6-FE84-47E8-B7AA-6FF8D356CAE3}"/>
              </a:ext>
            </a:extLst>
          </p:cNvPr>
          <p:cNvSpPr/>
          <p:nvPr/>
        </p:nvSpPr>
        <p:spPr>
          <a:xfrm>
            <a:off x="2693882" y="899230"/>
            <a:ext cx="616926" cy="409578"/>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3b</a:t>
            </a:r>
          </a:p>
        </p:txBody>
      </p:sp>
      <p:sp>
        <p:nvSpPr>
          <p:cNvPr id="20" name="Heptagone 19">
            <a:extLst>
              <a:ext uri="{FF2B5EF4-FFF2-40B4-BE49-F238E27FC236}">
                <a16:creationId xmlns:a16="http://schemas.microsoft.com/office/drawing/2014/main" id="{0B7FDF37-1B2E-43D7-88A5-5A050EA436BC}"/>
              </a:ext>
            </a:extLst>
          </p:cNvPr>
          <p:cNvSpPr/>
          <p:nvPr/>
        </p:nvSpPr>
        <p:spPr>
          <a:xfrm>
            <a:off x="7887353" y="3490805"/>
            <a:ext cx="616926" cy="409578"/>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a:t>
            </a:r>
          </a:p>
        </p:txBody>
      </p:sp>
      <p:sp>
        <p:nvSpPr>
          <p:cNvPr id="21" name="Heptagone 20">
            <a:extLst>
              <a:ext uri="{FF2B5EF4-FFF2-40B4-BE49-F238E27FC236}">
                <a16:creationId xmlns:a16="http://schemas.microsoft.com/office/drawing/2014/main" id="{E3AE9039-28D2-4C5C-8DF7-43352119EAB6}"/>
              </a:ext>
            </a:extLst>
          </p:cNvPr>
          <p:cNvSpPr/>
          <p:nvPr/>
        </p:nvSpPr>
        <p:spPr>
          <a:xfrm>
            <a:off x="8049858" y="4829381"/>
            <a:ext cx="616926" cy="409578"/>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a:t>
            </a:r>
          </a:p>
        </p:txBody>
      </p:sp>
    </p:spTree>
    <p:extLst>
      <p:ext uri="{BB962C8B-B14F-4D97-AF65-F5344CB8AC3E}">
        <p14:creationId xmlns:p14="http://schemas.microsoft.com/office/powerpoint/2010/main" val="2922330865"/>
      </p:ext>
    </p:extLst>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Espace réservé du contenu 10">
            <a:extLst>
              <a:ext uri="{FF2B5EF4-FFF2-40B4-BE49-F238E27FC236}">
                <a16:creationId xmlns:a16="http://schemas.microsoft.com/office/drawing/2014/main" id="{EF5BA876-226F-47A9-AE9D-F2421D661584}"/>
              </a:ext>
            </a:extLst>
          </p:cNvPr>
          <p:cNvSpPr>
            <a:spLocks noGrp="1"/>
          </p:cNvSpPr>
          <p:nvPr>
            <p:ph sz="half" idx="1"/>
          </p:nvPr>
        </p:nvSpPr>
        <p:spPr>
          <a:xfrm>
            <a:off x="127000" y="548680"/>
            <a:ext cx="8890000" cy="6228512"/>
          </a:xfrm>
        </p:spPr>
        <p:txBody>
          <a:bodyPr>
            <a:normAutofit/>
          </a:bodyPr>
          <a:lstStyle/>
          <a:p>
            <a:r>
              <a:rPr lang="fr-FR" dirty="0"/>
              <a:t>Parfois y a un petit accroc :</a:t>
            </a:r>
          </a:p>
          <a:p>
            <a:pPr lvl="1"/>
            <a:r>
              <a:rPr lang="fr-FR" dirty="0"/>
              <a:t>Git </a:t>
            </a:r>
            <a:r>
              <a:rPr lang="fr-FR" dirty="0" err="1"/>
              <a:t>mergetool</a:t>
            </a:r>
            <a:r>
              <a:rPr lang="fr-FR" dirty="0"/>
              <a:t> (voir suite plus bas ) : </a:t>
            </a:r>
          </a:p>
          <a:p>
            <a:pPr lvl="1"/>
            <a:endParaRPr lang="fr-FR" dirty="0"/>
          </a:p>
          <a:p>
            <a:pPr lvl="1"/>
            <a:endParaRPr lang="fr-FR" dirty="0"/>
          </a:p>
          <a:p>
            <a:pPr lvl="1"/>
            <a:endParaRPr lang="fr-FR" dirty="0"/>
          </a:p>
          <a:p>
            <a:pPr marL="365125" lvl="1" indent="0">
              <a:buNone/>
            </a:pPr>
            <a:endParaRPr lang="fr-FR" dirty="0"/>
          </a:p>
          <a:p>
            <a:pPr marL="365125" lvl="1"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:Conflits de fusion</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789"/>
            <a:ext cx="521891" cy="521891"/>
          </a:xfrm>
          <a:prstGeom prst="rect">
            <a:avLst/>
          </a:prstGeom>
        </p:spPr>
      </p:pic>
      <p:pic>
        <p:nvPicPr>
          <p:cNvPr id="7" name="Image 6">
            <a:extLst>
              <a:ext uri="{FF2B5EF4-FFF2-40B4-BE49-F238E27FC236}">
                <a16:creationId xmlns:a16="http://schemas.microsoft.com/office/drawing/2014/main" id="{E00748D3-4DB8-4CCC-9BAE-F2D9CC8B0AC0}"/>
              </a:ext>
            </a:extLst>
          </p:cNvPr>
          <p:cNvPicPr>
            <a:picLocks noChangeAspect="1"/>
          </p:cNvPicPr>
          <p:nvPr/>
        </p:nvPicPr>
        <p:blipFill>
          <a:blip r:embed="rId4"/>
          <a:stretch>
            <a:fillRect/>
          </a:stretch>
        </p:blipFill>
        <p:spPr>
          <a:xfrm>
            <a:off x="1728433" y="1597089"/>
            <a:ext cx="5439534" cy="3467584"/>
          </a:xfrm>
          <a:prstGeom prst="rect">
            <a:avLst/>
          </a:prstGeom>
        </p:spPr>
      </p:pic>
    </p:spTree>
    <p:extLst>
      <p:ext uri="{BB962C8B-B14F-4D97-AF65-F5344CB8AC3E}">
        <p14:creationId xmlns:p14="http://schemas.microsoft.com/office/powerpoint/2010/main" val="2844668398"/>
      </p:ext>
    </p:extLst>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Espace réservé du contenu 10">
            <a:extLst>
              <a:ext uri="{FF2B5EF4-FFF2-40B4-BE49-F238E27FC236}">
                <a16:creationId xmlns:a16="http://schemas.microsoft.com/office/drawing/2014/main" id="{EF5BA876-226F-47A9-AE9D-F2421D661584}"/>
              </a:ext>
            </a:extLst>
          </p:cNvPr>
          <p:cNvSpPr>
            <a:spLocks noGrp="1"/>
          </p:cNvSpPr>
          <p:nvPr>
            <p:ph sz="half" idx="1"/>
          </p:nvPr>
        </p:nvSpPr>
        <p:spPr>
          <a:xfrm>
            <a:off x="127000" y="548680"/>
            <a:ext cx="8890000" cy="6228512"/>
          </a:xfrm>
        </p:spPr>
        <p:txBody>
          <a:bodyPr>
            <a:normAutofit/>
          </a:bodyPr>
          <a:lstStyle/>
          <a:p>
            <a:r>
              <a:rPr lang="fr-FR" dirty="0"/>
              <a:t>Parfois y a un petit accroc :</a:t>
            </a:r>
          </a:p>
          <a:p>
            <a:pPr lvl="1"/>
            <a:r>
              <a:rPr lang="fr-FR" dirty="0"/>
              <a:t>Git </a:t>
            </a:r>
            <a:r>
              <a:rPr lang="fr-FR" dirty="0" err="1"/>
              <a:t>mergetool</a:t>
            </a:r>
            <a:r>
              <a:rPr lang="fr-FR" dirty="0"/>
              <a:t> : </a:t>
            </a:r>
          </a:p>
          <a:p>
            <a:pPr lvl="1"/>
            <a:endParaRPr lang="fr-FR" dirty="0"/>
          </a:p>
          <a:p>
            <a:pPr lvl="1"/>
            <a:endParaRPr lang="fr-FR" dirty="0"/>
          </a:p>
          <a:p>
            <a:pPr lvl="1"/>
            <a:endParaRPr lang="fr-FR" dirty="0"/>
          </a:p>
          <a:p>
            <a:pPr marL="365125" lvl="1" indent="0">
              <a:buNone/>
            </a:pPr>
            <a:endParaRPr lang="fr-FR" dirty="0"/>
          </a:p>
          <a:p>
            <a:pPr marL="365125" lvl="1"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:Conflits de fusion</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789"/>
            <a:ext cx="521891" cy="521891"/>
          </a:xfrm>
          <a:prstGeom prst="rect">
            <a:avLst/>
          </a:prstGeom>
        </p:spPr>
      </p:pic>
      <p:pic>
        <p:nvPicPr>
          <p:cNvPr id="8" name="Image 7">
            <a:extLst>
              <a:ext uri="{FF2B5EF4-FFF2-40B4-BE49-F238E27FC236}">
                <a16:creationId xmlns:a16="http://schemas.microsoft.com/office/drawing/2014/main" id="{34B36148-BD74-46A8-AF57-695671A9CD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0" y="1605310"/>
            <a:ext cx="9144000" cy="4897244"/>
          </a:xfrm>
          <a:prstGeom prst="rect">
            <a:avLst/>
          </a:prstGeom>
        </p:spPr>
      </p:pic>
    </p:spTree>
    <p:extLst>
      <p:ext uri="{BB962C8B-B14F-4D97-AF65-F5344CB8AC3E}">
        <p14:creationId xmlns:p14="http://schemas.microsoft.com/office/powerpoint/2010/main" val="2014142801"/>
      </p:ext>
    </p:extLst>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Espace réservé du contenu 10">
            <a:extLst>
              <a:ext uri="{FF2B5EF4-FFF2-40B4-BE49-F238E27FC236}">
                <a16:creationId xmlns:a16="http://schemas.microsoft.com/office/drawing/2014/main" id="{EF5BA876-226F-47A9-AE9D-F2421D661584}"/>
              </a:ext>
            </a:extLst>
          </p:cNvPr>
          <p:cNvSpPr>
            <a:spLocks noGrp="1"/>
          </p:cNvSpPr>
          <p:nvPr>
            <p:ph sz="half" idx="1"/>
          </p:nvPr>
        </p:nvSpPr>
        <p:spPr>
          <a:xfrm>
            <a:off x="127000" y="548680"/>
            <a:ext cx="8890000" cy="6228512"/>
          </a:xfrm>
        </p:spPr>
        <p:txBody>
          <a:bodyPr>
            <a:normAutofit/>
          </a:bodyPr>
          <a:lstStyle/>
          <a:p>
            <a:r>
              <a:rPr lang="fr-FR" dirty="0"/>
              <a:t>Parfois y a un petit accroc :</a:t>
            </a:r>
          </a:p>
          <a:p>
            <a:pPr lvl="1"/>
            <a:r>
              <a:rPr lang="fr-FR" dirty="0"/>
              <a:t>Après modifications :</a:t>
            </a:r>
          </a:p>
          <a:p>
            <a:pPr lvl="2"/>
            <a:r>
              <a:rPr lang="fr-FR" dirty="0"/>
              <a:t>Git </a:t>
            </a:r>
            <a:r>
              <a:rPr lang="fr-FR" dirty="0" err="1"/>
              <a:t>add</a:t>
            </a:r>
            <a:r>
              <a:rPr lang="fr-FR" dirty="0"/>
              <a:t> &lt;fichier modifier&gt; sur chacun des fichiers pour valider les modifications</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marL="639762" lvl="2" indent="0">
              <a:buNone/>
            </a:pPr>
            <a:endParaRPr lang="fr-FR" dirty="0"/>
          </a:p>
          <a:p>
            <a:pPr lvl="2"/>
            <a:r>
              <a:rPr lang="fr-FR" dirty="0"/>
              <a:t>Git commit</a:t>
            </a:r>
          </a:p>
          <a:p>
            <a:pPr lvl="1"/>
            <a:endParaRPr lang="fr-FR" dirty="0"/>
          </a:p>
          <a:p>
            <a:pPr lvl="1"/>
            <a:endParaRPr lang="fr-FR" dirty="0"/>
          </a:p>
          <a:p>
            <a:pPr lvl="1"/>
            <a:endParaRPr lang="fr-FR" dirty="0"/>
          </a:p>
          <a:p>
            <a:pPr marL="365125" lvl="1" indent="0">
              <a:buNone/>
            </a:pPr>
            <a:endParaRPr lang="fr-FR" dirty="0"/>
          </a:p>
          <a:p>
            <a:pPr marL="365125" lvl="1"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:Conflits de fusion</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789"/>
            <a:ext cx="521891" cy="521891"/>
          </a:xfrm>
          <a:prstGeom prst="rect">
            <a:avLst/>
          </a:prstGeom>
        </p:spPr>
      </p:pic>
      <p:sp>
        <p:nvSpPr>
          <p:cNvPr id="5" name="Rectangle 4">
            <a:extLst>
              <a:ext uri="{FF2B5EF4-FFF2-40B4-BE49-F238E27FC236}">
                <a16:creationId xmlns:a16="http://schemas.microsoft.com/office/drawing/2014/main" id="{EC71866D-A4F2-4C81-9D50-CFC97FF506CA}"/>
              </a:ext>
            </a:extLst>
          </p:cNvPr>
          <p:cNvSpPr/>
          <p:nvPr/>
        </p:nvSpPr>
        <p:spPr>
          <a:xfrm>
            <a:off x="1058530" y="2413337"/>
            <a:ext cx="4572000" cy="2031325"/>
          </a:xfrm>
          <a:prstGeom prst="rect">
            <a:avLst/>
          </a:prstGeom>
          <a:solidFill>
            <a:schemeClr val="tx1"/>
          </a:solidFill>
          <a:ln>
            <a:solidFill>
              <a:schemeClr val="accent1"/>
            </a:solidFill>
          </a:ln>
        </p:spPr>
        <p:txBody>
          <a:bodyPr>
            <a:spAutoFit/>
          </a:bodyPr>
          <a:lstStyle/>
          <a:p>
            <a:r>
              <a:rPr lang="fr-FR" dirty="0">
                <a:solidFill>
                  <a:schemeClr val="bg1"/>
                </a:solidFill>
              </a:rPr>
              <a:t>git </a:t>
            </a:r>
            <a:r>
              <a:rPr lang="fr-FR" dirty="0" err="1">
                <a:solidFill>
                  <a:schemeClr val="bg1"/>
                </a:solidFill>
              </a:rPr>
              <a:t>status</a:t>
            </a:r>
            <a:endParaRPr lang="fr-FR" dirty="0">
              <a:solidFill>
                <a:schemeClr val="bg1"/>
              </a:solidFill>
            </a:endParaRPr>
          </a:p>
          <a:p>
            <a:r>
              <a:rPr lang="fr-FR" dirty="0">
                <a:solidFill>
                  <a:schemeClr val="bg1"/>
                </a:solidFill>
              </a:rPr>
              <a:t>On </a:t>
            </a:r>
            <a:r>
              <a:rPr lang="fr-FR" dirty="0" err="1">
                <a:solidFill>
                  <a:schemeClr val="bg1"/>
                </a:solidFill>
              </a:rPr>
              <a:t>branch</a:t>
            </a:r>
            <a:r>
              <a:rPr lang="fr-FR" dirty="0">
                <a:solidFill>
                  <a:schemeClr val="bg1"/>
                </a:solidFill>
              </a:rPr>
              <a:t> master</a:t>
            </a:r>
          </a:p>
          <a:p>
            <a:r>
              <a:rPr lang="fr-FR" dirty="0">
                <a:solidFill>
                  <a:schemeClr val="bg1"/>
                </a:solidFill>
              </a:rPr>
              <a:t>All </a:t>
            </a:r>
            <a:r>
              <a:rPr lang="fr-FR" dirty="0" err="1">
                <a:solidFill>
                  <a:schemeClr val="bg1"/>
                </a:solidFill>
              </a:rPr>
              <a:t>conflicts</a:t>
            </a:r>
            <a:r>
              <a:rPr lang="fr-FR" dirty="0">
                <a:solidFill>
                  <a:schemeClr val="bg1"/>
                </a:solidFill>
              </a:rPr>
              <a:t> </a:t>
            </a:r>
            <a:r>
              <a:rPr lang="fr-FR" dirty="0" err="1">
                <a:solidFill>
                  <a:schemeClr val="bg1"/>
                </a:solidFill>
              </a:rPr>
              <a:t>fixed</a:t>
            </a:r>
            <a:r>
              <a:rPr lang="fr-FR" dirty="0">
                <a:solidFill>
                  <a:schemeClr val="bg1"/>
                </a:solidFill>
              </a:rPr>
              <a:t> but </a:t>
            </a:r>
            <a:r>
              <a:rPr lang="fr-FR" dirty="0" err="1">
                <a:solidFill>
                  <a:schemeClr val="bg1"/>
                </a:solidFill>
              </a:rPr>
              <a:t>you</a:t>
            </a:r>
            <a:r>
              <a:rPr lang="fr-FR" dirty="0">
                <a:solidFill>
                  <a:schemeClr val="bg1"/>
                </a:solidFill>
              </a:rPr>
              <a:t> are </a:t>
            </a:r>
            <a:r>
              <a:rPr lang="fr-FR" dirty="0" err="1">
                <a:solidFill>
                  <a:schemeClr val="bg1"/>
                </a:solidFill>
              </a:rPr>
              <a:t>still</a:t>
            </a:r>
            <a:r>
              <a:rPr lang="fr-FR" dirty="0">
                <a:solidFill>
                  <a:schemeClr val="bg1"/>
                </a:solidFill>
              </a:rPr>
              <a:t> </a:t>
            </a:r>
            <a:r>
              <a:rPr lang="fr-FR" dirty="0" err="1">
                <a:solidFill>
                  <a:schemeClr val="bg1"/>
                </a:solidFill>
              </a:rPr>
              <a:t>merging</a:t>
            </a:r>
            <a:r>
              <a:rPr lang="fr-FR" dirty="0">
                <a:solidFill>
                  <a:schemeClr val="bg1"/>
                </a:solidFill>
              </a:rPr>
              <a:t>.</a:t>
            </a:r>
          </a:p>
          <a:p>
            <a:r>
              <a:rPr lang="fr-FR" dirty="0">
                <a:solidFill>
                  <a:schemeClr val="bg1"/>
                </a:solidFill>
              </a:rPr>
              <a:t>  (use "git commit" to </a:t>
            </a:r>
            <a:r>
              <a:rPr lang="fr-FR" dirty="0" err="1">
                <a:solidFill>
                  <a:schemeClr val="bg1"/>
                </a:solidFill>
              </a:rPr>
              <a:t>conclude</a:t>
            </a:r>
            <a:r>
              <a:rPr lang="fr-FR" dirty="0">
                <a:solidFill>
                  <a:schemeClr val="bg1"/>
                </a:solidFill>
              </a:rPr>
              <a:t> merge)</a:t>
            </a:r>
          </a:p>
          <a:p>
            <a:endParaRPr lang="fr-FR" dirty="0">
              <a:solidFill>
                <a:schemeClr val="bg1"/>
              </a:solidFill>
            </a:endParaRPr>
          </a:p>
          <a:p>
            <a:r>
              <a:rPr lang="fr-FR" dirty="0">
                <a:solidFill>
                  <a:schemeClr val="bg1"/>
                </a:solidFill>
              </a:rPr>
              <a:t>Changes to </a:t>
            </a:r>
            <a:r>
              <a:rPr lang="fr-FR" dirty="0" err="1">
                <a:solidFill>
                  <a:schemeClr val="bg1"/>
                </a:solidFill>
              </a:rPr>
              <a:t>be</a:t>
            </a:r>
            <a:r>
              <a:rPr lang="fr-FR" dirty="0">
                <a:solidFill>
                  <a:schemeClr val="bg1"/>
                </a:solidFill>
              </a:rPr>
              <a:t> </a:t>
            </a:r>
            <a:r>
              <a:rPr lang="fr-FR" dirty="0" err="1">
                <a:solidFill>
                  <a:schemeClr val="bg1"/>
                </a:solidFill>
              </a:rPr>
              <a:t>committed</a:t>
            </a:r>
            <a:r>
              <a:rPr lang="fr-FR" dirty="0">
                <a:solidFill>
                  <a:schemeClr val="bg1"/>
                </a:solidFill>
              </a:rPr>
              <a:t>:</a:t>
            </a:r>
          </a:p>
          <a:p>
            <a:r>
              <a:rPr lang="fr-FR" dirty="0">
                <a:solidFill>
                  <a:srgbClr val="00B050"/>
                </a:solidFill>
              </a:rPr>
              <a:t>        </a:t>
            </a:r>
            <a:r>
              <a:rPr lang="fr-FR" dirty="0" err="1">
                <a:solidFill>
                  <a:srgbClr val="00B050"/>
                </a:solidFill>
              </a:rPr>
              <a:t>modified</a:t>
            </a:r>
            <a:r>
              <a:rPr lang="fr-FR" dirty="0">
                <a:solidFill>
                  <a:srgbClr val="00B050"/>
                </a:solidFill>
              </a:rPr>
              <a:t>:   gitJour1.html</a:t>
            </a:r>
          </a:p>
        </p:txBody>
      </p:sp>
    </p:spTree>
    <p:extLst>
      <p:ext uri="{BB962C8B-B14F-4D97-AF65-F5344CB8AC3E}">
        <p14:creationId xmlns:p14="http://schemas.microsoft.com/office/powerpoint/2010/main" val="2407059435"/>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object 7">
            <a:extLst>
              <a:ext uri="{FF2B5EF4-FFF2-40B4-BE49-F238E27FC236}">
                <a16:creationId xmlns:a16="http://schemas.microsoft.com/office/drawing/2014/main" id="{73ADD7B1-FAB3-4B4E-B118-C23B094EF9A7}"/>
              </a:ext>
            </a:extLst>
          </p:cNvPr>
          <p:cNvSpPr/>
          <p:nvPr/>
        </p:nvSpPr>
        <p:spPr>
          <a:xfrm>
            <a:off x="3861383" y="4653125"/>
            <a:ext cx="1224152" cy="216026"/>
          </a:xfrm>
          <a:prstGeom prst="rect">
            <a:avLst/>
          </a:prstGeom>
          <a:blipFill>
            <a:blip r:embed="rId3" cstate="print"/>
            <a:stretch>
              <a:fillRect/>
            </a:stretch>
          </a:blipFill>
        </p:spPr>
        <p:txBody>
          <a:bodyPr wrap="square" lIns="0" tIns="0" rIns="0" bIns="0" rtlCol="0"/>
          <a:lstStyle/>
          <a:p>
            <a:endParaRPr/>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1 : Introduction</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Différences entre les 2 types de Gestion de Version:</a:t>
            </a:r>
          </a:p>
          <a:p>
            <a:pPr lvl="1"/>
            <a:r>
              <a:rPr lang="en-US" dirty="0"/>
              <a:t>Centralized Revision Control System (CVCS ) </a:t>
            </a:r>
            <a:r>
              <a:rPr lang="fr-FR" dirty="0"/>
              <a:t>CVS, SVN… </a:t>
            </a:r>
            <a:r>
              <a:rPr lang="en-US" dirty="0"/>
              <a:t>:</a:t>
            </a:r>
          </a:p>
          <a:p>
            <a:pPr lvl="2"/>
            <a:r>
              <a:rPr lang="fr-FR" dirty="0"/>
              <a:t>Architecture client serveur</a:t>
            </a:r>
          </a:p>
          <a:p>
            <a:pPr lvl="2"/>
            <a:r>
              <a:rPr lang="fr-FR" dirty="0"/>
              <a:t>Un seul repository</a:t>
            </a:r>
          </a:p>
          <a:p>
            <a:pPr lvl="2"/>
            <a:r>
              <a:rPr lang="fr-FR" dirty="0"/>
              <a:t>Un serveur central contient toutes les données</a:t>
            </a:r>
          </a:p>
          <a:p>
            <a:pPr lvl="2"/>
            <a:r>
              <a:rPr lang="fr-FR" dirty="0"/>
              <a:t>Beaucoup de requêtes entre le client et le serveur (plutôt lent)</a:t>
            </a:r>
          </a:p>
          <a:p>
            <a:pPr lvl="2"/>
            <a:r>
              <a:rPr lang="fr-FR" dirty="0"/>
              <a:t>Dépendance du serveur (check out)</a:t>
            </a:r>
          </a:p>
          <a:p>
            <a:pPr lvl="1"/>
            <a:r>
              <a:rPr lang="en-US" dirty="0"/>
              <a:t>Distributed Version Control System (DVCS) </a:t>
            </a:r>
            <a:r>
              <a:rPr lang="fr-FR" dirty="0"/>
              <a:t>Git, Mercurial :</a:t>
            </a:r>
            <a:endParaRPr lang="en-US" dirty="0"/>
          </a:p>
          <a:p>
            <a:pPr lvl="2"/>
            <a:r>
              <a:rPr lang="fr-FR" dirty="0"/>
              <a:t>Toutes les données sont sur notre machine en local</a:t>
            </a:r>
          </a:p>
          <a:p>
            <a:pPr lvl="2"/>
            <a:r>
              <a:rPr lang="fr-FR" dirty="0"/>
              <a:t>Les opérations sont très rapides </a:t>
            </a:r>
          </a:p>
          <a:p>
            <a:pPr lvl="2"/>
            <a:r>
              <a:rPr lang="fr-FR" dirty="0"/>
              <a:t>Connexion internet requise uniquement pour les pull et push</a:t>
            </a:r>
          </a:p>
          <a:p>
            <a:endParaRPr lang="fr-FR" dirty="0"/>
          </a:p>
          <a:p>
            <a:endParaRPr lang="fr-FR" dirty="0"/>
          </a:p>
          <a:p>
            <a:pPr marL="44450" indent="0">
              <a:buNone/>
            </a:pPr>
            <a:endParaRPr lang="fr-FR" dirty="0"/>
          </a:p>
          <a:p>
            <a:endParaRPr lang="fr-FR" dirty="0"/>
          </a:p>
          <a:p>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68" name="Image 67">
            <a:extLst>
              <a:ext uri="{FF2B5EF4-FFF2-40B4-BE49-F238E27FC236}">
                <a16:creationId xmlns:a16="http://schemas.microsoft.com/office/drawing/2014/main" id="{5B43BFEB-8DC3-4389-BA18-9026FF166D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7248" y="1556242"/>
            <a:ext cx="613641" cy="546698"/>
          </a:xfrm>
          <a:prstGeom prst="rect">
            <a:avLst/>
          </a:prstGeom>
        </p:spPr>
      </p:pic>
      <p:pic>
        <p:nvPicPr>
          <p:cNvPr id="69" name="Image 68">
            <a:extLst>
              <a:ext uri="{FF2B5EF4-FFF2-40B4-BE49-F238E27FC236}">
                <a16:creationId xmlns:a16="http://schemas.microsoft.com/office/drawing/2014/main" id="{CC7F1AA8-ED40-47E2-9305-38B9A68A7A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2011" y="4314142"/>
            <a:ext cx="431171" cy="552683"/>
          </a:xfrm>
          <a:prstGeom prst="rect">
            <a:avLst/>
          </a:prstGeom>
        </p:spPr>
      </p:pic>
      <p:pic>
        <p:nvPicPr>
          <p:cNvPr id="70" name="Image 69">
            <a:extLst>
              <a:ext uri="{FF2B5EF4-FFF2-40B4-BE49-F238E27FC236}">
                <a16:creationId xmlns:a16="http://schemas.microsoft.com/office/drawing/2014/main" id="{99891FB1-0D3B-4381-8CF5-E28D33500A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3212" y="3666070"/>
            <a:ext cx="648072" cy="648072"/>
          </a:xfrm>
          <a:prstGeom prst="rect">
            <a:avLst/>
          </a:prstGeom>
        </p:spPr>
      </p:pic>
      <p:pic>
        <p:nvPicPr>
          <p:cNvPr id="108" name="Image 107">
            <a:extLst>
              <a:ext uri="{FF2B5EF4-FFF2-40B4-BE49-F238E27FC236}">
                <a16:creationId xmlns:a16="http://schemas.microsoft.com/office/drawing/2014/main" id="{817C1ADC-5A19-4FC5-8ACA-30ECB2690A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239" y="5562878"/>
            <a:ext cx="936026" cy="936026"/>
          </a:xfrm>
          <a:prstGeom prst="rect">
            <a:avLst/>
          </a:prstGeom>
        </p:spPr>
      </p:pic>
      <p:sp>
        <p:nvSpPr>
          <p:cNvPr id="111" name="object 4">
            <a:extLst>
              <a:ext uri="{FF2B5EF4-FFF2-40B4-BE49-F238E27FC236}">
                <a16:creationId xmlns:a16="http://schemas.microsoft.com/office/drawing/2014/main" id="{A3C4C208-018D-4519-82CD-022D4036BA7C}"/>
              </a:ext>
            </a:extLst>
          </p:cNvPr>
          <p:cNvSpPr/>
          <p:nvPr/>
        </p:nvSpPr>
        <p:spPr>
          <a:xfrm>
            <a:off x="3813377" y="4630644"/>
            <a:ext cx="1319784" cy="958596"/>
          </a:xfrm>
          <a:prstGeom prst="rect">
            <a:avLst/>
          </a:prstGeom>
          <a:blipFill>
            <a:blip r:embed="rId9" cstate="print"/>
            <a:stretch>
              <a:fillRect/>
            </a:stretch>
          </a:blipFill>
        </p:spPr>
        <p:txBody>
          <a:bodyPr wrap="square" lIns="0" tIns="0" rIns="0" bIns="0" rtlCol="0"/>
          <a:lstStyle/>
          <a:p>
            <a:endParaRPr/>
          </a:p>
        </p:txBody>
      </p:sp>
      <p:sp>
        <p:nvSpPr>
          <p:cNvPr id="112" name="object 5">
            <a:extLst>
              <a:ext uri="{FF2B5EF4-FFF2-40B4-BE49-F238E27FC236}">
                <a16:creationId xmlns:a16="http://schemas.microsoft.com/office/drawing/2014/main" id="{D9462CF6-D5D1-4B5D-8CB5-B90DB61570D2}"/>
              </a:ext>
            </a:extLst>
          </p:cNvPr>
          <p:cNvSpPr/>
          <p:nvPr/>
        </p:nvSpPr>
        <p:spPr>
          <a:xfrm>
            <a:off x="3839285" y="4548734"/>
            <a:ext cx="1319784" cy="565403"/>
          </a:xfrm>
          <a:prstGeom prst="rect">
            <a:avLst/>
          </a:prstGeom>
          <a:blipFill>
            <a:blip r:embed="rId10" cstate="print"/>
            <a:stretch>
              <a:fillRect/>
            </a:stretch>
          </a:blipFill>
        </p:spPr>
        <p:txBody>
          <a:bodyPr wrap="square" lIns="0" tIns="0" rIns="0" bIns="0" rtlCol="0"/>
          <a:lstStyle/>
          <a:p>
            <a:endParaRPr/>
          </a:p>
        </p:txBody>
      </p:sp>
      <p:sp>
        <p:nvSpPr>
          <p:cNvPr id="113" name="object 6">
            <a:extLst>
              <a:ext uri="{FF2B5EF4-FFF2-40B4-BE49-F238E27FC236}">
                <a16:creationId xmlns:a16="http://schemas.microsoft.com/office/drawing/2014/main" id="{499CF81A-758B-4B84-9A94-46315E917867}"/>
              </a:ext>
            </a:extLst>
          </p:cNvPr>
          <p:cNvSpPr/>
          <p:nvPr/>
        </p:nvSpPr>
        <p:spPr>
          <a:xfrm>
            <a:off x="3861383" y="4761075"/>
            <a:ext cx="1224152" cy="756157"/>
          </a:xfrm>
          <a:prstGeom prst="rect">
            <a:avLst/>
          </a:prstGeom>
          <a:blipFill>
            <a:blip r:embed="rId11" cstate="print"/>
            <a:stretch>
              <a:fillRect/>
            </a:stretch>
          </a:blipFill>
        </p:spPr>
        <p:txBody>
          <a:bodyPr wrap="square" lIns="0" tIns="0" rIns="0" bIns="0" rtlCol="0"/>
          <a:lstStyle/>
          <a:p>
            <a:endParaRPr/>
          </a:p>
        </p:txBody>
      </p:sp>
      <p:sp>
        <p:nvSpPr>
          <p:cNvPr id="115" name="object 8">
            <a:extLst>
              <a:ext uri="{FF2B5EF4-FFF2-40B4-BE49-F238E27FC236}">
                <a16:creationId xmlns:a16="http://schemas.microsoft.com/office/drawing/2014/main" id="{F6D23F5D-5A5F-4751-8B9D-55727D6C4515}"/>
              </a:ext>
            </a:extLst>
          </p:cNvPr>
          <p:cNvSpPr/>
          <p:nvPr/>
        </p:nvSpPr>
        <p:spPr>
          <a:xfrm>
            <a:off x="3861383" y="4652625"/>
            <a:ext cx="1224280" cy="216535"/>
          </a:xfrm>
          <a:custGeom>
            <a:avLst/>
            <a:gdLst/>
            <a:ahLst/>
            <a:cxnLst/>
            <a:rect l="l" t="t" r="r" b="b"/>
            <a:pathLst>
              <a:path w="1224279" h="216535">
                <a:moveTo>
                  <a:pt x="1224152" y="107950"/>
                </a:moveTo>
                <a:lnTo>
                  <a:pt x="1192946" y="142110"/>
                </a:lnTo>
                <a:lnTo>
                  <a:pt x="1155830" y="157617"/>
                </a:lnTo>
                <a:lnTo>
                  <a:pt x="1106053" y="171779"/>
                </a:lnTo>
                <a:lnTo>
                  <a:pt x="1044876" y="184372"/>
                </a:lnTo>
                <a:lnTo>
                  <a:pt x="973561" y="195174"/>
                </a:lnTo>
                <a:lnTo>
                  <a:pt x="934496" y="199834"/>
                </a:lnTo>
                <a:lnTo>
                  <a:pt x="893369" y="203963"/>
                </a:lnTo>
                <a:lnTo>
                  <a:pt x="850338" y="207533"/>
                </a:lnTo>
                <a:lnTo>
                  <a:pt x="805561" y="210517"/>
                </a:lnTo>
                <a:lnTo>
                  <a:pt x="759194" y="212886"/>
                </a:lnTo>
                <a:lnTo>
                  <a:pt x="711397" y="214612"/>
                </a:lnTo>
                <a:lnTo>
                  <a:pt x="662326" y="215668"/>
                </a:lnTo>
                <a:lnTo>
                  <a:pt x="612139" y="216026"/>
                </a:lnTo>
                <a:lnTo>
                  <a:pt x="561935" y="215668"/>
                </a:lnTo>
                <a:lnTo>
                  <a:pt x="512848" y="214612"/>
                </a:lnTo>
                <a:lnTo>
                  <a:pt x="465036" y="212886"/>
                </a:lnTo>
                <a:lnTo>
                  <a:pt x="418657" y="210517"/>
                </a:lnTo>
                <a:lnTo>
                  <a:pt x="373868" y="207533"/>
                </a:lnTo>
                <a:lnTo>
                  <a:pt x="330827" y="203963"/>
                </a:lnTo>
                <a:lnTo>
                  <a:pt x="289691" y="199834"/>
                </a:lnTo>
                <a:lnTo>
                  <a:pt x="250618" y="195174"/>
                </a:lnTo>
                <a:lnTo>
                  <a:pt x="179292" y="184372"/>
                </a:lnTo>
                <a:lnTo>
                  <a:pt x="118107" y="171779"/>
                </a:lnTo>
                <a:lnTo>
                  <a:pt x="68326" y="157617"/>
                </a:lnTo>
                <a:lnTo>
                  <a:pt x="31207" y="142110"/>
                </a:lnTo>
                <a:lnTo>
                  <a:pt x="2029" y="116814"/>
                </a:lnTo>
                <a:lnTo>
                  <a:pt x="0" y="107950"/>
                </a:lnTo>
                <a:lnTo>
                  <a:pt x="2029" y="99104"/>
                </a:lnTo>
                <a:lnTo>
                  <a:pt x="31207" y="73851"/>
                </a:lnTo>
                <a:lnTo>
                  <a:pt x="68326" y="58365"/>
                </a:lnTo>
                <a:lnTo>
                  <a:pt x="118107" y="44220"/>
                </a:lnTo>
                <a:lnTo>
                  <a:pt x="179292" y="31638"/>
                </a:lnTo>
                <a:lnTo>
                  <a:pt x="250618" y="20844"/>
                </a:lnTo>
                <a:lnTo>
                  <a:pt x="289691" y="16186"/>
                </a:lnTo>
                <a:lnTo>
                  <a:pt x="330827" y="12059"/>
                </a:lnTo>
                <a:lnTo>
                  <a:pt x="373868" y="8491"/>
                </a:lnTo>
                <a:lnTo>
                  <a:pt x="418657" y="5508"/>
                </a:lnTo>
                <a:lnTo>
                  <a:pt x="465036" y="3140"/>
                </a:lnTo>
                <a:lnTo>
                  <a:pt x="512848" y="1414"/>
                </a:lnTo>
                <a:lnTo>
                  <a:pt x="561935" y="358"/>
                </a:lnTo>
                <a:lnTo>
                  <a:pt x="612139" y="0"/>
                </a:lnTo>
                <a:lnTo>
                  <a:pt x="662326" y="358"/>
                </a:lnTo>
                <a:lnTo>
                  <a:pt x="711397" y="1414"/>
                </a:lnTo>
                <a:lnTo>
                  <a:pt x="759194" y="3140"/>
                </a:lnTo>
                <a:lnTo>
                  <a:pt x="805561" y="5508"/>
                </a:lnTo>
                <a:lnTo>
                  <a:pt x="850338" y="8491"/>
                </a:lnTo>
                <a:lnTo>
                  <a:pt x="893369" y="12059"/>
                </a:lnTo>
                <a:lnTo>
                  <a:pt x="934496" y="16186"/>
                </a:lnTo>
                <a:lnTo>
                  <a:pt x="973561" y="20844"/>
                </a:lnTo>
                <a:lnTo>
                  <a:pt x="1044876" y="31638"/>
                </a:lnTo>
                <a:lnTo>
                  <a:pt x="1106053" y="44220"/>
                </a:lnTo>
                <a:lnTo>
                  <a:pt x="1155830" y="58365"/>
                </a:lnTo>
                <a:lnTo>
                  <a:pt x="1192946" y="73851"/>
                </a:lnTo>
                <a:lnTo>
                  <a:pt x="1222123" y="99104"/>
                </a:lnTo>
                <a:lnTo>
                  <a:pt x="1224152" y="107950"/>
                </a:lnTo>
                <a:close/>
              </a:path>
            </a:pathLst>
          </a:custGeom>
          <a:ln w="9525">
            <a:solidFill>
              <a:srgbClr val="97B853"/>
            </a:solidFill>
          </a:ln>
        </p:spPr>
        <p:txBody>
          <a:bodyPr wrap="square" lIns="0" tIns="0" rIns="0" bIns="0" rtlCol="0"/>
          <a:lstStyle/>
          <a:p>
            <a:endParaRPr/>
          </a:p>
        </p:txBody>
      </p:sp>
      <p:sp>
        <p:nvSpPr>
          <p:cNvPr id="116" name="object 9">
            <a:extLst>
              <a:ext uri="{FF2B5EF4-FFF2-40B4-BE49-F238E27FC236}">
                <a16:creationId xmlns:a16="http://schemas.microsoft.com/office/drawing/2014/main" id="{26027106-16B5-4A37-A689-217AE3E633F5}"/>
              </a:ext>
            </a:extLst>
          </p:cNvPr>
          <p:cNvSpPr/>
          <p:nvPr/>
        </p:nvSpPr>
        <p:spPr>
          <a:xfrm>
            <a:off x="3861383" y="4688939"/>
            <a:ext cx="1224280" cy="756285"/>
          </a:xfrm>
          <a:custGeom>
            <a:avLst/>
            <a:gdLst/>
            <a:ahLst/>
            <a:cxnLst/>
            <a:rect l="l" t="t" r="r" b="b"/>
            <a:pathLst>
              <a:path w="1224279" h="756285">
                <a:moveTo>
                  <a:pt x="1224152" y="0"/>
                </a:moveTo>
                <a:lnTo>
                  <a:pt x="1224152" y="648080"/>
                </a:lnTo>
                <a:lnTo>
                  <a:pt x="1222123" y="656945"/>
                </a:lnTo>
                <a:lnTo>
                  <a:pt x="1192946" y="682241"/>
                </a:lnTo>
                <a:lnTo>
                  <a:pt x="1155830" y="697748"/>
                </a:lnTo>
                <a:lnTo>
                  <a:pt x="1106053" y="711910"/>
                </a:lnTo>
                <a:lnTo>
                  <a:pt x="1044876" y="724503"/>
                </a:lnTo>
                <a:lnTo>
                  <a:pt x="973561" y="735305"/>
                </a:lnTo>
                <a:lnTo>
                  <a:pt x="934496" y="739965"/>
                </a:lnTo>
                <a:lnTo>
                  <a:pt x="893369" y="744094"/>
                </a:lnTo>
                <a:lnTo>
                  <a:pt x="850338" y="747664"/>
                </a:lnTo>
                <a:lnTo>
                  <a:pt x="805561" y="750648"/>
                </a:lnTo>
                <a:lnTo>
                  <a:pt x="759194" y="753017"/>
                </a:lnTo>
                <a:lnTo>
                  <a:pt x="711397" y="754743"/>
                </a:lnTo>
                <a:lnTo>
                  <a:pt x="662326" y="755799"/>
                </a:lnTo>
                <a:lnTo>
                  <a:pt x="612139" y="756157"/>
                </a:lnTo>
                <a:lnTo>
                  <a:pt x="561935" y="755799"/>
                </a:lnTo>
                <a:lnTo>
                  <a:pt x="512848" y="754743"/>
                </a:lnTo>
                <a:lnTo>
                  <a:pt x="465036" y="753017"/>
                </a:lnTo>
                <a:lnTo>
                  <a:pt x="418657" y="750648"/>
                </a:lnTo>
                <a:lnTo>
                  <a:pt x="373868" y="747664"/>
                </a:lnTo>
                <a:lnTo>
                  <a:pt x="330827" y="744094"/>
                </a:lnTo>
                <a:lnTo>
                  <a:pt x="289691" y="739965"/>
                </a:lnTo>
                <a:lnTo>
                  <a:pt x="250618" y="735305"/>
                </a:lnTo>
                <a:lnTo>
                  <a:pt x="179292" y="724503"/>
                </a:lnTo>
                <a:lnTo>
                  <a:pt x="118107" y="711910"/>
                </a:lnTo>
                <a:lnTo>
                  <a:pt x="68326" y="697748"/>
                </a:lnTo>
                <a:lnTo>
                  <a:pt x="31207" y="682241"/>
                </a:lnTo>
                <a:lnTo>
                  <a:pt x="2029" y="656945"/>
                </a:lnTo>
                <a:lnTo>
                  <a:pt x="0" y="648080"/>
                </a:lnTo>
                <a:lnTo>
                  <a:pt x="0" y="0"/>
                </a:lnTo>
              </a:path>
            </a:pathLst>
          </a:custGeom>
          <a:ln w="9525">
            <a:solidFill>
              <a:srgbClr val="97B853"/>
            </a:solidFill>
          </a:ln>
        </p:spPr>
        <p:txBody>
          <a:bodyPr wrap="square" lIns="0" tIns="0" rIns="0" bIns="0" rtlCol="0"/>
          <a:lstStyle/>
          <a:p>
            <a:endParaRPr/>
          </a:p>
        </p:txBody>
      </p:sp>
      <p:sp>
        <p:nvSpPr>
          <p:cNvPr id="117" name="object 10">
            <a:extLst>
              <a:ext uri="{FF2B5EF4-FFF2-40B4-BE49-F238E27FC236}">
                <a16:creationId xmlns:a16="http://schemas.microsoft.com/office/drawing/2014/main" id="{2BAF08A7-48B1-45B0-A7AD-56571E5847A9}"/>
              </a:ext>
            </a:extLst>
          </p:cNvPr>
          <p:cNvSpPr txBox="1"/>
          <p:nvPr/>
        </p:nvSpPr>
        <p:spPr>
          <a:xfrm>
            <a:off x="4007052" y="4975200"/>
            <a:ext cx="933450" cy="254000"/>
          </a:xfrm>
          <a:prstGeom prst="rect">
            <a:avLst/>
          </a:prstGeom>
        </p:spPr>
        <p:txBody>
          <a:bodyPr vert="horz" wrap="square" lIns="0" tIns="0" rIns="0" bIns="0" rtlCol="0">
            <a:spAutoFit/>
          </a:bodyPr>
          <a:lstStyle/>
          <a:p>
            <a:pPr marL="12700">
              <a:lnSpc>
                <a:spcPct val="100000"/>
              </a:lnSpc>
            </a:pPr>
            <a:r>
              <a:rPr sz="1800" spc="-55" dirty="0">
                <a:solidFill>
                  <a:srgbClr val="FFFFFF"/>
                </a:solidFill>
                <a:latin typeface="Calibri"/>
                <a:cs typeface="Calibri"/>
              </a:rPr>
              <a:t>R</a:t>
            </a:r>
            <a:r>
              <a:rPr sz="1800" spc="-10" dirty="0">
                <a:solidFill>
                  <a:srgbClr val="FFFFFF"/>
                </a:solidFill>
                <a:latin typeface="Calibri"/>
                <a:cs typeface="Calibri"/>
              </a:rPr>
              <a:t>ep</a:t>
            </a:r>
            <a:r>
              <a:rPr sz="1800" dirty="0">
                <a:solidFill>
                  <a:srgbClr val="FFFFFF"/>
                </a:solidFill>
                <a:latin typeface="Calibri"/>
                <a:cs typeface="Calibri"/>
              </a:rPr>
              <a:t>o</a:t>
            </a:r>
            <a:r>
              <a:rPr sz="1800" spc="10" dirty="0">
                <a:solidFill>
                  <a:srgbClr val="FFFFFF"/>
                </a:solidFill>
                <a:latin typeface="Calibri"/>
                <a:cs typeface="Calibri"/>
              </a:rPr>
              <a:t> </a:t>
            </a:r>
            <a:r>
              <a:rPr sz="1800" spc="-15" dirty="0">
                <a:solidFill>
                  <a:srgbClr val="FFFFFF"/>
                </a:solidFill>
                <a:latin typeface="Calibri"/>
                <a:cs typeface="Calibri"/>
              </a:rPr>
              <a:t>S</a:t>
            </a:r>
            <a:r>
              <a:rPr sz="1800" spc="-20" dirty="0">
                <a:solidFill>
                  <a:srgbClr val="FFFFFF"/>
                </a:solidFill>
                <a:latin typeface="Calibri"/>
                <a:cs typeface="Calibri"/>
              </a:rPr>
              <a:t>VN</a:t>
            </a:r>
            <a:endParaRPr sz="1800" dirty="0">
              <a:latin typeface="Calibri"/>
              <a:cs typeface="Calibri"/>
            </a:endParaRPr>
          </a:p>
        </p:txBody>
      </p:sp>
      <p:sp>
        <p:nvSpPr>
          <p:cNvPr id="118" name="object 23">
            <a:extLst>
              <a:ext uri="{FF2B5EF4-FFF2-40B4-BE49-F238E27FC236}">
                <a16:creationId xmlns:a16="http://schemas.microsoft.com/office/drawing/2014/main" id="{F27AF15B-D5A6-4CFC-89DF-BDDF805E6B4B}"/>
              </a:ext>
            </a:extLst>
          </p:cNvPr>
          <p:cNvSpPr/>
          <p:nvPr/>
        </p:nvSpPr>
        <p:spPr>
          <a:xfrm>
            <a:off x="2882213" y="4876012"/>
            <a:ext cx="1046988" cy="425196"/>
          </a:xfrm>
          <a:prstGeom prst="rect">
            <a:avLst/>
          </a:prstGeom>
          <a:blipFill>
            <a:blip r:embed="rId12" cstate="print"/>
            <a:stretch>
              <a:fillRect/>
            </a:stretch>
          </a:blipFill>
        </p:spPr>
        <p:txBody>
          <a:bodyPr wrap="square" lIns="0" tIns="0" rIns="0" bIns="0" rtlCol="0"/>
          <a:lstStyle/>
          <a:p>
            <a:endParaRPr/>
          </a:p>
        </p:txBody>
      </p:sp>
      <p:sp>
        <p:nvSpPr>
          <p:cNvPr id="119" name="object 24">
            <a:extLst>
              <a:ext uri="{FF2B5EF4-FFF2-40B4-BE49-F238E27FC236}">
                <a16:creationId xmlns:a16="http://schemas.microsoft.com/office/drawing/2014/main" id="{69D3052D-F046-40C6-8833-E600EF9B6507}"/>
              </a:ext>
            </a:extLst>
          </p:cNvPr>
          <p:cNvSpPr/>
          <p:nvPr/>
        </p:nvSpPr>
        <p:spPr>
          <a:xfrm>
            <a:off x="2925266" y="4999621"/>
            <a:ext cx="792480" cy="171450"/>
          </a:xfrm>
          <a:custGeom>
            <a:avLst/>
            <a:gdLst/>
            <a:ahLst/>
            <a:cxnLst/>
            <a:rect l="l" t="t" r="r" b="b"/>
            <a:pathLst>
              <a:path w="792479" h="171450">
                <a:moveTo>
                  <a:pt x="716660" y="85493"/>
                </a:moveTo>
                <a:lnTo>
                  <a:pt x="630555" y="135722"/>
                </a:lnTo>
                <a:lnTo>
                  <a:pt x="623886" y="142564"/>
                </a:lnTo>
                <a:lnTo>
                  <a:pt x="622108" y="153243"/>
                </a:lnTo>
                <a:lnTo>
                  <a:pt x="627319" y="166307"/>
                </a:lnTo>
                <a:lnTo>
                  <a:pt x="637981" y="171124"/>
                </a:lnTo>
                <a:lnTo>
                  <a:pt x="649732" y="168615"/>
                </a:lnTo>
                <a:lnTo>
                  <a:pt x="759543" y="104607"/>
                </a:lnTo>
                <a:lnTo>
                  <a:pt x="754380" y="104607"/>
                </a:lnTo>
                <a:lnTo>
                  <a:pt x="754380" y="101940"/>
                </a:lnTo>
                <a:lnTo>
                  <a:pt x="744855" y="101940"/>
                </a:lnTo>
                <a:lnTo>
                  <a:pt x="716660" y="85493"/>
                </a:lnTo>
                <a:close/>
              </a:path>
              <a:path w="792479" h="171450">
                <a:moveTo>
                  <a:pt x="684112" y="66507"/>
                </a:moveTo>
                <a:lnTo>
                  <a:pt x="0" y="66507"/>
                </a:lnTo>
                <a:lnTo>
                  <a:pt x="0" y="104607"/>
                </a:lnTo>
                <a:lnTo>
                  <a:pt x="683894" y="104607"/>
                </a:lnTo>
                <a:lnTo>
                  <a:pt x="716660" y="85493"/>
                </a:lnTo>
                <a:lnTo>
                  <a:pt x="684112" y="66507"/>
                </a:lnTo>
                <a:close/>
              </a:path>
              <a:path w="792479" h="171450">
                <a:moveTo>
                  <a:pt x="759593" y="66507"/>
                </a:moveTo>
                <a:lnTo>
                  <a:pt x="754380" y="66507"/>
                </a:lnTo>
                <a:lnTo>
                  <a:pt x="754380" y="104607"/>
                </a:lnTo>
                <a:lnTo>
                  <a:pt x="759543" y="104607"/>
                </a:lnTo>
                <a:lnTo>
                  <a:pt x="792226" y="85557"/>
                </a:lnTo>
                <a:lnTo>
                  <a:pt x="759593" y="66507"/>
                </a:lnTo>
                <a:close/>
              </a:path>
              <a:path w="792479" h="171450">
                <a:moveTo>
                  <a:pt x="744855" y="69047"/>
                </a:moveTo>
                <a:lnTo>
                  <a:pt x="716660" y="85493"/>
                </a:lnTo>
                <a:lnTo>
                  <a:pt x="744855" y="101940"/>
                </a:lnTo>
                <a:lnTo>
                  <a:pt x="744855" y="69047"/>
                </a:lnTo>
                <a:close/>
              </a:path>
              <a:path w="792479" h="171450">
                <a:moveTo>
                  <a:pt x="754380" y="69047"/>
                </a:moveTo>
                <a:lnTo>
                  <a:pt x="744855" y="69047"/>
                </a:lnTo>
                <a:lnTo>
                  <a:pt x="744855" y="101940"/>
                </a:lnTo>
                <a:lnTo>
                  <a:pt x="754380" y="101940"/>
                </a:lnTo>
                <a:lnTo>
                  <a:pt x="754380" y="69047"/>
                </a:lnTo>
                <a:close/>
              </a:path>
              <a:path w="792479" h="171450">
                <a:moveTo>
                  <a:pt x="641050" y="0"/>
                </a:moveTo>
                <a:lnTo>
                  <a:pt x="630589" y="3532"/>
                </a:lnTo>
                <a:lnTo>
                  <a:pt x="621544" y="14675"/>
                </a:lnTo>
                <a:lnTo>
                  <a:pt x="622600" y="26359"/>
                </a:lnTo>
                <a:lnTo>
                  <a:pt x="630555" y="35265"/>
                </a:lnTo>
                <a:lnTo>
                  <a:pt x="716660" y="85493"/>
                </a:lnTo>
                <a:lnTo>
                  <a:pt x="744855" y="69047"/>
                </a:lnTo>
                <a:lnTo>
                  <a:pt x="754380" y="69047"/>
                </a:lnTo>
                <a:lnTo>
                  <a:pt x="754380" y="66507"/>
                </a:lnTo>
                <a:lnTo>
                  <a:pt x="759593" y="66507"/>
                </a:lnTo>
                <a:lnTo>
                  <a:pt x="649732" y="2372"/>
                </a:lnTo>
                <a:lnTo>
                  <a:pt x="641050" y="0"/>
                </a:lnTo>
                <a:close/>
              </a:path>
            </a:pathLst>
          </a:custGeom>
          <a:solidFill>
            <a:srgbClr val="000000"/>
          </a:solidFill>
        </p:spPr>
        <p:txBody>
          <a:bodyPr wrap="square" lIns="0" tIns="0" rIns="0" bIns="0" rtlCol="0"/>
          <a:lstStyle/>
          <a:p>
            <a:endParaRPr/>
          </a:p>
        </p:txBody>
      </p:sp>
      <p:sp>
        <p:nvSpPr>
          <p:cNvPr id="120" name="object 26">
            <a:extLst>
              <a:ext uri="{FF2B5EF4-FFF2-40B4-BE49-F238E27FC236}">
                <a16:creationId xmlns:a16="http://schemas.microsoft.com/office/drawing/2014/main" id="{900C7695-5D7F-4380-9186-75FA90F3D90B}"/>
              </a:ext>
            </a:extLst>
          </p:cNvPr>
          <p:cNvSpPr/>
          <p:nvPr/>
        </p:nvSpPr>
        <p:spPr>
          <a:xfrm>
            <a:off x="5314771" y="4985742"/>
            <a:ext cx="792480" cy="171450"/>
          </a:xfrm>
          <a:custGeom>
            <a:avLst/>
            <a:gdLst/>
            <a:ahLst/>
            <a:cxnLst/>
            <a:rect l="l" t="t" r="r" b="b"/>
            <a:pathLst>
              <a:path w="792479" h="171450">
                <a:moveTo>
                  <a:pt x="716660" y="85493"/>
                </a:moveTo>
                <a:lnTo>
                  <a:pt x="630554" y="135722"/>
                </a:lnTo>
                <a:lnTo>
                  <a:pt x="623886" y="142564"/>
                </a:lnTo>
                <a:lnTo>
                  <a:pt x="622108" y="153243"/>
                </a:lnTo>
                <a:lnTo>
                  <a:pt x="627319" y="166307"/>
                </a:lnTo>
                <a:lnTo>
                  <a:pt x="637981" y="171124"/>
                </a:lnTo>
                <a:lnTo>
                  <a:pt x="649731" y="168615"/>
                </a:lnTo>
                <a:lnTo>
                  <a:pt x="759543" y="104607"/>
                </a:lnTo>
                <a:lnTo>
                  <a:pt x="754379" y="104607"/>
                </a:lnTo>
                <a:lnTo>
                  <a:pt x="754379" y="101940"/>
                </a:lnTo>
                <a:lnTo>
                  <a:pt x="744854" y="101940"/>
                </a:lnTo>
                <a:lnTo>
                  <a:pt x="716660" y="85493"/>
                </a:lnTo>
                <a:close/>
              </a:path>
              <a:path w="792479" h="171450">
                <a:moveTo>
                  <a:pt x="684112" y="66507"/>
                </a:moveTo>
                <a:lnTo>
                  <a:pt x="0" y="66507"/>
                </a:lnTo>
                <a:lnTo>
                  <a:pt x="0" y="104607"/>
                </a:lnTo>
                <a:lnTo>
                  <a:pt x="683894" y="104607"/>
                </a:lnTo>
                <a:lnTo>
                  <a:pt x="716660" y="85493"/>
                </a:lnTo>
                <a:lnTo>
                  <a:pt x="684112" y="66507"/>
                </a:lnTo>
                <a:close/>
              </a:path>
              <a:path w="792479" h="171450">
                <a:moveTo>
                  <a:pt x="759593" y="66507"/>
                </a:moveTo>
                <a:lnTo>
                  <a:pt x="754379" y="66507"/>
                </a:lnTo>
                <a:lnTo>
                  <a:pt x="754379" y="104607"/>
                </a:lnTo>
                <a:lnTo>
                  <a:pt x="759543" y="104607"/>
                </a:lnTo>
                <a:lnTo>
                  <a:pt x="792226" y="85557"/>
                </a:lnTo>
                <a:lnTo>
                  <a:pt x="759593" y="66507"/>
                </a:lnTo>
                <a:close/>
              </a:path>
              <a:path w="792479" h="171450">
                <a:moveTo>
                  <a:pt x="744854" y="69047"/>
                </a:moveTo>
                <a:lnTo>
                  <a:pt x="716660" y="85493"/>
                </a:lnTo>
                <a:lnTo>
                  <a:pt x="744854" y="101940"/>
                </a:lnTo>
                <a:lnTo>
                  <a:pt x="744854" y="69047"/>
                </a:lnTo>
                <a:close/>
              </a:path>
              <a:path w="792479" h="171450">
                <a:moveTo>
                  <a:pt x="754379" y="69047"/>
                </a:moveTo>
                <a:lnTo>
                  <a:pt x="744854" y="69047"/>
                </a:lnTo>
                <a:lnTo>
                  <a:pt x="744854" y="101940"/>
                </a:lnTo>
                <a:lnTo>
                  <a:pt x="754379" y="101940"/>
                </a:lnTo>
                <a:lnTo>
                  <a:pt x="754379" y="69047"/>
                </a:lnTo>
                <a:close/>
              </a:path>
              <a:path w="792479" h="171450">
                <a:moveTo>
                  <a:pt x="641050" y="0"/>
                </a:moveTo>
                <a:lnTo>
                  <a:pt x="630589" y="3532"/>
                </a:lnTo>
                <a:lnTo>
                  <a:pt x="621544" y="14675"/>
                </a:lnTo>
                <a:lnTo>
                  <a:pt x="622600" y="26359"/>
                </a:lnTo>
                <a:lnTo>
                  <a:pt x="630554" y="35265"/>
                </a:lnTo>
                <a:lnTo>
                  <a:pt x="716660" y="85493"/>
                </a:lnTo>
                <a:lnTo>
                  <a:pt x="744854" y="69047"/>
                </a:lnTo>
                <a:lnTo>
                  <a:pt x="754379" y="69047"/>
                </a:lnTo>
                <a:lnTo>
                  <a:pt x="754379" y="66507"/>
                </a:lnTo>
                <a:lnTo>
                  <a:pt x="759593" y="66507"/>
                </a:lnTo>
                <a:lnTo>
                  <a:pt x="649731" y="2372"/>
                </a:lnTo>
                <a:lnTo>
                  <a:pt x="641050" y="0"/>
                </a:lnTo>
                <a:close/>
              </a:path>
            </a:pathLst>
          </a:custGeom>
          <a:solidFill>
            <a:srgbClr val="000000"/>
          </a:solidFill>
        </p:spPr>
        <p:txBody>
          <a:bodyPr wrap="square" lIns="0" tIns="0" rIns="0" bIns="0" rtlCol="0"/>
          <a:lstStyle/>
          <a:p>
            <a:endParaRPr/>
          </a:p>
        </p:txBody>
      </p:sp>
      <p:sp>
        <p:nvSpPr>
          <p:cNvPr id="121" name="object 27">
            <a:extLst>
              <a:ext uri="{FF2B5EF4-FFF2-40B4-BE49-F238E27FC236}">
                <a16:creationId xmlns:a16="http://schemas.microsoft.com/office/drawing/2014/main" id="{3EE31438-44D0-47D6-929A-9EAEC6542727}"/>
              </a:ext>
            </a:extLst>
          </p:cNvPr>
          <p:cNvSpPr txBox="1"/>
          <p:nvPr/>
        </p:nvSpPr>
        <p:spPr>
          <a:xfrm>
            <a:off x="3076524" y="4792469"/>
            <a:ext cx="577850" cy="204470"/>
          </a:xfrm>
          <a:prstGeom prst="rect">
            <a:avLst/>
          </a:prstGeom>
        </p:spPr>
        <p:txBody>
          <a:bodyPr vert="horz" wrap="square" lIns="0" tIns="0" rIns="0" bIns="0" rtlCol="0">
            <a:spAutoFit/>
          </a:bodyPr>
          <a:lstStyle/>
          <a:p>
            <a:pPr marL="12700">
              <a:lnSpc>
                <a:spcPct val="100000"/>
              </a:lnSpc>
            </a:pPr>
            <a:r>
              <a:rPr sz="1400" spc="-20" dirty="0">
                <a:latin typeface="Calibri"/>
                <a:cs typeface="Calibri"/>
              </a:rPr>
              <a:t>c</a:t>
            </a:r>
            <a:r>
              <a:rPr sz="1400" spc="-5" dirty="0">
                <a:latin typeface="Calibri"/>
                <a:cs typeface="Calibri"/>
              </a:rPr>
              <a:t>om</a:t>
            </a:r>
            <a:r>
              <a:rPr sz="1400" spc="-10" dirty="0">
                <a:latin typeface="Calibri"/>
                <a:cs typeface="Calibri"/>
              </a:rPr>
              <a:t>m</a:t>
            </a:r>
            <a:r>
              <a:rPr sz="1400" dirty="0">
                <a:latin typeface="Calibri"/>
                <a:cs typeface="Calibri"/>
              </a:rPr>
              <a:t>it</a:t>
            </a:r>
          </a:p>
        </p:txBody>
      </p:sp>
      <p:sp>
        <p:nvSpPr>
          <p:cNvPr id="122" name="object 28">
            <a:extLst>
              <a:ext uri="{FF2B5EF4-FFF2-40B4-BE49-F238E27FC236}">
                <a16:creationId xmlns:a16="http://schemas.microsoft.com/office/drawing/2014/main" id="{5F5E4087-B5E2-40E1-8DDC-CE4D60D9FC37}"/>
              </a:ext>
            </a:extLst>
          </p:cNvPr>
          <p:cNvSpPr txBox="1"/>
          <p:nvPr/>
        </p:nvSpPr>
        <p:spPr>
          <a:xfrm>
            <a:off x="5453328" y="4778590"/>
            <a:ext cx="534670" cy="204470"/>
          </a:xfrm>
          <a:prstGeom prst="rect">
            <a:avLst/>
          </a:prstGeom>
        </p:spPr>
        <p:txBody>
          <a:bodyPr vert="horz" wrap="square" lIns="0" tIns="0" rIns="0" bIns="0" rtlCol="0">
            <a:spAutoFit/>
          </a:bodyPr>
          <a:lstStyle/>
          <a:p>
            <a:pPr marL="12700">
              <a:lnSpc>
                <a:spcPct val="100000"/>
              </a:lnSpc>
            </a:pPr>
            <a:r>
              <a:rPr sz="1400" spc="-10" dirty="0">
                <a:latin typeface="Calibri"/>
                <a:cs typeface="Calibri"/>
              </a:rPr>
              <a:t>upd</a:t>
            </a:r>
            <a:r>
              <a:rPr sz="1400" spc="-15" dirty="0">
                <a:latin typeface="Calibri"/>
                <a:cs typeface="Calibri"/>
              </a:rPr>
              <a:t>a</a:t>
            </a:r>
            <a:r>
              <a:rPr sz="1400" spc="-20" dirty="0">
                <a:latin typeface="Calibri"/>
                <a:cs typeface="Calibri"/>
              </a:rPr>
              <a:t>t</a:t>
            </a:r>
            <a:r>
              <a:rPr sz="1400" dirty="0">
                <a:latin typeface="Calibri"/>
                <a:cs typeface="Calibri"/>
              </a:rPr>
              <a:t>e</a:t>
            </a:r>
          </a:p>
        </p:txBody>
      </p:sp>
      <p:sp>
        <p:nvSpPr>
          <p:cNvPr id="123" name="object 29">
            <a:extLst>
              <a:ext uri="{FF2B5EF4-FFF2-40B4-BE49-F238E27FC236}">
                <a16:creationId xmlns:a16="http://schemas.microsoft.com/office/drawing/2014/main" id="{AEE4530A-DB7A-4226-8ADC-CD948B876C48}"/>
              </a:ext>
            </a:extLst>
          </p:cNvPr>
          <p:cNvSpPr/>
          <p:nvPr/>
        </p:nvSpPr>
        <p:spPr>
          <a:xfrm>
            <a:off x="5003274" y="5566705"/>
            <a:ext cx="1103376" cy="958596"/>
          </a:xfrm>
          <a:prstGeom prst="rect">
            <a:avLst/>
          </a:prstGeom>
          <a:blipFill>
            <a:blip r:embed="rId13" cstate="print"/>
            <a:stretch>
              <a:fillRect/>
            </a:stretch>
          </a:blipFill>
        </p:spPr>
        <p:txBody>
          <a:bodyPr wrap="square" lIns="0" tIns="0" rIns="0" bIns="0" rtlCol="0"/>
          <a:lstStyle/>
          <a:p>
            <a:endParaRPr/>
          </a:p>
        </p:txBody>
      </p:sp>
      <p:sp>
        <p:nvSpPr>
          <p:cNvPr id="124" name="object 31">
            <a:extLst>
              <a:ext uri="{FF2B5EF4-FFF2-40B4-BE49-F238E27FC236}">
                <a16:creationId xmlns:a16="http://schemas.microsoft.com/office/drawing/2014/main" id="{CF5CFF58-EDE0-4E9A-828A-414CD577F887}"/>
              </a:ext>
            </a:extLst>
          </p:cNvPr>
          <p:cNvSpPr/>
          <p:nvPr/>
        </p:nvSpPr>
        <p:spPr>
          <a:xfrm>
            <a:off x="5051280" y="5699547"/>
            <a:ext cx="1008126" cy="756031"/>
          </a:xfrm>
          <a:prstGeom prst="rect">
            <a:avLst/>
          </a:prstGeom>
          <a:blipFill>
            <a:blip r:embed="rId14" cstate="print"/>
            <a:stretch>
              <a:fillRect/>
            </a:stretch>
          </a:blipFill>
        </p:spPr>
        <p:txBody>
          <a:bodyPr wrap="square" lIns="0" tIns="0" rIns="0" bIns="0" rtlCol="0"/>
          <a:lstStyle/>
          <a:p>
            <a:endParaRPr/>
          </a:p>
        </p:txBody>
      </p:sp>
      <p:sp>
        <p:nvSpPr>
          <p:cNvPr id="125" name="object 32">
            <a:extLst>
              <a:ext uri="{FF2B5EF4-FFF2-40B4-BE49-F238E27FC236}">
                <a16:creationId xmlns:a16="http://schemas.microsoft.com/office/drawing/2014/main" id="{EEAB9DE7-DCFF-40A8-973E-596FAF755BCA}"/>
              </a:ext>
            </a:extLst>
          </p:cNvPr>
          <p:cNvSpPr/>
          <p:nvPr/>
        </p:nvSpPr>
        <p:spPr>
          <a:xfrm>
            <a:off x="5051280" y="5591469"/>
            <a:ext cx="1008126" cy="216026"/>
          </a:xfrm>
          <a:prstGeom prst="rect">
            <a:avLst/>
          </a:prstGeom>
          <a:blipFill>
            <a:blip r:embed="rId15" cstate="print"/>
            <a:stretch>
              <a:fillRect/>
            </a:stretch>
          </a:blipFill>
        </p:spPr>
        <p:txBody>
          <a:bodyPr wrap="square" lIns="0" tIns="0" rIns="0" bIns="0" rtlCol="0"/>
          <a:lstStyle/>
          <a:p>
            <a:endParaRPr/>
          </a:p>
        </p:txBody>
      </p:sp>
      <p:sp>
        <p:nvSpPr>
          <p:cNvPr id="126" name="object 33">
            <a:extLst>
              <a:ext uri="{FF2B5EF4-FFF2-40B4-BE49-F238E27FC236}">
                <a16:creationId xmlns:a16="http://schemas.microsoft.com/office/drawing/2014/main" id="{07EEE383-4A19-4BC4-9C27-BBC448E2FF3C}"/>
              </a:ext>
            </a:extLst>
          </p:cNvPr>
          <p:cNvSpPr/>
          <p:nvPr/>
        </p:nvSpPr>
        <p:spPr>
          <a:xfrm>
            <a:off x="5051280" y="5591469"/>
            <a:ext cx="1008380" cy="216535"/>
          </a:xfrm>
          <a:custGeom>
            <a:avLst/>
            <a:gdLst/>
            <a:ahLst/>
            <a:cxnLst/>
            <a:rect l="l" t="t" r="r" b="b"/>
            <a:pathLst>
              <a:path w="1008379" h="216535">
                <a:moveTo>
                  <a:pt x="1008126" y="108077"/>
                </a:moveTo>
                <a:lnTo>
                  <a:pt x="982428" y="142175"/>
                </a:lnTo>
                <a:lnTo>
                  <a:pt x="932605" y="164915"/>
                </a:lnTo>
                <a:lnTo>
                  <a:pt x="886788" y="178306"/>
                </a:lnTo>
                <a:lnTo>
                  <a:pt x="832100" y="190022"/>
                </a:lnTo>
                <a:lnTo>
                  <a:pt x="769580" y="199840"/>
                </a:lnTo>
                <a:lnTo>
                  <a:pt x="700266" y="207535"/>
                </a:lnTo>
                <a:lnTo>
                  <a:pt x="625194" y="212886"/>
                </a:lnTo>
                <a:lnTo>
                  <a:pt x="585824" y="214612"/>
                </a:lnTo>
                <a:lnTo>
                  <a:pt x="545403" y="215668"/>
                </a:lnTo>
                <a:lnTo>
                  <a:pt x="504063" y="216027"/>
                </a:lnTo>
                <a:lnTo>
                  <a:pt x="462722" y="215668"/>
                </a:lnTo>
                <a:lnTo>
                  <a:pt x="422301" y="214612"/>
                </a:lnTo>
                <a:lnTo>
                  <a:pt x="382931" y="212886"/>
                </a:lnTo>
                <a:lnTo>
                  <a:pt x="344740" y="210518"/>
                </a:lnTo>
                <a:lnTo>
                  <a:pt x="272418" y="203967"/>
                </a:lnTo>
                <a:lnTo>
                  <a:pt x="206370" y="195182"/>
                </a:lnTo>
                <a:lnTo>
                  <a:pt x="147637" y="184388"/>
                </a:lnTo>
                <a:lnTo>
                  <a:pt x="97255" y="171806"/>
                </a:lnTo>
                <a:lnTo>
                  <a:pt x="56263" y="157661"/>
                </a:lnTo>
                <a:lnTo>
                  <a:pt x="14649" y="134000"/>
                </a:lnTo>
                <a:lnTo>
                  <a:pt x="0" y="108077"/>
                </a:lnTo>
                <a:lnTo>
                  <a:pt x="1670" y="99212"/>
                </a:lnTo>
                <a:lnTo>
                  <a:pt x="39612" y="66008"/>
                </a:lnTo>
                <a:lnTo>
                  <a:pt x="75520" y="51146"/>
                </a:lnTo>
                <a:lnTo>
                  <a:pt x="121337" y="37741"/>
                </a:lnTo>
                <a:lnTo>
                  <a:pt x="176025" y="26015"/>
                </a:lnTo>
                <a:lnTo>
                  <a:pt x="238545" y="16192"/>
                </a:lnTo>
                <a:lnTo>
                  <a:pt x="307859" y="8493"/>
                </a:lnTo>
                <a:lnTo>
                  <a:pt x="382931" y="3140"/>
                </a:lnTo>
                <a:lnTo>
                  <a:pt x="422301" y="1414"/>
                </a:lnTo>
                <a:lnTo>
                  <a:pt x="462722" y="358"/>
                </a:lnTo>
                <a:lnTo>
                  <a:pt x="504063" y="0"/>
                </a:lnTo>
                <a:lnTo>
                  <a:pt x="545403" y="358"/>
                </a:lnTo>
                <a:lnTo>
                  <a:pt x="585824" y="1414"/>
                </a:lnTo>
                <a:lnTo>
                  <a:pt x="625194" y="3140"/>
                </a:lnTo>
                <a:lnTo>
                  <a:pt x="663385" y="5509"/>
                </a:lnTo>
                <a:lnTo>
                  <a:pt x="735707" y="12063"/>
                </a:lnTo>
                <a:lnTo>
                  <a:pt x="801755" y="20852"/>
                </a:lnTo>
                <a:lnTo>
                  <a:pt x="860488" y="31654"/>
                </a:lnTo>
                <a:lnTo>
                  <a:pt x="910870" y="44247"/>
                </a:lnTo>
                <a:lnTo>
                  <a:pt x="951862" y="58409"/>
                </a:lnTo>
                <a:lnTo>
                  <a:pt x="993476" y="82104"/>
                </a:lnTo>
                <a:lnTo>
                  <a:pt x="1008126" y="108077"/>
                </a:lnTo>
                <a:close/>
              </a:path>
            </a:pathLst>
          </a:custGeom>
          <a:ln w="9525">
            <a:solidFill>
              <a:srgbClr val="97B853"/>
            </a:solidFill>
          </a:ln>
        </p:spPr>
        <p:txBody>
          <a:bodyPr wrap="square" lIns="0" tIns="0" rIns="0" bIns="0" rtlCol="0"/>
          <a:lstStyle/>
          <a:p>
            <a:endParaRPr/>
          </a:p>
        </p:txBody>
      </p:sp>
      <p:sp>
        <p:nvSpPr>
          <p:cNvPr id="127" name="object 34">
            <a:extLst>
              <a:ext uri="{FF2B5EF4-FFF2-40B4-BE49-F238E27FC236}">
                <a16:creationId xmlns:a16="http://schemas.microsoft.com/office/drawing/2014/main" id="{FE2C14B5-3BB6-459B-873B-5AC7761075D9}"/>
              </a:ext>
            </a:extLst>
          </p:cNvPr>
          <p:cNvSpPr/>
          <p:nvPr/>
        </p:nvSpPr>
        <p:spPr>
          <a:xfrm>
            <a:off x="5051280" y="5699547"/>
            <a:ext cx="1008380" cy="756285"/>
          </a:xfrm>
          <a:custGeom>
            <a:avLst/>
            <a:gdLst/>
            <a:ahLst/>
            <a:cxnLst/>
            <a:rect l="l" t="t" r="r" b="b"/>
            <a:pathLst>
              <a:path w="1008379" h="756285">
                <a:moveTo>
                  <a:pt x="1008126" y="0"/>
                </a:moveTo>
                <a:lnTo>
                  <a:pt x="1008126" y="647954"/>
                </a:lnTo>
                <a:lnTo>
                  <a:pt x="1006455" y="656818"/>
                </a:lnTo>
                <a:lnTo>
                  <a:pt x="968513" y="690022"/>
                </a:lnTo>
                <a:lnTo>
                  <a:pt x="932605" y="704884"/>
                </a:lnTo>
                <a:lnTo>
                  <a:pt x="886788" y="718289"/>
                </a:lnTo>
                <a:lnTo>
                  <a:pt x="832100" y="730015"/>
                </a:lnTo>
                <a:lnTo>
                  <a:pt x="769580" y="739838"/>
                </a:lnTo>
                <a:lnTo>
                  <a:pt x="700266" y="747537"/>
                </a:lnTo>
                <a:lnTo>
                  <a:pt x="625194" y="752890"/>
                </a:lnTo>
                <a:lnTo>
                  <a:pt x="585824" y="754616"/>
                </a:lnTo>
                <a:lnTo>
                  <a:pt x="545403" y="755672"/>
                </a:lnTo>
                <a:lnTo>
                  <a:pt x="504063" y="756031"/>
                </a:lnTo>
                <a:lnTo>
                  <a:pt x="462722" y="755672"/>
                </a:lnTo>
                <a:lnTo>
                  <a:pt x="422301" y="754616"/>
                </a:lnTo>
                <a:lnTo>
                  <a:pt x="382931" y="752890"/>
                </a:lnTo>
                <a:lnTo>
                  <a:pt x="344740" y="750521"/>
                </a:lnTo>
                <a:lnTo>
                  <a:pt x="272418" y="743967"/>
                </a:lnTo>
                <a:lnTo>
                  <a:pt x="206370" y="735178"/>
                </a:lnTo>
                <a:lnTo>
                  <a:pt x="147637" y="724376"/>
                </a:lnTo>
                <a:lnTo>
                  <a:pt x="97255" y="711783"/>
                </a:lnTo>
                <a:lnTo>
                  <a:pt x="56263" y="697621"/>
                </a:lnTo>
                <a:lnTo>
                  <a:pt x="14649" y="673926"/>
                </a:lnTo>
                <a:lnTo>
                  <a:pt x="0" y="647954"/>
                </a:lnTo>
                <a:lnTo>
                  <a:pt x="0" y="0"/>
                </a:lnTo>
              </a:path>
            </a:pathLst>
          </a:custGeom>
          <a:ln w="9525">
            <a:solidFill>
              <a:srgbClr val="97B853"/>
            </a:solidFill>
          </a:ln>
        </p:spPr>
        <p:txBody>
          <a:bodyPr wrap="square" lIns="0" tIns="0" rIns="0" bIns="0" rtlCol="0"/>
          <a:lstStyle/>
          <a:p>
            <a:endParaRPr/>
          </a:p>
        </p:txBody>
      </p:sp>
      <p:sp>
        <p:nvSpPr>
          <p:cNvPr id="128" name="object 35">
            <a:extLst>
              <a:ext uri="{FF2B5EF4-FFF2-40B4-BE49-F238E27FC236}">
                <a16:creationId xmlns:a16="http://schemas.microsoft.com/office/drawing/2014/main" id="{209340DB-8FCA-45BF-A1B9-B472C377FCB8}"/>
              </a:ext>
            </a:extLst>
          </p:cNvPr>
          <p:cNvSpPr txBox="1"/>
          <p:nvPr/>
        </p:nvSpPr>
        <p:spPr>
          <a:xfrm>
            <a:off x="5306676" y="5696244"/>
            <a:ext cx="499745" cy="254000"/>
          </a:xfrm>
          <a:prstGeom prst="rect">
            <a:avLst/>
          </a:prstGeom>
        </p:spPr>
        <p:txBody>
          <a:bodyPr vert="horz" wrap="square" lIns="0" tIns="0" rIns="0" bIns="0" rtlCol="0">
            <a:spAutoFit/>
          </a:bodyPr>
          <a:lstStyle/>
          <a:p>
            <a:pPr marL="12700">
              <a:lnSpc>
                <a:spcPct val="100000"/>
              </a:lnSpc>
            </a:pPr>
            <a:r>
              <a:rPr sz="1800" spc="-55" dirty="0">
                <a:solidFill>
                  <a:srgbClr val="FFFFFF"/>
                </a:solidFill>
                <a:latin typeface="Calibri"/>
                <a:cs typeface="Calibri"/>
              </a:rPr>
              <a:t>R</a:t>
            </a:r>
            <a:r>
              <a:rPr sz="1800" spc="-10" dirty="0">
                <a:solidFill>
                  <a:srgbClr val="FFFFFF"/>
                </a:solidFill>
                <a:latin typeface="Calibri"/>
                <a:cs typeface="Calibri"/>
              </a:rPr>
              <a:t>ep</a:t>
            </a:r>
            <a:r>
              <a:rPr sz="1800" dirty="0">
                <a:solidFill>
                  <a:srgbClr val="FFFFFF"/>
                </a:solidFill>
                <a:latin typeface="Calibri"/>
                <a:cs typeface="Calibri"/>
              </a:rPr>
              <a:t>o</a:t>
            </a:r>
            <a:endParaRPr sz="1800">
              <a:latin typeface="Calibri"/>
              <a:cs typeface="Calibri"/>
            </a:endParaRPr>
          </a:p>
        </p:txBody>
      </p:sp>
      <p:sp>
        <p:nvSpPr>
          <p:cNvPr id="129" name="object 36">
            <a:extLst>
              <a:ext uri="{FF2B5EF4-FFF2-40B4-BE49-F238E27FC236}">
                <a16:creationId xmlns:a16="http://schemas.microsoft.com/office/drawing/2014/main" id="{3759631F-D01E-48DC-B581-5BEE1E7DD4F8}"/>
              </a:ext>
            </a:extLst>
          </p:cNvPr>
          <p:cNvSpPr txBox="1"/>
          <p:nvPr/>
        </p:nvSpPr>
        <p:spPr>
          <a:xfrm>
            <a:off x="4970503" y="5970590"/>
            <a:ext cx="1151764" cy="553998"/>
          </a:xfrm>
          <a:prstGeom prst="rect">
            <a:avLst/>
          </a:prstGeom>
        </p:spPr>
        <p:txBody>
          <a:bodyPr vert="horz" wrap="square" lIns="0" tIns="0" rIns="0" bIns="0" rtlCol="0">
            <a:spAutoFit/>
          </a:bodyPr>
          <a:lstStyle/>
          <a:p>
            <a:pPr algn="ctr">
              <a:lnSpc>
                <a:spcPct val="100000"/>
              </a:lnSpc>
            </a:pPr>
            <a:r>
              <a:rPr sz="1800" spc="-10" dirty="0" err="1">
                <a:solidFill>
                  <a:srgbClr val="FFFFFF"/>
                </a:solidFill>
                <a:latin typeface="Calibri"/>
                <a:cs typeface="Calibri"/>
              </a:rPr>
              <a:t>c</a:t>
            </a:r>
            <a:r>
              <a:rPr sz="1800" dirty="0" err="1">
                <a:solidFill>
                  <a:srgbClr val="FFFFFF"/>
                </a:solidFill>
                <a:latin typeface="Calibri"/>
                <a:cs typeface="Calibri"/>
              </a:rPr>
              <a:t>e</a:t>
            </a:r>
            <a:r>
              <a:rPr sz="1800" spc="-10" dirty="0" err="1">
                <a:solidFill>
                  <a:srgbClr val="FFFFFF"/>
                </a:solidFill>
                <a:latin typeface="Calibri"/>
                <a:cs typeface="Calibri"/>
              </a:rPr>
              <a:t>n</a:t>
            </a:r>
            <a:r>
              <a:rPr sz="1800" dirty="0" err="1">
                <a:solidFill>
                  <a:srgbClr val="FFFFFF"/>
                </a:solidFill>
                <a:latin typeface="Calibri"/>
                <a:cs typeface="Calibri"/>
              </a:rPr>
              <a:t>t</a:t>
            </a:r>
            <a:r>
              <a:rPr sz="1800" spc="-45" dirty="0" err="1">
                <a:solidFill>
                  <a:srgbClr val="FFFFFF"/>
                </a:solidFill>
                <a:latin typeface="Calibri"/>
                <a:cs typeface="Calibri"/>
              </a:rPr>
              <a:t>r</a:t>
            </a:r>
            <a:r>
              <a:rPr sz="1800" dirty="0" err="1">
                <a:solidFill>
                  <a:srgbClr val="FFFFFF"/>
                </a:solidFill>
                <a:latin typeface="Calibri"/>
                <a:cs typeface="Calibri"/>
              </a:rPr>
              <a:t>a</a:t>
            </a:r>
            <a:r>
              <a:rPr sz="1800" spc="-5" dirty="0" err="1">
                <a:solidFill>
                  <a:srgbClr val="FFFFFF"/>
                </a:solidFill>
                <a:latin typeface="Calibri"/>
                <a:cs typeface="Calibri"/>
              </a:rPr>
              <a:t>l</a:t>
            </a:r>
            <a:r>
              <a:rPr sz="1800" spc="-10" dirty="0" err="1">
                <a:solidFill>
                  <a:srgbClr val="FFFFFF"/>
                </a:solidFill>
                <a:latin typeface="Calibri"/>
                <a:cs typeface="Calibri"/>
              </a:rPr>
              <a:t>i</a:t>
            </a:r>
            <a:r>
              <a:rPr sz="1800" dirty="0" err="1">
                <a:solidFill>
                  <a:srgbClr val="FFFFFF"/>
                </a:solidFill>
                <a:latin typeface="Calibri"/>
                <a:cs typeface="Calibri"/>
              </a:rPr>
              <a:t>s</a:t>
            </a:r>
            <a:r>
              <a:rPr sz="1800" spc="-10" dirty="0" err="1">
                <a:solidFill>
                  <a:srgbClr val="FFFFFF"/>
                </a:solidFill>
                <a:latin typeface="Calibri"/>
                <a:cs typeface="Calibri"/>
              </a:rPr>
              <a:t>é</a:t>
            </a:r>
            <a:r>
              <a:rPr sz="1800" spc="-10" dirty="0">
                <a:solidFill>
                  <a:srgbClr val="FFFFFF"/>
                </a:solidFill>
                <a:latin typeface="Calibri"/>
                <a:cs typeface="Calibri"/>
              </a:rPr>
              <a:t> G</a:t>
            </a:r>
            <a:r>
              <a:rPr sz="1800" dirty="0">
                <a:solidFill>
                  <a:srgbClr val="FFFFFF"/>
                </a:solidFill>
                <a:latin typeface="Calibri"/>
                <a:cs typeface="Calibri"/>
              </a:rPr>
              <a:t>IT</a:t>
            </a:r>
            <a:endParaRPr sz="1800" dirty="0">
              <a:latin typeface="Calibri"/>
              <a:cs typeface="Calibri"/>
            </a:endParaRPr>
          </a:p>
        </p:txBody>
      </p:sp>
      <p:sp>
        <p:nvSpPr>
          <p:cNvPr id="130" name="object 52">
            <a:extLst>
              <a:ext uri="{FF2B5EF4-FFF2-40B4-BE49-F238E27FC236}">
                <a16:creationId xmlns:a16="http://schemas.microsoft.com/office/drawing/2014/main" id="{A30FE168-56AE-4A1F-9CB6-1D42364CC188}"/>
              </a:ext>
            </a:extLst>
          </p:cNvPr>
          <p:cNvSpPr/>
          <p:nvPr/>
        </p:nvSpPr>
        <p:spPr>
          <a:xfrm>
            <a:off x="6216631" y="5937966"/>
            <a:ext cx="792480" cy="171450"/>
          </a:xfrm>
          <a:custGeom>
            <a:avLst/>
            <a:gdLst/>
            <a:ahLst/>
            <a:cxnLst/>
            <a:rect l="l" t="t" r="r" b="b"/>
            <a:pathLst>
              <a:path w="792479" h="171450">
                <a:moveTo>
                  <a:pt x="717010" y="85899"/>
                </a:moveTo>
                <a:lnTo>
                  <a:pt x="623863" y="142527"/>
                </a:lnTo>
                <a:lnTo>
                  <a:pt x="622074" y="153232"/>
                </a:lnTo>
                <a:lnTo>
                  <a:pt x="627232" y="166357"/>
                </a:lnTo>
                <a:lnTo>
                  <a:pt x="637959" y="171158"/>
                </a:lnTo>
                <a:lnTo>
                  <a:pt x="649732" y="168742"/>
                </a:lnTo>
                <a:lnTo>
                  <a:pt x="759593" y="104607"/>
                </a:lnTo>
                <a:lnTo>
                  <a:pt x="754380" y="104607"/>
                </a:lnTo>
                <a:lnTo>
                  <a:pt x="754380" y="102067"/>
                </a:lnTo>
                <a:lnTo>
                  <a:pt x="744728" y="102067"/>
                </a:lnTo>
                <a:lnTo>
                  <a:pt x="717010" y="85899"/>
                </a:lnTo>
                <a:close/>
              </a:path>
              <a:path w="792479" h="171450">
                <a:moveTo>
                  <a:pt x="683767" y="66507"/>
                </a:moveTo>
                <a:lnTo>
                  <a:pt x="0" y="66507"/>
                </a:lnTo>
                <a:lnTo>
                  <a:pt x="0" y="104607"/>
                </a:lnTo>
                <a:lnTo>
                  <a:pt x="686236" y="104607"/>
                </a:lnTo>
                <a:lnTo>
                  <a:pt x="717010" y="85899"/>
                </a:lnTo>
                <a:lnTo>
                  <a:pt x="683767" y="66507"/>
                </a:lnTo>
                <a:close/>
              </a:path>
              <a:path w="792479" h="171450">
                <a:moveTo>
                  <a:pt x="759593" y="66507"/>
                </a:moveTo>
                <a:lnTo>
                  <a:pt x="754380" y="66507"/>
                </a:lnTo>
                <a:lnTo>
                  <a:pt x="754380" y="104607"/>
                </a:lnTo>
                <a:lnTo>
                  <a:pt x="759593" y="104607"/>
                </a:lnTo>
                <a:lnTo>
                  <a:pt x="792226" y="85557"/>
                </a:lnTo>
                <a:lnTo>
                  <a:pt x="759593" y="66507"/>
                </a:lnTo>
                <a:close/>
              </a:path>
              <a:path w="792479" h="171450">
                <a:moveTo>
                  <a:pt x="744728" y="69047"/>
                </a:moveTo>
                <a:lnTo>
                  <a:pt x="717010" y="85899"/>
                </a:lnTo>
                <a:lnTo>
                  <a:pt x="744728" y="102067"/>
                </a:lnTo>
                <a:lnTo>
                  <a:pt x="744728" y="69047"/>
                </a:lnTo>
                <a:close/>
              </a:path>
              <a:path w="792479" h="171450">
                <a:moveTo>
                  <a:pt x="754380" y="69047"/>
                </a:moveTo>
                <a:lnTo>
                  <a:pt x="744728" y="69047"/>
                </a:lnTo>
                <a:lnTo>
                  <a:pt x="744728" y="102067"/>
                </a:lnTo>
                <a:lnTo>
                  <a:pt x="754380" y="102067"/>
                </a:lnTo>
                <a:lnTo>
                  <a:pt x="754380" y="69047"/>
                </a:lnTo>
                <a:close/>
              </a:path>
              <a:path w="792479" h="171450">
                <a:moveTo>
                  <a:pt x="641029" y="0"/>
                </a:moveTo>
                <a:lnTo>
                  <a:pt x="630563" y="3532"/>
                </a:lnTo>
                <a:lnTo>
                  <a:pt x="621481" y="14650"/>
                </a:lnTo>
                <a:lnTo>
                  <a:pt x="622560" y="26374"/>
                </a:lnTo>
                <a:lnTo>
                  <a:pt x="630428" y="35392"/>
                </a:lnTo>
                <a:lnTo>
                  <a:pt x="717010" y="85899"/>
                </a:lnTo>
                <a:lnTo>
                  <a:pt x="744728" y="69047"/>
                </a:lnTo>
                <a:lnTo>
                  <a:pt x="754380" y="69047"/>
                </a:lnTo>
                <a:lnTo>
                  <a:pt x="754380" y="66507"/>
                </a:lnTo>
                <a:lnTo>
                  <a:pt x="759593" y="66507"/>
                </a:lnTo>
                <a:lnTo>
                  <a:pt x="649732" y="2372"/>
                </a:lnTo>
                <a:lnTo>
                  <a:pt x="641029" y="0"/>
                </a:lnTo>
                <a:close/>
              </a:path>
            </a:pathLst>
          </a:custGeom>
          <a:solidFill>
            <a:srgbClr val="000000"/>
          </a:solidFill>
        </p:spPr>
        <p:txBody>
          <a:bodyPr wrap="square" lIns="0" tIns="0" rIns="0" bIns="0" rtlCol="0"/>
          <a:lstStyle/>
          <a:p>
            <a:endParaRPr/>
          </a:p>
        </p:txBody>
      </p:sp>
      <p:sp>
        <p:nvSpPr>
          <p:cNvPr id="131" name="object 53">
            <a:extLst>
              <a:ext uri="{FF2B5EF4-FFF2-40B4-BE49-F238E27FC236}">
                <a16:creationId xmlns:a16="http://schemas.microsoft.com/office/drawing/2014/main" id="{5067CA56-2F0B-4024-ADC6-F68D373E9487}"/>
              </a:ext>
            </a:extLst>
          </p:cNvPr>
          <p:cNvSpPr txBox="1"/>
          <p:nvPr/>
        </p:nvSpPr>
        <p:spPr>
          <a:xfrm>
            <a:off x="2105895" y="5731424"/>
            <a:ext cx="577850" cy="203835"/>
          </a:xfrm>
          <a:prstGeom prst="rect">
            <a:avLst/>
          </a:prstGeom>
        </p:spPr>
        <p:txBody>
          <a:bodyPr vert="horz" wrap="square" lIns="0" tIns="0" rIns="0" bIns="0" rtlCol="0">
            <a:spAutoFit/>
          </a:bodyPr>
          <a:lstStyle/>
          <a:p>
            <a:pPr marL="12700">
              <a:lnSpc>
                <a:spcPct val="100000"/>
              </a:lnSpc>
            </a:pPr>
            <a:r>
              <a:rPr sz="1400" spc="-20" dirty="0">
                <a:latin typeface="Calibri"/>
                <a:cs typeface="Calibri"/>
              </a:rPr>
              <a:t>c</a:t>
            </a:r>
            <a:r>
              <a:rPr sz="1400" spc="-5" dirty="0">
                <a:latin typeface="Calibri"/>
                <a:cs typeface="Calibri"/>
              </a:rPr>
              <a:t>ommit</a:t>
            </a:r>
            <a:endParaRPr sz="1400" dirty="0">
              <a:latin typeface="Calibri"/>
              <a:cs typeface="Calibri"/>
            </a:endParaRPr>
          </a:p>
        </p:txBody>
      </p:sp>
      <p:sp>
        <p:nvSpPr>
          <p:cNvPr id="132" name="object 54">
            <a:extLst>
              <a:ext uri="{FF2B5EF4-FFF2-40B4-BE49-F238E27FC236}">
                <a16:creationId xmlns:a16="http://schemas.microsoft.com/office/drawing/2014/main" id="{D2A98B53-6F75-4B7A-B181-6ECD4247F68B}"/>
              </a:ext>
            </a:extLst>
          </p:cNvPr>
          <p:cNvSpPr txBox="1"/>
          <p:nvPr/>
        </p:nvSpPr>
        <p:spPr>
          <a:xfrm>
            <a:off x="6211298" y="5731424"/>
            <a:ext cx="833119" cy="203835"/>
          </a:xfrm>
          <a:prstGeom prst="rect">
            <a:avLst/>
          </a:prstGeom>
        </p:spPr>
        <p:txBody>
          <a:bodyPr vert="horz" wrap="square" lIns="0" tIns="0" rIns="0" bIns="0" rtlCol="0">
            <a:spAutoFit/>
          </a:bodyPr>
          <a:lstStyle/>
          <a:p>
            <a:pPr marL="12700">
              <a:lnSpc>
                <a:spcPct val="100000"/>
              </a:lnSpc>
            </a:pPr>
            <a:r>
              <a:rPr sz="1400" spc="-10" dirty="0">
                <a:latin typeface="Calibri"/>
                <a:cs typeface="Calibri"/>
              </a:rPr>
              <a:t>c</a:t>
            </a:r>
            <a:r>
              <a:rPr sz="1400" dirty="0">
                <a:latin typeface="Calibri"/>
                <a:cs typeface="Calibri"/>
              </a:rPr>
              <a:t>lo</a:t>
            </a:r>
            <a:r>
              <a:rPr sz="1400" spc="-10" dirty="0">
                <a:latin typeface="Calibri"/>
                <a:cs typeface="Calibri"/>
              </a:rPr>
              <a:t>n</a:t>
            </a:r>
            <a:r>
              <a:rPr sz="1400" dirty="0">
                <a:latin typeface="Calibri"/>
                <a:cs typeface="Calibri"/>
              </a:rPr>
              <a:t>e</a:t>
            </a:r>
            <a:r>
              <a:rPr sz="1400" spc="-10" dirty="0">
                <a:latin typeface="Calibri"/>
                <a:cs typeface="Calibri"/>
              </a:rPr>
              <a:t> </a:t>
            </a:r>
            <a:r>
              <a:rPr sz="1400" dirty="0">
                <a:latin typeface="Calibri"/>
                <a:cs typeface="Calibri"/>
              </a:rPr>
              <a:t>/</a:t>
            </a:r>
            <a:r>
              <a:rPr sz="1400" spc="-10" dirty="0">
                <a:latin typeface="Calibri"/>
                <a:cs typeface="Calibri"/>
              </a:rPr>
              <a:t> pu</a:t>
            </a:r>
            <a:r>
              <a:rPr sz="1400" dirty="0">
                <a:latin typeface="Calibri"/>
                <a:cs typeface="Calibri"/>
              </a:rPr>
              <a:t>ll</a:t>
            </a:r>
            <a:endParaRPr sz="1400">
              <a:latin typeface="Calibri"/>
              <a:cs typeface="Calibri"/>
            </a:endParaRPr>
          </a:p>
        </p:txBody>
      </p:sp>
      <p:sp>
        <p:nvSpPr>
          <p:cNvPr id="133" name="object 55">
            <a:extLst>
              <a:ext uri="{FF2B5EF4-FFF2-40B4-BE49-F238E27FC236}">
                <a16:creationId xmlns:a16="http://schemas.microsoft.com/office/drawing/2014/main" id="{C37C9E72-DD49-4A62-8D9B-ACE1FFD8D58E}"/>
              </a:ext>
            </a:extLst>
          </p:cNvPr>
          <p:cNvSpPr/>
          <p:nvPr/>
        </p:nvSpPr>
        <p:spPr>
          <a:xfrm>
            <a:off x="2772138" y="5552988"/>
            <a:ext cx="1318260" cy="958595"/>
          </a:xfrm>
          <a:prstGeom prst="rect">
            <a:avLst/>
          </a:prstGeom>
          <a:blipFill>
            <a:blip r:embed="rId16" cstate="print"/>
            <a:stretch>
              <a:fillRect/>
            </a:stretch>
          </a:blipFill>
        </p:spPr>
        <p:txBody>
          <a:bodyPr wrap="square" lIns="0" tIns="0" rIns="0" bIns="0" rtlCol="0"/>
          <a:lstStyle/>
          <a:p>
            <a:endParaRPr/>
          </a:p>
        </p:txBody>
      </p:sp>
      <p:sp>
        <p:nvSpPr>
          <p:cNvPr id="134" name="object 56">
            <a:extLst>
              <a:ext uri="{FF2B5EF4-FFF2-40B4-BE49-F238E27FC236}">
                <a16:creationId xmlns:a16="http://schemas.microsoft.com/office/drawing/2014/main" id="{470D7C69-120A-435C-B4DA-2D2069985851}"/>
              </a:ext>
            </a:extLst>
          </p:cNvPr>
          <p:cNvSpPr/>
          <p:nvPr/>
        </p:nvSpPr>
        <p:spPr>
          <a:xfrm>
            <a:off x="2830050" y="5836453"/>
            <a:ext cx="1252727" cy="565404"/>
          </a:xfrm>
          <a:prstGeom prst="rect">
            <a:avLst/>
          </a:prstGeom>
          <a:blipFill>
            <a:blip r:embed="rId17" cstate="print"/>
            <a:stretch>
              <a:fillRect/>
            </a:stretch>
          </a:blipFill>
        </p:spPr>
        <p:txBody>
          <a:bodyPr wrap="square" lIns="0" tIns="0" rIns="0" bIns="0" rtlCol="0"/>
          <a:lstStyle/>
          <a:p>
            <a:endParaRPr/>
          </a:p>
        </p:txBody>
      </p:sp>
      <p:sp>
        <p:nvSpPr>
          <p:cNvPr id="135" name="object 57">
            <a:extLst>
              <a:ext uri="{FF2B5EF4-FFF2-40B4-BE49-F238E27FC236}">
                <a16:creationId xmlns:a16="http://schemas.microsoft.com/office/drawing/2014/main" id="{1492533F-BF31-42F9-8FAA-9D8EEF0D480D}"/>
              </a:ext>
            </a:extLst>
          </p:cNvPr>
          <p:cNvSpPr/>
          <p:nvPr/>
        </p:nvSpPr>
        <p:spPr>
          <a:xfrm>
            <a:off x="2819000" y="5685323"/>
            <a:ext cx="1224152" cy="756158"/>
          </a:xfrm>
          <a:prstGeom prst="rect">
            <a:avLst/>
          </a:prstGeom>
          <a:blipFill>
            <a:blip r:embed="rId18" cstate="print"/>
            <a:stretch>
              <a:fillRect/>
            </a:stretch>
          </a:blipFill>
        </p:spPr>
        <p:txBody>
          <a:bodyPr wrap="square" lIns="0" tIns="0" rIns="0" bIns="0" rtlCol="0"/>
          <a:lstStyle/>
          <a:p>
            <a:endParaRPr/>
          </a:p>
        </p:txBody>
      </p:sp>
      <p:sp>
        <p:nvSpPr>
          <p:cNvPr id="136" name="object 58">
            <a:extLst>
              <a:ext uri="{FF2B5EF4-FFF2-40B4-BE49-F238E27FC236}">
                <a16:creationId xmlns:a16="http://schemas.microsoft.com/office/drawing/2014/main" id="{D71B7373-F2F8-4F3A-92EC-7037A71E3B96}"/>
              </a:ext>
            </a:extLst>
          </p:cNvPr>
          <p:cNvSpPr/>
          <p:nvPr/>
        </p:nvSpPr>
        <p:spPr>
          <a:xfrm>
            <a:off x="2819000" y="5577373"/>
            <a:ext cx="1224152" cy="216027"/>
          </a:xfrm>
          <a:prstGeom prst="rect">
            <a:avLst/>
          </a:prstGeom>
          <a:blipFill>
            <a:blip r:embed="rId19" cstate="print"/>
            <a:stretch>
              <a:fillRect/>
            </a:stretch>
          </a:blipFill>
        </p:spPr>
        <p:txBody>
          <a:bodyPr wrap="square" lIns="0" tIns="0" rIns="0" bIns="0" rtlCol="0"/>
          <a:lstStyle/>
          <a:p>
            <a:endParaRPr/>
          </a:p>
        </p:txBody>
      </p:sp>
      <p:sp>
        <p:nvSpPr>
          <p:cNvPr id="137" name="object 59">
            <a:extLst>
              <a:ext uri="{FF2B5EF4-FFF2-40B4-BE49-F238E27FC236}">
                <a16:creationId xmlns:a16="http://schemas.microsoft.com/office/drawing/2014/main" id="{980E7900-A923-4FD4-844F-203D4F1327C0}"/>
              </a:ext>
            </a:extLst>
          </p:cNvPr>
          <p:cNvSpPr/>
          <p:nvPr/>
        </p:nvSpPr>
        <p:spPr>
          <a:xfrm>
            <a:off x="2819000" y="5577373"/>
            <a:ext cx="1224280" cy="216535"/>
          </a:xfrm>
          <a:custGeom>
            <a:avLst/>
            <a:gdLst/>
            <a:ahLst/>
            <a:cxnLst/>
            <a:rect l="l" t="t" r="r" b="b"/>
            <a:pathLst>
              <a:path w="1224279" h="216535">
                <a:moveTo>
                  <a:pt x="1224152" y="107950"/>
                </a:moveTo>
                <a:lnTo>
                  <a:pt x="1192946" y="142110"/>
                </a:lnTo>
                <a:lnTo>
                  <a:pt x="1155830" y="157617"/>
                </a:lnTo>
                <a:lnTo>
                  <a:pt x="1106053" y="171779"/>
                </a:lnTo>
                <a:lnTo>
                  <a:pt x="1044876" y="184372"/>
                </a:lnTo>
                <a:lnTo>
                  <a:pt x="973561" y="195174"/>
                </a:lnTo>
                <a:lnTo>
                  <a:pt x="934496" y="199834"/>
                </a:lnTo>
                <a:lnTo>
                  <a:pt x="893369" y="203963"/>
                </a:lnTo>
                <a:lnTo>
                  <a:pt x="850338" y="207533"/>
                </a:lnTo>
                <a:lnTo>
                  <a:pt x="805561" y="210517"/>
                </a:lnTo>
                <a:lnTo>
                  <a:pt x="759194" y="212886"/>
                </a:lnTo>
                <a:lnTo>
                  <a:pt x="711397" y="214612"/>
                </a:lnTo>
                <a:lnTo>
                  <a:pt x="662326" y="215668"/>
                </a:lnTo>
                <a:lnTo>
                  <a:pt x="612139" y="216027"/>
                </a:lnTo>
                <a:lnTo>
                  <a:pt x="561935" y="215668"/>
                </a:lnTo>
                <a:lnTo>
                  <a:pt x="512848" y="214612"/>
                </a:lnTo>
                <a:lnTo>
                  <a:pt x="465036" y="212886"/>
                </a:lnTo>
                <a:lnTo>
                  <a:pt x="418657" y="210517"/>
                </a:lnTo>
                <a:lnTo>
                  <a:pt x="373868" y="207533"/>
                </a:lnTo>
                <a:lnTo>
                  <a:pt x="330827" y="203963"/>
                </a:lnTo>
                <a:lnTo>
                  <a:pt x="289691" y="199834"/>
                </a:lnTo>
                <a:lnTo>
                  <a:pt x="250618" y="195174"/>
                </a:lnTo>
                <a:lnTo>
                  <a:pt x="179292" y="184372"/>
                </a:lnTo>
                <a:lnTo>
                  <a:pt x="118107" y="171779"/>
                </a:lnTo>
                <a:lnTo>
                  <a:pt x="68326" y="157617"/>
                </a:lnTo>
                <a:lnTo>
                  <a:pt x="31207" y="142110"/>
                </a:lnTo>
                <a:lnTo>
                  <a:pt x="2029" y="116814"/>
                </a:lnTo>
                <a:lnTo>
                  <a:pt x="0" y="107950"/>
                </a:lnTo>
                <a:lnTo>
                  <a:pt x="2029" y="99104"/>
                </a:lnTo>
                <a:lnTo>
                  <a:pt x="31207" y="73851"/>
                </a:lnTo>
                <a:lnTo>
                  <a:pt x="68326" y="58365"/>
                </a:lnTo>
                <a:lnTo>
                  <a:pt x="118107" y="44220"/>
                </a:lnTo>
                <a:lnTo>
                  <a:pt x="179292" y="31638"/>
                </a:lnTo>
                <a:lnTo>
                  <a:pt x="250618" y="20844"/>
                </a:lnTo>
                <a:lnTo>
                  <a:pt x="289691" y="16186"/>
                </a:lnTo>
                <a:lnTo>
                  <a:pt x="330827" y="12059"/>
                </a:lnTo>
                <a:lnTo>
                  <a:pt x="373868" y="8491"/>
                </a:lnTo>
                <a:lnTo>
                  <a:pt x="418657" y="5508"/>
                </a:lnTo>
                <a:lnTo>
                  <a:pt x="465036" y="3140"/>
                </a:lnTo>
                <a:lnTo>
                  <a:pt x="512848" y="1414"/>
                </a:lnTo>
                <a:lnTo>
                  <a:pt x="561935" y="358"/>
                </a:lnTo>
                <a:lnTo>
                  <a:pt x="612139" y="0"/>
                </a:lnTo>
                <a:lnTo>
                  <a:pt x="662326" y="358"/>
                </a:lnTo>
                <a:lnTo>
                  <a:pt x="711397" y="1414"/>
                </a:lnTo>
                <a:lnTo>
                  <a:pt x="759194" y="3140"/>
                </a:lnTo>
                <a:lnTo>
                  <a:pt x="805561" y="5508"/>
                </a:lnTo>
                <a:lnTo>
                  <a:pt x="850338" y="8491"/>
                </a:lnTo>
                <a:lnTo>
                  <a:pt x="893369" y="12059"/>
                </a:lnTo>
                <a:lnTo>
                  <a:pt x="934496" y="16186"/>
                </a:lnTo>
                <a:lnTo>
                  <a:pt x="973561" y="20844"/>
                </a:lnTo>
                <a:lnTo>
                  <a:pt x="1044876" y="31638"/>
                </a:lnTo>
                <a:lnTo>
                  <a:pt x="1106053" y="44220"/>
                </a:lnTo>
                <a:lnTo>
                  <a:pt x="1155830" y="58365"/>
                </a:lnTo>
                <a:lnTo>
                  <a:pt x="1192946" y="73851"/>
                </a:lnTo>
                <a:lnTo>
                  <a:pt x="1222123" y="99104"/>
                </a:lnTo>
                <a:lnTo>
                  <a:pt x="1224152" y="107950"/>
                </a:lnTo>
                <a:close/>
              </a:path>
            </a:pathLst>
          </a:custGeom>
          <a:ln w="9525">
            <a:solidFill>
              <a:srgbClr val="97B853"/>
            </a:solidFill>
          </a:ln>
        </p:spPr>
        <p:txBody>
          <a:bodyPr wrap="square" lIns="0" tIns="0" rIns="0" bIns="0" rtlCol="0"/>
          <a:lstStyle/>
          <a:p>
            <a:endParaRPr/>
          </a:p>
        </p:txBody>
      </p:sp>
      <p:sp>
        <p:nvSpPr>
          <p:cNvPr id="138" name="object 60">
            <a:extLst>
              <a:ext uri="{FF2B5EF4-FFF2-40B4-BE49-F238E27FC236}">
                <a16:creationId xmlns:a16="http://schemas.microsoft.com/office/drawing/2014/main" id="{A6FB9BF5-03D1-4A9D-B2C6-0268714F79BC}"/>
              </a:ext>
            </a:extLst>
          </p:cNvPr>
          <p:cNvSpPr/>
          <p:nvPr/>
        </p:nvSpPr>
        <p:spPr>
          <a:xfrm>
            <a:off x="2819000" y="5685323"/>
            <a:ext cx="1224280" cy="756285"/>
          </a:xfrm>
          <a:custGeom>
            <a:avLst/>
            <a:gdLst/>
            <a:ahLst/>
            <a:cxnLst/>
            <a:rect l="l" t="t" r="r" b="b"/>
            <a:pathLst>
              <a:path w="1224279" h="756285">
                <a:moveTo>
                  <a:pt x="1224152" y="0"/>
                </a:moveTo>
                <a:lnTo>
                  <a:pt x="1224152" y="648081"/>
                </a:lnTo>
                <a:lnTo>
                  <a:pt x="1222123" y="656945"/>
                </a:lnTo>
                <a:lnTo>
                  <a:pt x="1192946" y="682241"/>
                </a:lnTo>
                <a:lnTo>
                  <a:pt x="1155830" y="697748"/>
                </a:lnTo>
                <a:lnTo>
                  <a:pt x="1106053" y="711910"/>
                </a:lnTo>
                <a:lnTo>
                  <a:pt x="1044876" y="724503"/>
                </a:lnTo>
                <a:lnTo>
                  <a:pt x="973561" y="735305"/>
                </a:lnTo>
                <a:lnTo>
                  <a:pt x="934496" y="739965"/>
                </a:lnTo>
                <a:lnTo>
                  <a:pt x="893369" y="744094"/>
                </a:lnTo>
                <a:lnTo>
                  <a:pt x="850338" y="747664"/>
                </a:lnTo>
                <a:lnTo>
                  <a:pt x="805561" y="750648"/>
                </a:lnTo>
                <a:lnTo>
                  <a:pt x="759194" y="753017"/>
                </a:lnTo>
                <a:lnTo>
                  <a:pt x="711397" y="754743"/>
                </a:lnTo>
                <a:lnTo>
                  <a:pt x="662326" y="755799"/>
                </a:lnTo>
                <a:lnTo>
                  <a:pt x="612139" y="756158"/>
                </a:lnTo>
                <a:lnTo>
                  <a:pt x="561935" y="755799"/>
                </a:lnTo>
                <a:lnTo>
                  <a:pt x="512848" y="754743"/>
                </a:lnTo>
                <a:lnTo>
                  <a:pt x="465036" y="753017"/>
                </a:lnTo>
                <a:lnTo>
                  <a:pt x="418657" y="750648"/>
                </a:lnTo>
                <a:lnTo>
                  <a:pt x="373868" y="747664"/>
                </a:lnTo>
                <a:lnTo>
                  <a:pt x="330827" y="744094"/>
                </a:lnTo>
                <a:lnTo>
                  <a:pt x="289691" y="739965"/>
                </a:lnTo>
                <a:lnTo>
                  <a:pt x="250618" y="735305"/>
                </a:lnTo>
                <a:lnTo>
                  <a:pt x="179292" y="724503"/>
                </a:lnTo>
                <a:lnTo>
                  <a:pt x="118107" y="711910"/>
                </a:lnTo>
                <a:lnTo>
                  <a:pt x="68326" y="697748"/>
                </a:lnTo>
                <a:lnTo>
                  <a:pt x="31207" y="682241"/>
                </a:lnTo>
                <a:lnTo>
                  <a:pt x="2029" y="656945"/>
                </a:lnTo>
                <a:lnTo>
                  <a:pt x="0" y="648081"/>
                </a:lnTo>
                <a:lnTo>
                  <a:pt x="0" y="0"/>
                </a:lnTo>
              </a:path>
            </a:pathLst>
          </a:custGeom>
          <a:ln w="9525">
            <a:solidFill>
              <a:srgbClr val="97B853"/>
            </a:solidFill>
          </a:ln>
        </p:spPr>
        <p:txBody>
          <a:bodyPr wrap="square" lIns="0" tIns="0" rIns="0" bIns="0" rtlCol="0"/>
          <a:lstStyle/>
          <a:p>
            <a:endParaRPr/>
          </a:p>
        </p:txBody>
      </p:sp>
      <p:sp>
        <p:nvSpPr>
          <p:cNvPr id="139" name="object 61">
            <a:extLst>
              <a:ext uri="{FF2B5EF4-FFF2-40B4-BE49-F238E27FC236}">
                <a16:creationId xmlns:a16="http://schemas.microsoft.com/office/drawing/2014/main" id="{44EECA2E-7E15-49C0-B840-4BF8E8ABABCB}"/>
              </a:ext>
            </a:extLst>
          </p:cNvPr>
          <p:cNvSpPr txBox="1"/>
          <p:nvPr/>
        </p:nvSpPr>
        <p:spPr>
          <a:xfrm>
            <a:off x="2998070" y="5956468"/>
            <a:ext cx="866775" cy="276999"/>
          </a:xfrm>
          <a:prstGeom prst="rect">
            <a:avLst/>
          </a:prstGeom>
        </p:spPr>
        <p:txBody>
          <a:bodyPr vert="horz" wrap="square" lIns="0" tIns="0" rIns="0" bIns="0" rtlCol="0">
            <a:spAutoFit/>
          </a:bodyPr>
          <a:lstStyle/>
          <a:p>
            <a:pPr marL="12700">
              <a:lnSpc>
                <a:spcPct val="100000"/>
              </a:lnSpc>
            </a:pPr>
            <a:r>
              <a:rPr sz="1800" spc="-55" dirty="0">
                <a:solidFill>
                  <a:srgbClr val="FFFFFF"/>
                </a:solidFill>
                <a:latin typeface="Calibri"/>
                <a:cs typeface="Calibri"/>
              </a:rPr>
              <a:t>R</a:t>
            </a:r>
            <a:r>
              <a:rPr sz="1800" spc="-10" dirty="0">
                <a:solidFill>
                  <a:srgbClr val="FFFFFF"/>
                </a:solidFill>
                <a:latin typeface="Calibri"/>
                <a:cs typeface="Calibri"/>
              </a:rPr>
              <a:t>ep</a:t>
            </a:r>
            <a:r>
              <a:rPr sz="1800" dirty="0">
                <a:solidFill>
                  <a:srgbClr val="FFFFFF"/>
                </a:solidFill>
                <a:latin typeface="Calibri"/>
                <a:cs typeface="Calibri"/>
              </a:rPr>
              <a:t>o</a:t>
            </a:r>
            <a:r>
              <a:rPr sz="1800" spc="10" dirty="0">
                <a:solidFill>
                  <a:srgbClr val="FFFFFF"/>
                </a:solidFill>
                <a:latin typeface="Calibri"/>
                <a:cs typeface="Calibri"/>
              </a:rPr>
              <a:t> </a:t>
            </a:r>
            <a:r>
              <a:rPr sz="1800" spc="-15" dirty="0">
                <a:solidFill>
                  <a:srgbClr val="FFFFFF"/>
                </a:solidFill>
                <a:latin typeface="Calibri"/>
                <a:cs typeface="Calibri"/>
              </a:rPr>
              <a:t>G</a:t>
            </a:r>
            <a:r>
              <a:rPr sz="1800" dirty="0">
                <a:solidFill>
                  <a:srgbClr val="FFFFFF"/>
                </a:solidFill>
                <a:latin typeface="Calibri"/>
                <a:cs typeface="Calibri"/>
              </a:rPr>
              <a:t>IT</a:t>
            </a:r>
            <a:endParaRPr sz="1800" dirty="0">
              <a:latin typeface="Calibri"/>
              <a:cs typeface="Calibri"/>
            </a:endParaRPr>
          </a:p>
        </p:txBody>
      </p:sp>
      <p:sp>
        <p:nvSpPr>
          <p:cNvPr id="140" name="object 62">
            <a:extLst>
              <a:ext uri="{FF2B5EF4-FFF2-40B4-BE49-F238E27FC236}">
                <a16:creationId xmlns:a16="http://schemas.microsoft.com/office/drawing/2014/main" id="{6F34903B-D48D-4999-85BA-594DB559C348}"/>
              </a:ext>
            </a:extLst>
          </p:cNvPr>
          <p:cNvSpPr/>
          <p:nvPr/>
        </p:nvSpPr>
        <p:spPr>
          <a:xfrm>
            <a:off x="4072110" y="5833405"/>
            <a:ext cx="1046988" cy="425195"/>
          </a:xfrm>
          <a:prstGeom prst="rect">
            <a:avLst/>
          </a:prstGeom>
          <a:blipFill>
            <a:blip r:embed="rId20" cstate="print"/>
            <a:stretch>
              <a:fillRect/>
            </a:stretch>
          </a:blipFill>
        </p:spPr>
        <p:txBody>
          <a:bodyPr wrap="square" lIns="0" tIns="0" rIns="0" bIns="0" rtlCol="0"/>
          <a:lstStyle/>
          <a:p>
            <a:endParaRPr/>
          </a:p>
        </p:txBody>
      </p:sp>
      <p:sp>
        <p:nvSpPr>
          <p:cNvPr id="141" name="object 63">
            <a:extLst>
              <a:ext uri="{FF2B5EF4-FFF2-40B4-BE49-F238E27FC236}">
                <a16:creationId xmlns:a16="http://schemas.microsoft.com/office/drawing/2014/main" id="{4FA3001F-CD51-47D8-B9F4-A5505B0AF73B}"/>
              </a:ext>
            </a:extLst>
          </p:cNvPr>
          <p:cNvSpPr/>
          <p:nvPr/>
        </p:nvSpPr>
        <p:spPr>
          <a:xfrm>
            <a:off x="4115162" y="5937966"/>
            <a:ext cx="792480" cy="171450"/>
          </a:xfrm>
          <a:custGeom>
            <a:avLst/>
            <a:gdLst/>
            <a:ahLst/>
            <a:cxnLst/>
            <a:rect l="l" t="t" r="r" b="b"/>
            <a:pathLst>
              <a:path w="792479" h="171450">
                <a:moveTo>
                  <a:pt x="717010" y="85899"/>
                </a:moveTo>
                <a:lnTo>
                  <a:pt x="623863" y="142527"/>
                </a:lnTo>
                <a:lnTo>
                  <a:pt x="622074" y="153232"/>
                </a:lnTo>
                <a:lnTo>
                  <a:pt x="627232" y="166357"/>
                </a:lnTo>
                <a:lnTo>
                  <a:pt x="637959" y="171158"/>
                </a:lnTo>
                <a:lnTo>
                  <a:pt x="649731" y="168742"/>
                </a:lnTo>
                <a:lnTo>
                  <a:pt x="759593" y="104607"/>
                </a:lnTo>
                <a:lnTo>
                  <a:pt x="754379" y="104607"/>
                </a:lnTo>
                <a:lnTo>
                  <a:pt x="754379" y="102067"/>
                </a:lnTo>
                <a:lnTo>
                  <a:pt x="744727" y="102067"/>
                </a:lnTo>
                <a:lnTo>
                  <a:pt x="717010" y="85899"/>
                </a:lnTo>
                <a:close/>
              </a:path>
              <a:path w="792479" h="171450">
                <a:moveTo>
                  <a:pt x="683767" y="66507"/>
                </a:moveTo>
                <a:lnTo>
                  <a:pt x="0" y="66507"/>
                </a:lnTo>
                <a:lnTo>
                  <a:pt x="0" y="104607"/>
                </a:lnTo>
                <a:lnTo>
                  <a:pt x="686236" y="104607"/>
                </a:lnTo>
                <a:lnTo>
                  <a:pt x="717010" y="85899"/>
                </a:lnTo>
                <a:lnTo>
                  <a:pt x="683767" y="66507"/>
                </a:lnTo>
                <a:close/>
              </a:path>
              <a:path w="792479" h="171450">
                <a:moveTo>
                  <a:pt x="759593" y="66507"/>
                </a:moveTo>
                <a:lnTo>
                  <a:pt x="754379" y="66507"/>
                </a:lnTo>
                <a:lnTo>
                  <a:pt x="754379" y="104607"/>
                </a:lnTo>
                <a:lnTo>
                  <a:pt x="759593" y="104607"/>
                </a:lnTo>
                <a:lnTo>
                  <a:pt x="792226" y="85557"/>
                </a:lnTo>
                <a:lnTo>
                  <a:pt x="759593" y="66507"/>
                </a:lnTo>
                <a:close/>
              </a:path>
              <a:path w="792479" h="171450">
                <a:moveTo>
                  <a:pt x="744727" y="69047"/>
                </a:moveTo>
                <a:lnTo>
                  <a:pt x="717010" y="85899"/>
                </a:lnTo>
                <a:lnTo>
                  <a:pt x="744727" y="102067"/>
                </a:lnTo>
                <a:lnTo>
                  <a:pt x="744727" y="69047"/>
                </a:lnTo>
                <a:close/>
              </a:path>
              <a:path w="792479" h="171450">
                <a:moveTo>
                  <a:pt x="754379" y="69047"/>
                </a:moveTo>
                <a:lnTo>
                  <a:pt x="744727" y="69047"/>
                </a:lnTo>
                <a:lnTo>
                  <a:pt x="744727" y="102067"/>
                </a:lnTo>
                <a:lnTo>
                  <a:pt x="754379" y="102067"/>
                </a:lnTo>
                <a:lnTo>
                  <a:pt x="754379" y="69047"/>
                </a:lnTo>
                <a:close/>
              </a:path>
              <a:path w="792479" h="171450">
                <a:moveTo>
                  <a:pt x="641029" y="0"/>
                </a:moveTo>
                <a:lnTo>
                  <a:pt x="630563" y="3532"/>
                </a:lnTo>
                <a:lnTo>
                  <a:pt x="621481" y="14650"/>
                </a:lnTo>
                <a:lnTo>
                  <a:pt x="622560" y="26374"/>
                </a:lnTo>
                <a:lnTo>
                  <a:pt x="630427" y="35392"/>
                </a:lnTo>
                <a:lnTo>
                  <a:pt x="717010" y="85899"/>
                </a:lnTo>
                <a:lnTo>
                  <a:pt x="744727" y="69047"/>
                </a:lnTo>
                <a:lnTo>
                  <a:pt x="754379" y="69047"/>
                </a:lnTo>
                <a:lnTo>
                  <a:pt x="754379" y="66507"/>
                </a:lnTo>
                <a:lnTo>
                  <a:pt x="759593" y="66507"/>
                </a:lnTo>
                <a:lnTo>
                  <a:pt x="649731" y="2372"/>
                </a:lnTo>
                <a:lnTo>
                  <a:pt x="641029" y="0"/>
                </a:lnTo>
                <a:close/>
              </a:path>
            </a:pathLst>
          </a:custGeom>
          <a:solidFill>
            <a:srgbClr val="000000"/>
          </a:solidFill>
        </p:spPr>
        <p:txBody>
          <a:bodyPr wrap="square" lIns="0" tIns="0" rIns="0" bIns="0" rtlCol="0"/>
          <a:lstStyle/>
          <a:p>
            <a:endParaRPr/>
          </a:p>
        </p:txBody>
      </p:sp>
      <p:sp>
        <p:nvSpPr>
          <p:cNvPr id="142" name="object 64">
            <a:extLst>
              <a:ext uri="{FF2B5EF4-FFF2-40B4-BE49-F238E27FC236}">
                <a16:creationId xmlns:a16="http://schemas.microsoft.com/office/drawing/2014/main" id="{754ADD7F-0D67-45B3-96D8-19B4EE9B9F33}"/>
              </a:ext>
            </a:extLst>
          </p:cNvPr>
          <p:cNvSpPr txBox="1"/>
          <p:nvPr/>
        </p:nvSpPr>
        <p:spPr>
          <a:xfrm>
            <a:off x="4338555" y="5731424"/>
            <a:ext cx="374650" cy="203835"/>
          </a:xfrm>
          <a:prstGeom prst="rect">
            <a:avLst/>
          </a:prstGeom>
        </p:spPr>
        <p:txBody>
          <a:bodyPr vert="horz" wrap="square" lIns="0" tIns="0" rIns="0" bIns="0" rtlCol="0">
            <a:spAutoFit/>
          </a:bodyPr>
          <a:lstStyle/>
          <a:p>
            <a:pPr marL="12700">
              <a:lnSpc>
                <a:spcPct val="100000"/>
              </a:lnSpc>
            </a:pPr>
            <a:r>
              <a:rPr sz="1400" spc="-10" dirty="0">
                <a:latin typeface="Calibri"/>
                <a:cs typeface="Calibri"/>
              </a:rPr>
              <a:t>pu</a:t>
            </a:r>
            <a:r>
              <a:rPr sz="1400" spc="-5" dirty="0">
                <a:latin typeface="Calibri"/>
                <a:cs typeface="Calibri"/>
              </a:rPr>
              <a:t>sh</a:t>
            </a:r>
            <a:endParaRPr sz="1400">
              <a:latin typeface="Calibri"/>
              <a:cs typeface="Calibri"/>
            </a:endParaRPr>
          </a:p>
        </p:txBody>
      </p:sp>
      <p:pic>
        <p:nvPicPr>
          <p:cNvPr id="143" name="Image 142">
            <a:extLst>
              <a:ext uri="{FF2B5EF4-FFF2-40B4-BE49-F238E27FC236}">
                <a16:creationId xmlns:a16="http://schemas.microsoft.com/office/drawing/2014/main" id="{387DDB16-E6E9-40E8-8DD7-677487A089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355" y="4641347"/>
            <a:ext cx="936026" cy="936026"/>
          </a:xfrm>
          <a:prstGeom prst="rect">
            <a:avLst/>
          </a:prstGeom>
        </p:spPr>
      </p:pic>
      <p:pic>
        <p:nvPicPr>
          <p:cNvPr id="144" name="Image 143">
            <a:extLst>
              <a:ext uri="{FF2B5EF4-FFF2-40B4-BE49-F238E27FC236}">
                <a16:creationId xmlns:a16="http://schemas.microsoft.com/office/drawing/2014/main" id="{F226177D-109D-4EF2-8B5D-8C8072C8E0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71971" y="5465831"/>
            <a:ext cx="936026" cy="936026"/>
          </a:xfrm>
          <a:prstGeom prst="rect">
            <a:avLst/>
          </a:prstGeom>
        </p:spPr>
      </p:pic>
      <p:pic>
        <p:nvPicPr>
          <p:cNvPr id="145" name="Image 144">
            <a:extLst>
              <a:ext uri="{FF2B5EF4-FFF2-40B4-BE49-F238E27FC236}">
                <a16:creationId xmlns:a16="http://schemas.microsoft.com/office/drawing/2014/main" id="{4AA1C12B-B6D1-4C76-932A-73E9A33E63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82087" y="4544300"/>
            <a:ext cx="936026" cy="936026"/>
          </a:xfrm>
          <a:prstGeom prst="rect">
            <a:avLst/>
          </a:prstGeom>
        </p:spPr>
      </p:pic>
    </p:spTree>
    <p:extLst>
      <p:ext uri="{BB962C8B-B14F-4D97-AF65-F5344CB8AC3E}">
        <p14:creationId xmlns:p14="http://schemas.microsoft.com/office/powerpoint/2010/main" val="4275898851"/>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Espace réservé du contenu 10">
            <a:extLst>
              <a:ext uri="{FF2B5EF4-FFF2-40B4-BE49-F238E27FC236}">
                <a16:creationId xmlns:a16="http://schemas.microsoft.com/office/drawing/2014/main" id="{EF5BA876-226F-47A9-AE9D-F2421D661584}"/>
              </a:ext>
            </a:extLst>
          </p:cNvPr>
          <p:cNvSpPr>
            <a:spLocks noGrp="1"/>
          </p:cNvSpPr>
          <p:nvPr>
            <p:ph sz="half" idx="1"/>
          </p:nvPr>
        </p:nvSpPr>
        <p:spPr>
          <a:xfrm>
            <a:off x="127000" y="548680"/>
            <a:ext cx="8890000" cy="6228512"/>
          </a:xfrm>
        </p:spPr>
        <p:txBody>
          <a:bodyPr>
            <a:normAutofit fontScale="92500"/>
          </a:bodyPr>
          <a:lstStyle/>
          <a:p>
            <a:r>
              <a:rPr lang="fr-FR" dirty="0"/>
              <a:t>Exercice 3 : Avec les fichiers de l’exercice précédent :</a:t>
            </a:r>
          </a:p>
          <a:p>
            <a:pPr lvl="1"/>
            <a:r>
              <a:rPr lang="fr-FR" dirty="0"/>
              <a:t>Cas simple (fusion sans conflit) : </a:t>
            </a:r>
          </a:p>
          <a:p>
            <a:pPr lvl="2"/>
            <a:r>
              <a:rPr lang="fr-FR" sz="1600" dirty="0"/>
              <a:t>Nous allons maintenant fusionner la branche style (créée à l’exercice précédent) avec la branche master.</a:t>
            </a:r>
          </a:p>
          <a:p>
            <a:pPr lvl="2"/>
            <a:r>
              <a:rPr lang="fr-FR" sz="1600" dirty="0"/>
              <a:t>Placez-vous dans la branche master, et appliquez la méthode de votre choix (ligne de commande ou interface graphique) pour y fusionner la branche style.</a:t>
            </a:r>
          </a:p>
          <a:p>
            <a:pPr lvl="2"/>
            <a:r>
              <a:rPr lang="fr-FR" sz="1600" dirty="0"/>
              <a:t>Constatez que toutes vos modifications (contenu HTML et style) sont maintenant visibles.</a:t>
            </a:r>
          </a:p>
          <a:p>
            <a:pPr lvl="2"/>
            <a:r>
              <a:rPr lang="fr-FR" sz="1600" dirty="0"/>
              <a:t>Constatez également (dans l’historique) que le commit ainsi créé a deux commit parents.</a:t>
            </a:r>
          </a:p>
          <a:p>
            <a:pPr lvl="1"/>
            <a:r>
              <a:rPr lang="fr-FR" dirty="0"/>
              <a:t>Cas un peu plus complexe :</a:t>
            </a:r>
          </a:p>
          <a:p>
            <a:pPr lvl="2"/>
            <a:r>
              <a:rPr lang="fr-FR" sz="1600" dirty="0"/>
              <a:t>Créez un nouveau dépôt, et ajoutez-y un fichier conflit.txt contenant le texte suivant :</a:t>
            </a:r>
          </a:p>
          <a:p>
            <a:pPr lvl="2"/>
            <a:endParaRPr lang="fr-FR" sz="1600" dirty="0"/>
          </a:p>
          <a:p>
            <a:pPr lvl="2"/>
            <a:endParaRPr lang="fr-FR" sz="1600" dirty="0"/>
          </a:p>
          <a:p>
            <a:pPr lvl="2"/>
            <a:endParaRPr lang="fr-FR" sz="1600" dirty="0"/>
          </a:p>
          <a:p>
            <a:pPr lvl="2"/>
            <a:endParaRPr lang="fr-FR" sz="1600" dirty="0"/>
          </a:p>
          <a:p>
            <a:pPr lvl="2"/>
            <a:r>
              <a:rPr lang="fr-FR" sz="1600" dirty="0"/>
              <a:t>Créez plusieurs branches, dans lesquelles vous modifierez différemment le fichier conflit.txt, en suivant les exemples ci-avant. Tentez ensuite de fusionner ces branches.</a:t>
            </a:r>
          </a:p>
          <a:p>
            <a:pPr lvl="2"/>
            <a:r>
              <a:rPr lang="fr-FR" sz="1600" dirty="0"/>
              <a:t>Lorsque GIT vous signale un conflit, constatez comment le fichier conflit.txt a été modifié, et résolvez le conflit.</a:t>
            </a:r>
          </a:p>
          <a:p>
            <a:pPr lvl="2"/>
            <a:endParaRPr lang="fr-FR" sz="1600"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1"/>
            <a:endParaRPr lang="fr-FR" dirty="0"/>
          </a:p>
          <a:p>
            <a:pPr lvl="1"/>
            <a:endParaRPr lang="fr-FR" dirty="0"/>
          </a:p>
          <a:p>
            <a:pPr lvl="1"/>
            <a:endParaRPr lang="fr-FR" dirty="0"/>
          </a:p>
          <a:p>
            <a:pPr marL="365125" lvl="1" indent="0">
              <a:buNone/>
            </a:pPr>
            <a:endParaRPr lang="fr-FR" dirty="0"/>
          </a:p>
          <a:p>
            <a:pPr marL="365125" lvl="1"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:Pratiquons un peu</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789"/>
            <a:ext cx="521891" cy="521891"/>
          </a:xfrm>
          <a:prstGeom prst="rect">
            <a:avLst/>
          </a:prstGeom>
        </p:spPr>
      </p:pic>
      <p:sp>
        <p:nvSpPr>
          <p:cNvPr id="11" name="Rectangle 10">
            <a:extLst>
              <a:ext uri="{FF2B5EF4-FFF2-40B4-BE49-F238E27FC236}">
                <a16:creationId xmlns:a16="http://schemas.microsoft.com/office/drawing/2014/main" id="{FCACCD5C-DF24-4117-ADED-5DC6D5E64492}"/>
              </a:ext>
            </a:extLst>
          </p:cNvPr>
          <p:cNvSpPr/>
          <p:nvPr/>
        </p:nvSpPr>
        <p:spPr>
          <a:xfrm>
            <a:off x="961906" y="4293096"/>
            <a:ext cx="1841407" cy="738664"/>
          </a:xfrm>
          <a:prstGeom prst="rect">
            <a:avLst/>
          </a:prstGeom>
          <a:ln>
            <a:solidFill>
              <a:schemeClr val="bg1">
                <a:lumMod val="75000"/>
              </a:schemeClr>
            </a:solidFill>
          </a:ln>
        </p:spPr>
        <p:txBody>
          <a:bodyPr wrap="square">
            <a:spAutoFit/>
          </a:bodyPr>
          <a:lstStyle/>
          <a:p>
            <a:r>
              <a:rPr lang="fr-FR" sz="1400" dirty="0"/>
              <a:t>La première ligne</a:t>
            </a:r>
          </a:p>
          <a:p>
            <a:r>
              <a:rPr lang="fr-FR" sz="1400" dirty="0"/>
              <a:t>La deuxième ligne</a:t>
            </a:r>
          </a:p>
          <a:p>
            <a:r>
              <a:rPr lang="fr-FR" sz="1400" dirty="0"/>
              <a:t>La troisième ligne</a:t>
            </a:r>
          </a:p>
        </p:txBody>
      </p:sp>
    </p:spTree>
    <p:extLst>
      <p:ext uri="{BB962C8B-B14F-4D97-AF65-F5344CB8AC3E}">
        <p14:creationId xmlns:p14="http://schemas.microsoft.com/office/powerpoint/2010/main" val="3704897245"/>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Espace réservé du contenu 10">
            <a:extLst>
              <a:ext uri="{FF2B5EF4-FFF2-40B4-BE49-F238E27FC236}">
                <a16:creationId xmlns:a16="http://schemas.microsoft.com/office/drawing/2014/main" id="{EF5BA876-226F-47A9-AE9D-F2421D661584}"/>
              </a:ext>
            </a:extLst>
          </p:cNvPr>
          <p:cNvSpPr>
            <a:spLocks noGrp="1"/>
          </p:cNvSpPr>
          <p:nvPr>
            <p:ph sz="half" idx="1"/>
          </p:nvPr>
        </p:nvSpPr>
        <p:spPr>
          <a:xfrm>
            <a:off x="127000" y="548680"/>
            <a:ext cx="8890000" cy="6228512"/>
          </a:xfrm>
        </p:spPr>
        <p:txBody>
          <a:bodyPr>
            <a:normAutofit/>
          </a:bodyPr>
          <a:lstStyle/>
          <a:p>
            <a:pPr lvl="1"/>
            <a:r>
              <a:rPr lang="fr-FR" dirty="0"/>
              <a:t> Gestion de branches:</a:t>
            </a:r>
          </a:p>
          <a:p>
            <a:pPr lvl="2"/>
            <a:r>
              <a:rPr lang="fr-FR" dirty="0"/>
              <a:t>git </a:t>
            </a:r>
            <a:r>
              <a:rPr lang="fr-FR" dirty="0" err="1"/>
              <a:t>branch</a:t>
            </a:r>
            <a:r>
              <a:rPr lang="fr-FR" dirty="0"/>
              <a:t> (-d –v </a:t>
            </a:r>
            <a:r>
              <a:rPr lang="fr-FR" dirty="0">
                <a:solidFill>
                  <a:schemeClr val="tx1"/>
                </a:solidFill>
              </a:rPr>
              <a:t>--</a:t>
            </a:r>
            <a:r>
              <a:rPr lang="fr-FR" dirty="0" err="1">
                <a:solidFill>
                  <a:schemeClr val="tx1"/>
                </a:solidFill>
              </a:rPr>
              <a:t>merged</a:t>
            </a:r>
            <a:r>
              <a:rPr lang="fr-FR" dirty="0">
                <a:solidFill>
                  <a:schemeClr val="tx1"/>
                </a:solidFill>
              </a:rPr>
              <a:t> et --no-merge )</a:t>
            </a:r>
            <a:endParaRPr lang="fr-FR" dirty="0"/>
          </a:p>
          <a:p>
            <a:pPr lvl="2"/>
            <a:endParaRPr lang="fr-FR" dirty="0"/>
          </a:p>
          <a:p>
            <a:pPr lvl="2"/>
            <a:endParaRPr lang="fr-FR" dirty="0"/>
          </a:p>
          <a:p>
            <a:pPr lvl="2"/>
            <a:endParaRPr lang="fr-FR" dirty="0"/>
          </a:p>
          <a:p>
            <a:pPr lvl="2"/>
            <a:endParaRPr lang="fr-FR" dirty="0"/>
          </a:p>
          <a:p>
            <a:pPr lvl="2"/>
            <a:endParaRPr lang="fr-FR" dirty="0"/>
          </a:p>
          <a:p>
            <a:pPr marL="639762" lvl="2" indent="0">
              <a:buNone/>
            </a:pPr>
            <a:endParaRPr lang="fr-FR" dirty="0"/>
          </a:p>
          <a:p>
            <a:pPr lvl="1"/>
            <a:endParaRPr lang="fr-FR" dirty="0"/>
          </a:p>
          <a:p>
            <a:pPr lvl="1"/>
            <a:endParaRPr lang="fr-FR" dirty="0"/>
          </a:p>
          <a:p>
            <a:pPr lvl="1"/>
            <a:endParaRPr lang="fr-FR" dirty="0"/>
          </a:p>
          <a:p>
            <a:pPr marL="365125" lvl="1" indent="0">
              <a:buNone/>
            </a:pPr>
            <a:endParaRPr lang="fr-FR" dirty="0"/>
          </a:p>
          <a:p>
            <a:pPr marL="365125" lvl="1"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marL="639762" lvl="2" indent="0">
              <a:buNone/>
            </a:pPr>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3 :Gestion de branches </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789"/>
            <a:ext cx="521891" cy="521891"/>
          </a:xfrm>
          <a:prstGeom prst="rect">
            <a:avLst/>
          </a:prstGeom>
        </p:spPr>
      </p:pic>
      <p:pic>
        <p:nvPicPr>
          <p:cNvPr id="8" name="Graphique 7">
            <a:extLst>
              <a:ext uri="{FF2B5EF4-FFF2-40B4-BE49-F238E27FC236}">
                <a16:creationId xmlns:a16="http://schemas.microsoft.com/office/drawing/2014/main" id="{4D962367-61D2-472C-BAF6-EDEE98FFDD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6732" y="1470280"/>
            <a:ext cx="6710536" cy="4814810"/>
          </a:xfrm>
          <a:prstGeom prst="rect">
            <a:avLst/>
          </a:prstGeom>
        </p:spPr>
      </p:pic>
    </p:spTree>
    <p:extLst>
      <p:ext uri="{BB962C8B-B14F-4D97-AF65-F5344CB8AC3E}">
        <p14:creationId xmlns:p14="http://schemas.microsoft.com/office/powerpoint/2010/main" val="2235111206"/>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13">
            <a:extLst>
              <a:ext uri="{FF2B5EF4-FFF2-40B4-BE49-F238E27FC236}">
                <a16:creationId xmlns:a16="http://schemas.microsoft.com/office/drawing/2014/main" id="{E6369363-DF83-444A-9A3A-BBDC78F86B3F}"/>
              </a:ext>
            </a:extLst>
          </p:cNvPr>
          <p:cNvSpPr>
            <a:spLocks noGrp="1"/>
          </p:cNvSpPr>
          <p:nvPr>
            <p:ph type="body" idx="1"/>
          </p:nvPr>
        </p:nvSpPr>
        <p:spPr>
          <a:xfrm>
            <a:off x="7162800" y="2892425"/>
            <a:ext cx="1600200" cy="1646238"/>
          </a:xfrm>
        </p:spPr>
        <p:txBody>
          <a:bodyPr/>
          <a:lstStyle/>
          <a:p>
            <a:pPr eaLnBrk="1" fontAlgn="auto" hangingPunct="1">
              <a:spcAft>
                <a:spcPts val="0"/>
              </a:spcAft>
              <a:defRPr/>
            </a:pPr>
            <a:r>
              <a:rPr lang="fr-FR" dirty="0">
                <a:ea typeface="+mn-ea"/>
              </a:rPr>
              <a:t>Chapitre 4</a:t>
            </a:r>
          </a:p>
        </p:txBody>
      </p:sp>
      <p:sp>
        <p:nvSpPr>
          <p:cNvPr id="7" name="Titre 6">
            <a:extLst>
              <a:ext uri="{FF2B5EF4-FFF2-40B4-BE49-F238E27FC236}">
                <a16:creationId xmlns:a16="http://schemas.microsoft.com/office/drawing/2014/main" id="{FF56BED0-362A-4748-A894-9C1072937C46}"/>
              </a:ext>
            </a:extLst>
          </p:cNvPr>
          <p:cNvSpPr>
            <a:spLocks noGrp="1"/>
          </p:cNvSpPr>
          <p:nvPr>
            <p:ph type="title"/>
          </p:nvPr>
        </p:nvSpPr>
        <p:spPr>
          <a:xfrm>
            <a:off x="179512" y="1246187"/>
            <a:ext cx="6324600" cy="1646238"/>
          </a:xfrm>
        </p:spPr>
        <p:txBody>
          <a:bodyPr/>
          <a:lstStyle/>
          <a:p>
            <a:pPr eaLnBrk="1" fontAlgn="auto" hangingPunct="1">
              <a:spcAft>
                <a:spcPts val="0"/>
              </a:spcAft>
              <a:defRPr/>
            </a:pPr>
            <a:r>
              <a:rPr lang="fr-FR" sz="4000" dirty="0">
                <a:latin typeface="Times New Roman"/>
                <a:cs typeface="Times New Roman"/>
              </a:rPr>
              <a:t>Git – </a:t>
            </a:r>
            <a:r>
              <a:rPr lang="fr-FR" sz="4000" dirty="0" err="1">
                <a:latin typeface="Times New Roman"/>
                <a:cs typeface="Times New Roman"/>
              </a:rPr>
              <a:t>Remote</a:t>
            </a:r>
            <a:endParaRPr lang="fr-FR" dirty="0">
              <a:ea typeface="+mj-ea"/>
            </a:endParaRPr>
          </a:p>
        </p:txBody>
      </p:sp>
      <p:sp>
        <p:nvSpPr>
          <p:cNvPr id="2" name="Espace réservé de la date 1">
            <a:extLst>
              <a:ext uri="{FF2B5EF4-FFF2-40B4-BE49-F238E27FC236}">
                <a16:creationId xmlns:a16="http://schemas.microsoft.com/office/drawing/2014/main" id="{E0E4665E-1837-4214-9321-F07D448B1BAA}"/>
              </a:ext>
            </a:extLst>
          </p:cNvPr>
          <p:cNvSpPr>
            <a:spLocks noGrp="1"/>
          </p:cNvSpPr>
          <p:nvPr>
            <p:ph type="dt" sz="half" idx="10"/>
          </p:nvPr>
        </p:nvSpPr>
        <p:spPr/>
        <p:txBody>
          <a:bodyPr/>
          <a:lstStyle/>
          <a:p>
            <a:pPr>
              <a:defRPr/>
            </a:pPr>
            <a:r>
              <a:rPr lang="fr-FR"/>
              <a:t>15/05/2019 par Francis Panzani</a:t>
            </a:r>
            <a:endParaRPr lang="fr-BE"/>
          </a:p>
        </p:txBody>
      </p:sp>
      <p:sp>
        <p:nvSpPr>
          <p:cNvPr id="3" name="Espace réservé du pied de page 2">
            <a:extLst>
              <a:ext uri="{FF2B5EF4-FFF2-40B4-BE49-F238E27FC236}">
                <a16:creationId xmlns:a16="http://schemas.microsoft.com/office/drawing/2014/main" id="{C68454D1-B0B2-46D9-8F0D-849AFDBD7F6C}"/>
              </a:ext>
            </a:extLst>
          </p:cNvPr>
          <p:cNvSpPr>
            <a:spLocks noGrp="1"/>
          </p:cNvSpPr>
          <p:nvPr>
            <p:ph type="ftr" sz="quarter" idx="12"/>
          </p:nvPr>
        </p:nvSpPr>
        <p:spPr/>
        <p:txBody>
          <a:bodyPr/>
          <a:lstStyle/>
          <a:p>
            <a:pPr>
              <a:defRPr/>
            </a:pPr>
            <a:r>
              <a:rPr lang="fr-BE"/>
              <a:t>Git</a:t>
            </a:r>
          </a:p>
        </p:txBody>
      </p:sp>
      <p:pic>
        <p:nvPicPr>
          <p:cNvPr id="5" name="Image 4">
            <a:extLst>
              <a:ext uri="{FF2B5EF4-FFF2-40B4-BE49-F238E27FC236}">
                <a16:creationId xmlns:a16="http://schemas.microsoft.com/office/drawing/2014/main" id="{2B4CA365-15FB-4AC7-A905-4E919AB18C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29" y="3411813"/>
            <a:ext cx="6666667" cy="2200000"/>
          </a:xfrm>
          <a:prstGeom prst="rect">
            <a:avLst/>
          </a:prstGeom>
        </p:spPr>
      </p:pic>
    </p:spTree>
    <p:extLst>
      <p:ext uri="{BB962C8B-B14F-4D97-AF65-F5344CB8AC3E}">
        <p14:creationId xmlns:p14="http://schemas.microsoft.com/office/powerpoint/2010/main" val="2872505329"/>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4 : </a:t>
            </a:r>
            <a:r>
              <a:rPr lang="fr-FR" dirty="0" err="1"/>
              <a:t>Dépot</a:t>
            </a:r>
            <a:r>
              <a:rPr lang="fr-FR" dirty="0"/>
              <a:t> distant</a:t>
            </a:r>
          </a:p>
        </p:txBody>
      </p:sp>
      <p:sp>
        <p:nvSpPr>
          <p:cNvPr id="5" name="Espace réservé du contenu 4">
            <a:extLst>
              <a:ext uri="{FF2B5EF4-FFF2-40B4-BE49-F238E27FC236}">
                <a16:creationId xmlns:a16="http://schemas.microsoft.com/office/drawing/2014/main" id="{D9DF77C7-5E63-4BBD-8946-7870F2AFDBD8}"/>
              </a:ext>
            </a:extLst>
          </p:cNvPr>
          <p:cNvSpPr>
            <a:spLocks noGrp="1"/>
          </p:cNvSpPr>
          <p:nvPr>
            <p:ph sz="half" idx="1"/>
          </p:nvPr>
        </p:nvSpPr>
        <p:spPr/>
        <p:txBody>
          <a:bodyPr>
            <a:normAutofit/>
          </a:bodyPr>
          <a:lstStyle/>
          <a:p>
            <a:pPr lvl="1"/>
            <a:r>
              <a:rPr lang="fr-FR" sz="1800" dirty="0"/>
              <a:t>Un </a:t>
            </a:r>
            <a:r>
              <a:rPr lang="fr-FR" sz="1800" b="1" dirty="0"/>
              <a:t>dépôt distant</a:t>
            </a:r>
            <a:r>
              <a:rPr lang="fr-FR" sz="1800" dirty="0"/>
              <a:t> (en anglais </a:t>
            </a:r>
            <a:r>
              <a:rPr lang="fr-FR" sz="1800" dirty="0" err="1"/>
              <a:t>remote</a:t>
            </a:r>
            <a:r>
              <a:rPr lang="fr-FR" sz="1800" dirty="0"/>
              <a:t> repository) est un dépôt GIT, tout à fait similaire à un dépôt local, mais accessible à distance via une URL exemple : </a:t>
            </a:r>
            <a:r>
              <a:rPr lang="fr-FR" sz="1800" dirty="0">
                <a:solidFill>
                  <a:srgbClr val="002060"/>
                </a:solidFill>
                <a:hlinkClick r:id="rId3">
                  <a:extLst>
                    <a:ext uri="{A12FA001-AC4F-418D-AE19-62706E023703}">
                      <ahyp:hlinkClr xmlns:ahyp="http://schemas.microsoft.com/office/drawing/2018/hyperlinkcolor" val="tx"/>
                    </a:ext>
                  </a:extLst>
                </a:hlinkClick>
              </a:rPr>
              <a:t>https://github.com/Francis-Panzani/Formation_Git_Exemple.git</a:t>
            </a:r>
            <a:endParaRPr lang="fr-FR" sz="1800" dirty="0">
              <a:solidFill>
                <a:srgbClr val="002060"/>
              </a:solidFill>
            </a:endParaRPr>
          </a:p>
          <a:p>
            <a:pPr lvl="1"/>
            <a:endParaRPr lang="fr-FR" sz="1800" dirty="0">
              <a:solidFill>
                <a:srgbClr val="002060"/>
              </a:solidFill>
            </a:endParaRPr>
          </a:p>
          <a:p>
            <a:pPr lvl="1"/>
            <a:endParaRPr lang="fr-FR" sz="1800" dirty="0">
              <a:solidFill>
                <a:srgbClr val="002060"/>
              </a:solidFill>
            </a:endParaRPr>
          </a:p>
          <a:p>
            <a:pPr lvl="1"/>
            <a:endParaRPr lang="fr-FR" sz="1800" dirty="0">
              <a:solidFill>
                <a:srgbClr val="002060"/>
              </a:solidFill>
            </a:endParaRPr>
          </a:p>
          <a:p>
            <a:pPr lvl="1"/>
            <a:endParaRPr lang="fr-FR" sz="1800" dirty="0">
              <a:solidFill>
                <a:srgbClr val="002060"/>
              </a:solidFill>
            </a:endParaRPr>
          </a:p>
          <a:p>
            <a:pPr lvl="1"/>
            <a:endParaRPr lang="fr-FR" sz="1800" dirty="0">
              <a:solidFill>
                <a:srgbClr val="002060"/>
              </a:solidFill>
            </a:endParaRPr>
          </a:p>
          <a:p>
            <a:pPr lvl="1"/>
            <a:endParaRPr lang="fr-FR" sz="1800" dirty="0">
              <a:solidFill>
                <a:srgbClr val="002060"/>
              </a:solidFill>
            </a:endParaRPr>
          </a:p>
          <a:p>
            <a:pPr lvl="1"/>
            <a:endParaRPr lang="fr-FR" sz="1800" dirty="0">
              <a:solidFill>
                <a:srgbClr val="002060"/>
              </a:solidFill>
            </a:endParaRPr>
          </a:p>
          <a:p>
            <a:pPr lvl="1"/>
            <a:endParaRPr lang="fr-FR" sz="1800" dirty="0">
              <a:solidFill>
                <a:srgbClr val="002060"/>
              </a:solidFill>
            </a:endParaRPr>
          </a:p>
          <a:p>
            <a:pPr lvl="1"/>
            <a:r>
              <a:rPr lang="fr-FR" sz="1800" dirty="0">
                <a:solidFill>
                  <a:srgbClr val="002060"/>
                </a:solidFill>
              </a:rPr>
              <a:t>Intérêts :</a:t>
            </a:r>
          </a:p>
          <a:p>
            <a:pPr lvl="2"/>
            <a:r>
              <a:rPr lang="fr-FR" sz="1600" dirty="0"/>
              <a:t>sauvegarder le projet (fichiers + historique)</a:t>
            </a:r>
          </a:p>
          <a:p>
            <a:pPr lvl="2"/>
            <a:r>
              <a:rPr lang="fr-FR" sz="1600" dirty="0"/>
              <a:t>travailler sur plusieurs machines</a:t>
            </a:r>
          </a:p>
          <a:p>
            <a:pPr lvl="2"/>
            <a:r>
              <a:rPr lang="fr-FR" sz="1600" dirty="0"/>
              <a:t>rendre le projet accessible à d’autres personnes</a:t>
            </a:r>
          </a:p>
          <a:p>
            <a:pPr lvl="2"/>
            <a:r>
              <a:rPr lang="fr-FR" sz="1600" dirty="0"/>
              <a:t>travailler sur un projet publié par quelqu’un d’autre</a:t>
            </a:r>
            <a:endParaRPr lang="fr-FR" sz="1600" dirty="0">
              <a:solidFill>
                <a:srgbClr val="002060"/>
              </a:solidFill>
            </a:endParaRPr>
          </a:p>
          <a:p>
            <a:pPr lvl="2"/>
            <a:r>
              <a:rPr lang="fr-FR" sz="1600" dirty="0"/>
              <a:t>collaborer à plusieurs sur un projet</a:t>
            </a:r>
            <a:endParaRPr lang="fr-FR" sz="1600" dirty="0">
              <a:solidFill>
                <a:srgbClr val="002060"/>
              </a:solidFill>
            </a:endParaRPr>
          </a:p>
          <a:p>
            <a:pPr lvl="2"/>
            <a:endParaRPr lang="fr-FR" sz="1600" dirty="0">
              <a:solidFill>
                <a:srgbClr val="002060"/>
              </a:solidFill>
            </a:endParaRP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6" name="Graphique 5">
            <a:extLst>
              <a:ext uri="{FF2B5EF4-FFF2-40B4-BE49-F238E27FC236}">
                <a16:creationId xmlns:a16="http://schemas.microsoft.com/office/drawing/2014/main" id="{CC8F8FA9-5CE0-432F-9DF7-0134279AD4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97075" y="1572344"/>
            <a:ext cx="7019925" cy="4953000"/>
          </a:xfrm>
          <a:prstGeom prst="rect">
            <a:avLst/>
          </a:prstGeom>
        </p:spPr>
      </p:pic>
      <p:pic>
        <p:nvPicPr>
          <p:cNvPr id="7" name="Image 6">
            <a:extLst>
              <a:ext uri="{FF2B5EF4-FFF2-40B4-BE49-F238E27FC236}">
                <a16:creationId xmlns:a16="http://schemas.microsoft.com/office/drawing/2014/main" id="{34EE4CEF-3316-4A00-9916-10A11F67B3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Tree>
    <p:extLst>
      <p:ext uri="{BB962C8B-B14F-4D97-AF65-F5344CB8AC3E}">
        <p14:creationId xmlns:p14="http://schemas.microsoft.com/office/powerpoint/2010/main" val="2044094471"/>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D9DF77C7-5E63-4BBD-8946-7870F2AFDBD8}"/>
              </a:ext>
            </a:extLst>
          </p:cNvPr>
          <p:cNvSpPr>
            <a:spLocks noGrp="1"/>
          </p:cNvSpPr>
          <p:nvPr>
            <p:ph sz="half" idx="1"/>
          </p:nvPr>
        </p:nvSpPr>
        <p:spPr>
          <a:xfrm>
            <a:off x="127000" y="548680"/>
            <a:ext cx="8890000" cy="5976664"/>
          </a:xfrm>
        </p:spPr>
        <p:txBody>
          <a:bodyPr numCol="1" spcCol="360000">
            <a:normAutofit/>
          </a:bodyPr>
          <a:lstStyle/>
          <a:p>
            <a:r>
              <a:rPr lang="fr-FR" sz="2200" dirty="0"/>
              <a:t>Comment créer un dépôt distant ?</a:t>
            </a:r>
          </a:p>
          <a:p>
            <a:pPr lvl="1"/>
            <a:endParaRPr lang="fr-FR" sz="1800" dirty="0">
              <a:solidFill>
                <a:schemeClr val="tx1"/>
              </a:solidFill>
            </a:endParaRPr>
          </a:p>
          <a:p>
            <a:pPr lvl="1"/>
            <a:endParaRPr lang="fr-FR" sz="1800" dirty="0">
              <a:solidFill>
                <a:schemeClr val="tx1"/>
              </a:solidFill>
            </a:endParaRPr>
          </a:p>
          <a:p>
            <a:pPr lvl="1"/>
            <a:endParaRPr lang="fr-FR" sz="1800" dirty="0">
              <a:solidFill>
                <a:schemeClr val="tx1"/>
              </a:solidFill>
            </a:endParaRPr>
          </a:p>
          <a:p>
            <a:pPr lvl="1"/>
            <a:endParaRPr lang="fr-FR" sz="1800" dirty="0">
              <a:solidFill>
                <a:schemeClr val="tx1"/>
              </a:solidFill>
            </a:endParaRPr>
          </a:p>
          <a:p>
            <a:pPr lvl="1"/>
            <a:endParaRPr lang="fr-FR" sz="1800" dirty="0">
              <a:solidFill>
                <a:schemeClr val="tx1"/>
              </a:solidFill>
            </a:endParaRPr>
          </a:p>
          <a:p>
            <a:pPr marL="365125" lvl="1" indent="0">
              <a:buNone/>
            </a:pPr>
            <a:endParaRPr lang="fr-FR" sz="1800" dirty="0">
              <a:solidFill>
                <a:schemeClr val="tx1"/>
              </a:solidFill>
            </a:endParaRPr>
          </a:p>
          <a:p>
            <a:pPr lvl="1"/>
            <a:endParaRPr lang="fr-FR" sz="1800" dirty="0">
              <a:solidFill>
                <a:schemeClr val="tx1"/>
              </a:solidFill>
            </a:endParaRPr>
          </a:p>
          <a:p>
            <a:pPr marL="365125" lvl="1" indent="0">
              <a:buNone/>
            </a:pPr>
            <a:endParaRPr lang="fr-FR" sz="1800" dirty="0">
              <a:solidFill>
                <a:schemeClr val="tx1"/>
              </a:solidFill>
            </a:endParaRPr>
          </a:p>
          <a:p>
            <a:pPr marL="365125" lvl="1" indent="0" algn="r">
              <a:buNone/>
            </a:pPr>
            <a:endParaRPr lang="fr-FR" sz="1800" dirty="0">
              <a:solidFill>
                <a:schemeClr val="tx1"/>
              </a:solidFill>
            </a:endParaRPr>
          </a:p>
        </p:txBody>
      </p:sp>
      <p:graphicFrame>
        <p:nvGraphicFramePr>
          <p:cNvPr id="20" name="Tableau 12">
            <a:extLst>
              <a:ext uri="{FF2B5EF4-FFF2-40B4-BE49-F238E27FC236}">
                <a16:creationId xmlns:a16="http://schemas.microsoft.com/office/drawing/2014/main" id="{9645DD25-BC62-463E-90B8-ED0B2526EAB6}"/>
              </a:ext>
            </a:extLst>
          </p:cNvPr>
          <p:cNvGraphicFramePr>
            <a:graphicFrameLocks noGrp="1"/>
          </p:cNvGraphicFramePr>
          <p:nvPr>
            <p:extLst>
              <p:ext uri="{D42A27DB-BD31-4B8C-83A1-F6EECF244321}">
                <p14:modId xmlns:p14="http://schemas.microsoft.com/office/powerpoint/2010/main" val="1769211869"/>
              </p:ext>
            </p:extLst>
          </p:nvPr>
        </p:nvGraphicFramePr>
        <p:xfrm>
          <a:off x="250824" y="995924"/>
          <a:ext cx="8694242" cy="5569440"/>
        </p:xfrm>
        <a:graphic>
          <a:graphicData uri="http://schemas.openxmlformats.org/drawingml/2006/table">
            <a:tbl>
              <a:tblPr firstRow="1" bandRow="1">
                <a:effectLst>
                  <a:innerShdw blurRad="63500" dist="50800" dir="18900000">
                    <a:prstClr val="black">
                      <a:alpha val="50000"/>
                    </a:prstClr>
                  </a:innerShdw>
                  <a:reflection blurRad="6350" stA="50000" endA="300" endPos="55500" dist="50800" dir="5400000" sy="-100000" algn="bl" rotWithShape="0"/>
                </a:effectLst>
                <a:tableStyleId>{69012ECD-51FC-41F1-AA8D-1B2483CD663E}</a:tableStyleId>
              </a:tblPr>
              <a:tblGrid>
                <a:gridCol w="4347121">
                  <a:extLst>
                    <a:ext uri="{9D8B030D-6E8A-4147-A177-3AD203B41FA5}">
                      <a16:colId xmlns:a16="http://schemas.microsoft.com/office/drawing/2014/main" val="3087276872"/>
                    </a:ext>
                  </a:extLst>
                </a:gridCol>
                <a:gridCol w="4347121">
                  <a:extLst>
                    <a:ext uri="{9D8B030D-6E8A-4147-A177-3AD203B41FA5}">
                      <a16:colId xmlns:a16="http://schemas.microsoft.com/office/drawing/2014/main" val="1180529695"/>
                    </a:ext>
                  </a:extLst>
                </a:gridCol>
              </a:tblGrid>
              <a:tr h="540240">
                <a:tc>
                  <a:txBody>
                    <a:bodyPr/>
                    <a:lstStyle/>
                    <a:p>
                      <a:pPr algn="ctr"/>
                      <a:r>
                        <a:rPr lang="fr-FR" sz="2000" b="1" dirty="0">
                          <a:latin typeface="Consolas" panose="020B0609020204030204" pitchFamily="49" charset="0"/>
                        </a:rPr>
                        <a:t>Avec </a:t>
                      </a:r>
                      <a:r>
                        <a:rPr lang="fr-FR" sz="2000" b="1" dirty="0" err="1">
                          <a:latin typeface="Consolas" panose="020B0609020204030204" pitchFamily="49" charset="0"/>
                        </a:rPr>
                        <a:t>Github</a:t>
                      </a:r>
                      <a:r>
                        <a:rPr lang="fr-FR" sz="2000" b="1" dirty="0">
                          <a:latin typeface="Consolas" panose="020B0609020204030204" pitchFamily="49" charset="0"/>
                        </a:rPr>
                        <a:t> : </a:t>
                      </a:r>
                    </a:p>
                  </a:txBody>
                  <a:tcPr>
                    <a:solidFill>
                      <a:schemeClr val="accent1">
                        <a:lumMod val="50000"/>
                      </a:schemeClr>
                    </a:solidFill>
                  </a:tcPr>
                </a:tc>
                <a:tc>
                  <a:txBody>
                    <a:bodyPr/>
                    <a:lstStyle/>
                    <a:p>
                      <a:pPr algn="ctr"/>
                      <a:r>
                        <a:rPr lang="fr-FR" sz="2000" dirty="0">
                          <a:latin typeface="Consolas" panose="020B0609020204030204" pitchFamily="49" charset="0"/>
                        </a:rPr>
                        <a:t>Avec </a:t>
                      </a:r>
                      <a:r>
                        <a:rPr lang="fr-FR" sz="2000" dirty="0" err="1">
                          <a:latin typeface="Consolas" panose="020B0609020204030204" pitchFamily="49" charset="0"/>
                        </a:rPr>
                        <a:t>GitLab</a:t>
                      </a:r>
                      <a:endParaRPr lang="fr-FR" sz="2000" dirty="0">
                        <a:latin typeface="Consolas" panose="020B0609020204030204" pitchFamily="49" charset="0"/>
                      </a:endParaRPr>
                    </a:p>
                  </a:txBody>
                  <a:tcPr>
                    <a:solidFill>
                      <a:schemeClr val="accent5">
                        <a:lumMod val="50000"/>
                      </a:schemeClr>
                    </a:solidFill>
                  </a:tcPr>
                </a:tc>
                <a:extLst>
                  <a:ext uri="{0D108BD9-81ED-4DB2-BD59-A6C34878D82A}">
                    <a16:rowId xmlns:a16="http://schemas.microsoft.com/office/drawing/2014/main" val="2048340820"/>
                  </a:ext>
                </a:extLst>
              </a:tr>
              <a:tr h="3487979">
                <a:tc>
                  <a:txBody>
                    <a:bodyPr/>
                    <a:lstStyle/>
                    <a:p>
                      <a:pPr lvl="1"/>
                      <a:r>
                        <a:rPr lang="fr-FR" sz="1800" dirty="0">
                          <a:solidFill>
                            <a:srgbClr val="002060"/>
                          </a:solidFill>
                          <a:hlinkClick r:id="rId3">
                            <a:extLst>
                              <a:ext uri="{A12FA001-AC4F-418D-AE19-62706E023703}">
                                <ahyp:hlinkClr xmlns:ahyp="http://schemas.microsoft.com/office/drawing/2018/hyperlinkcolor" val="tx"/>
                              </a:ext>
                            </a:extLst>
                          </a:hlinkClick>
                        </a:rPr>
                        <a:t>https://github.com/</a:t>
                      </a:r>
                      <a:r>
                        <a:rPr lang="fr-FR" sz="1800" dirty="0">
                          <a:solidFill>
                            <a:srgbClr val="002060"/>
                          </a:solidFill>
                        </a:rPr>
                        <a:t> </a:t>
                      </a:r>
                      <a:r>
                        <a:rPr lang="fr-FR" sz="1800" dirty="0" err="1">
                          <a:solidFill>
                            <a:schemeClr val="tx1"/>
                          </a:solidFill>
                        </a:rPr>
                        <a:t>Sign</a:t>
                      </a:r>
                      <a:r>
                        <a:rPr lang="fr-FR" sz="1800" dirty="0">
                          <a:solidFill>
                            <a:schemeClr val="tx1"/>
                          </a:solidFill>
                        </a:rPr>
                        <a:t> up</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txBody>
                  <a:tcPr/>
                </a:tc>
                <a:tc>
                  <a:txBody>
                    <a:bodyPr/>
                    <a:lstStyle/>
                    <a:p>
                      <a:r>
                        <a:rPr lang="fr-FR" dirty="0">
                          <a:solidFill>
                            <a:srgbClr val="002060"/>
                          </a:solidFill>
                          <a:hlinkClick r:id="rId4">
                            <a:extLst>
                              <a:ext uri="{A12FA001-AC4F-418D-AE19-62706E023703}">
                                <ahyp:hlinkClr xmlns:ahyp="http://schemas.microsoft.com/office/drawing/2018/hyperlinkcolor" val="tx"/>
                              </a:ext>
                            </a:extLst>
                          </a:hlinkClick>
                        </a:rPr>
                        <a:t>https://about.gitlab.com/</a:t>
                      </a:r>
                      <a:r>
                        <a:rPr lang="fr-FR" dirty="0">
                          <a:solidFill>
                            <a:srgbClr val="002060"/>
                          </a:solidFill>
                        </a:rPr>
                        <a:t> </a:t>
                      </a:r>
                      <a:r>
                        <a:rPr lang="fr-FR" dirty="0" err="1">
                          <a:solidFill>
                            <a:schemeClr val="tx1"/>
                          </a:solidFill>
                        </a:rPr>
                        <a:t>Register</a:t>
                      </a:r>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rgbClr val="002060"/>
                        </a:solidFill>
                      </a:endParaRPr>
                    </a:p>
                  </a:txBody>
                  <a:tcPr/>
                </a:tc>
                <a:extLst>
                  <a:ext uri="{0D108BD9-81ED-4DB2-BD59-A6C34878D82A}">
                    <a16:rowId xmlns:a16="http://schemas.microsoft.com/office/drawing/2014/main" val="2968884899"/>
                  </a:ext>
                </a:extLst>
              </a:tr>
            </a:tbl>
          </a:graphicData>
        </a:graphic>
      </p:graphicFrame>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4 : </a:t>
            </a:r>
            <a:r>
              <a:rPr lang="fr-FR" dirty="0" err="1"/>
              <a:t>Dépot</a:t>
            </a:r>
            <a:r>
              <a:rPr lang="fr-FR" dirty="0"/>
              <a:t> distant</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dirty="0"/>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dirty="0"/>
              <a:t>Git</a:t>
            </a:r>
          </a:p>
        </p:txBody>
      </p:sp>
      <p:pic>
        <p:nvPicPr>
          <p:cNvPr id="7" name="Image 6">
            <a:extLst>
              <a:ext uri="{FF2B5EF4-FFF2-40B4-BE49-F238E27FC236}">
                <a16:creationId xmlns:a16="http://schemas.microsoft.com/office/drawing/2014/main" id="{34EE4CEF-3316-4A00-9916-10A11F67B3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11" name="Image 10">
            <a:extLst>
              <a:ext uri="{FF2B5EF4-FFF2-40B4-BE49-F238E27FC236}">
                <a16:creationId xmlns:a16="http://schemas.microsoft.com/office/drawing/2014/main" id="{3439F0C5-F681-48E3-B512-8FB539B93C7B}"/>
              </a:ext>
            </a:extLst>
          </p:cNvPr>
          <p:cNvPicPr>
            <a:picLocks noChangeAspect="1"/>
          </p:cNvPicPr>
          <p:nvPr/>
        </p:nvPicPr>
        <p:blipFill>
          <a:blip r:embed="rId6"/>
          <a:stretch>
            <a:fillRect/>
          </a:stretch>
        </p:blipFill>
        <p:spPr>
          <a:xfrm>
            <a:off x="425736" y="1988332"/>
            <a:ext cx="2309353" cy="1030620"/>
          </a:xfrm>
          <a:prstGeom prst="rect">
            <a:avLst/>
          </a:prstGeom>
        </p:spPr>
      </p:pic>
      <p:pic>
        <p:nvPicPr>
          <p:cNvPr id="10" name="Image 9">
            <a:extLst>
              <a:ext uri="{FF2B5EF4-FFF2-40B4-BE49-F238E27FC236}">
                <a16:creationId xmlns:a16="http://schemas.microsoft.com/office/drawing/2014/main" id="{8167AA4D-F8AE-467C-85AC-75EA3E07470F}"/>
              </a:ext>
            </a:extLst>
          </p:cNvPr>
          <p:cNvPicPr>
            <a:picLocks noChangeAspect="1"/>
          </p:cNvPicPr>
          <p:nvPr/>
        </p:nvPicPr>
        <p:blipFill>
          <a:blip r:embed="rId7"/>
          <a:stretch>
            <a:fillRect/>
          </a:stretch>
        </p:blipFill>
        <p:spPr>
          <a:xfrm>
            <a:off x="299964" y="1007634"/>
            <a:ext cx="547791" cy="512826"/>
          </a:xfrm>
          <a:prstGeom prst="rect">
            <a:avLst/>
          </a:prstGeom>
        </p:spPr>
      </p:pic>
      <p:pic>
        <p:nvPicPr>
          <p:cNvPr id="16" name="Image 15">
            <a:extLst>
              <a:ext uri="{FF2B5EF4-FFF2-40B4-BE49-F238E27FC236}">
                <a16:creationId xmlns:a16="http://schemas.microsoft.com/office/drawing/2014/main" id="{633C5CF3-5DCF-43D6-B0BF-9E2B24A2FA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2723" y="1016552"/>
            <a:ext cx="554992" cy="512826"/>
          </a:xfrm>
          <a:prstGeom prst="rect">
            <a:avLst/>
          </a:prstGeom>
        </p:spPr>
      </p:pic>
      <p:pic>
        <p:nvPicPr>
          <p:cNvPr id="18" name="Image 17">
            <a:extLst>
              <a:ext uri="{FF2B5EF4-FFF2-40B4-BE49-F238E27FC236}">
                <a16:creationId xmlns:a16="http://schemas.microsoft.com/office/drawing/2014/main" id="{2564A988-F11C-4EFF-AAB9-EB57C24640F9}"/>
              </a:ext>
            </a:extLst>
          </p:cNvPr>
          <p:cNvPicPr>
            <a:picLocks noChangeAspect="1"/>
          </p:cNvPicPr>
          <p:nvPr/>
        </p:nvPicPr>
        <p:blipFill>
          <a:blip r:embed="rId9"/>
          <a:stretch>
            <a:fillRect/>
          </a:stretch>
        </p:blipFill>
        <p:spPr>
          <a:xfrm>
            <a:off x="270246" y="3018952"/>
            <a:ext cx="3690839" cy="3570026"/>
          </a:xfrm>
          <a:prstGeom prst="rect">
            <a:avLst/>
          </a:prstGeom>
        </p:spPr>
      </p:pic>
      <p:pic>
        <p:nvPicPr>
          <p:cNvPr id="19" name="Image 18">
            <a:extLst>
              <a:ext uri="{FF2B5EF4-FFF2-40B4-BE49-F238E27FC236}">
                <a16:creationId xmlns:a16="http://schemas.microsoft.com/office/drawing/2014/main" id="{D0332E03-D5F5-47DA-B57D-F708E603A81D}"/>
              </a:ext>
            </a:extLst>
          </p:cNvPr>
          <p:cNvPicPr>
            <a:picLocks noChangeAspect="1"/>
          </p:cNvPicPr>
          <p:nvPr/>
        </p:nvPicPr>
        <p:blipFill>
          <a:blip r:embed="rId10"/>
          <a:stretch>
            <a:fillRect/>
          </a:stretch>
        </p:blipFill>
        <p:spPr>
          <a:xfrm>
            <a:off x="7379940" y="1988332"/>
            <a:ext cx="1409897" cy="638264"/>
          </a:xfrm>
          <a:prstGeom prst="rect">
            <a:avLst/>
          </a:prstGeom>
        </p:spPr>
      </p:pic>
      <p:pic>
        <p:nvPicPr>
          <p:cNvPr id="21" name="Image 20">
            <a:extLst>
              <a:ext uri="{FF2B5EF4-FFF2-40B4-BE49-F238E27FC236}">
                <a16:creationId xmlns:a16="http://schemas.microsoft.com/office/drawing/2014/main" id="{1B56ADE7-41A2-4AB7-AB46-C745C209C26A}"/>
              </a:ext>
            </a:extLst>
          </p:cNvPr>
          <p:cNvPicPr>
            <a:picLocks noChangeAspect="1"/>
          </p:cNvPicPr>
          <p:nvPr/>
        </p:nvPicPr>
        <p:blipFill>
          <a:blip r:embed="rId11"/>
          <a:stretch>
            <a:fillRect/>
          </a:stretch>
        </p:blipFill>
        <p:spPr>
          <a:xfrm>
            <a:off x="4695573" y="2629959"/>
            <a:ext cx="1476581" cy="485843"/>
          </a:xfrm>
          <a:prstGeom prst="rect">
            <a:avLst/>
          </a:prstGeom>
        </p:spPr>
      </p:pic>
      <p:pic>
        <p:nvPicPr>
          <p:cNvPr id="22" name="Image 21">
            <a:extLst>
              <a:ext uri="{FF2B5EF4-FFF2-40B4-BE49-F238E27FC236}">
                <a16:creationId xmlns:a16="http://schemas.microsoft.com/office/drawing/2014/main" id="{B6352ADF-9132-4669-BEDD-BF2B746F06E3}"/>
              </a:ext>
            </a:extLst>
          </p:cNvPr>
          <p:cNvPicPr>
            <a:picLocks noChangeAspect="1"/>
          </p:cNvPicPr>
          <p:nvPr/>
        </p:nvPicPr>
        <p:blipFill>
          <a:blip r:embed="rId12"/>
          <a:stretch>
            <a:fillRect/>
          </a:stretch>
        </p:blipFill>
        <p:spPr>
          <a:xfrm>
            <a:off x="4152841" y="3230583"/>
            <a:ext cx="5022301" cy="2540647"/>
          </a:xfrm>
          <a:prstGeom prst="rect">
            <a:avLst/>
          </a:prstGeom>
        </p:spPr>
      </p:pic>
      <p:pic>
        <p:nvPicPr>
          <p:cNvPr id="24" name="Image 23">
            <a:extLst>
              <a:ext uri="{FF2B5EF4-FFF2-40B4-BE49-F238E27FC236}">
                <a16:creationId xmlns:a16="http://schemas.microsoft.com/office/drawing/2014/main" id="{D4D47D12-89F1-4CDC-879B-9424DC8D4466}"/>
              </a:ext>
            </a:extLst>
          </p:cNvPr>
          <p:cNvPicPr>
            <a:picLocks noChangeAspect="1"/>
          </p:cNvPicPr>
          <p:nvPr/>
        </p:nvPicPr>
        <p:blipFill>
          <a:blip r:embed="rId13"/>
          <a:stretch>
            <a:fillRect/>
          </a:stretch>
        </p:blipFill>
        <p:spPr>
          <a:xfrm>
            <a:off x="3996902" y="2002352"/>
            <a:ext cx="1150196" cy="512826"/>
          </a:xfrm>
          <a:prstGeom prst="rect">
            <a:avLst/>
          </a:prstGeom>
          <a:ln>
            <a:solidFill>
              <a:schemeClr val="accent1"/>
            </a:solidFill>
          </a:ln>
          <a:scene3d>
            <a:camera prst="orthographicFront"/>
            <a:lightRig rig="threePt" dir="t"/>
          </a:scene3d>
          <a:sp3d>
            <a:bevelT w="165100" prst="coolSlant"/>
          </a:sp3d>
        </p:spPr>
      </p:pic>
    </p:spTree>
    <p:extLst>
      <p:ext uri="{BB962C8B-B14F-4D97-AF65-F5344CB8AC3E}">
        <p14:creationId xmlns:p14="http://schemas.microsoft.com/office/powerpoint/2010/main" val="346481634"/>
      </p:ext>
    </p:extLst>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contenu 4">
            <a:extLst>
              <a:ext uri="{FF2B5EF4-FFF2-40B4-BE49-F238E27FC236}">
                <a16:creationId xmlns:a16="http://schemas.microsoft.com/office/drawing/2014/main" id="{DD86E736-DF61-4956-9C8A-22A39C1A2960}"/>
              </a:ext>
            </a:extLst>
          </p:cNvPr>
          <p:cNvSpPr>
            <a:spLocks noGrp="1"/>
          </p:cNvSpPr>
          <p:nvPr>
            <p:ph sz="half" idx="1"/>
          </p:nvPr>
        </p:nvSpPr>
        <p:spPr>
          <a:xfrm>
            <a:off x="127000" y="548680"/>
            <a:ext cx="8890000" cy="5976664"/>
          </a:xfrm>
        </p:spPr>
        <p:txBody>
          <a:bodyPr numCol="1" spcCol="360000">
            <a:normAutofit/>
          </a:bodyPr>
          <a:lstStyle/>
          <a:p>
            <a:r>
              <a:rPr lang="fr-FR" sz="2200" dirty="0"/>
              <a:t>Comment créer un dépôt distant ?</a:t>
            </a:r>
          </a:p>
          <a:p>
            <a:pPr lvl="1"/>
            <a:endParaRPr lang="fr-FR" sz="1800" dirty="0">
              <a:solidFill>
                <a:schemeClr val="tx1"/>
              </a:solidFill>
            </a:endParaRPr>
          </a:p>
          <a:p>
            <a:pPr lvl="1"/>
            <a:endParaRPr lang="fr-FR" sz="1800" dirty="0">
              <a:solidFill>
                <a:schemeClr val="tx1"/>
              </a:solidFill>
            </a:endParaRPr>
          </a:p>
          <a:p>
            <a:pPr lvl="1"/>
            <a:endParaRPr lang="fr-FR" sz="1800" dirty="0">
              <a:solidFill>
                <a:schemeClr val="tx1"/>
              </a:solidFill>
            </a:endParaRPr>
          </a:p>
          <a:p>
            <a:pPr lvl="1"/>
            <a:endParaRPr lang="fr-FR" sz="1800" dirty="0">
              <a:solidFill>
                <a:schemeClr val="tx1"/>
              </a:solidFill>
            </a:endParaRPr>
          </a:p>
          <a:p>
            <a:pPr marL="365125" lvl="1" indent="0">
              <a:buNone/>
            </a:pPr>
            <a:endParaRPr lang="fr-FR" sz="1800" dirty="0">
              <a:solidFill>
                <a:schemeClr val="tx1"/>
              </a:solidFill>
            </a:endParaRPr>
          </a:p>
          <a:p>
            <a:pPr marL="365125" lvl="1" indent="0">
              <a:buNone/>
            </a:pPr>
            <a:endParaRPr lang="fr-FR" sz="1800" dirty="0">
              <a:solidFill>
                <a:schemeClr val="tx1"/>
              </a:solidFill>
            </a:endParaRPr>
          </a:p>
          <a:p>
            <a:pPr lvl="1"/>
            <a:endParaRPr lang="fr-FR" sz="1800" dirty="0">
              <a:solidFill>
                <a:schemeClr val="tx1"/>
              </a:solidFill>
            </a:endParaRPr>
          </a:p>
          <a:p>
            <a:pPr marL="365125" lvl="1" indent="0">
              <a:buNone/>
            </a:pPr>
            <a:endParaRPr lang="fr-FR" sz="1800" dirty="0">
              <a:solidFill>
                <a:schemeClr val="tx1"/>
              </a:solidFill>
            </a:endParaRPr>
          </a:p>
          <a:p>
            <a:pPr marL="365125" lvl="1" indent="0" algn="r">
              <a:buNone/>
            </a:pPr>
            <a:endParaRPr lang="fr-FR" sz="1800" dirty="0">
              <a:solidFill>
                <a:schemeClr val="tx1"/>
              </a:solidFill>
            </a:endParaRPr>
          </a:p>
        </p:txBody>
      </p:sp>
      <p:graphicFrame>
        <p:nvGraphicFramePr>
          <p:cNvPr id="20" name="Tableau 12">
            <a:extLst>
              <a:ext uri="{FF2B5EF4-FFF2-40B4-BE49-F238E27FC236}">
                <a16:creationId xmlns:a16="http://schemas.microsoft.com/office/drawing/2014/main" id="{9645DD25-BC62-463E-90B8-ED0B2526EAB6}"/>
              </a:ext>
            </a:extLst>
          </p:cNvPr>
          <p:cNvGraphicFramePr>
            <a:graphicFrameLocks noGrp="1"/>
          </p:cNvGraphicFramePr>
          <p:nvPr>
            <p:extLst>
              <p:ext uri="{D42A27DB-BD31-4B8C-83A1-F6EECF244321}">
                <p14:modId xmlns:p14="http://schemas.microsoft.com/office/powerpoint/2010/main" val="1915556160"/>
              </p:ext>
            </p:extLst>
          </p:nvPr>
        </p:nvGraphicFramePr>
        <p:xfrm>
          <a:off x="270246" y="1016552"/>
          <a:ext cx="8694242" cy="5477291"/>
        </p:xfrm>
        <a:graphic>
          <a:graphicData uri="http://schemas.openxmlformats.org/drawingml/2006/table">
            <a:tbl>
              <a:tblPr firstRow="1" bandRow="1">
                <a:effectLst>
                  <a:outerShdw blurRad="50800" dist="38100" dir="2700000" algn="tl" rotWithShape="0">
                    <a:prstClr val="black">
                      <a:alpha val="40000"/>
                    </a:prstClr>
                  </a:outerShdw>
                </a:effectLst>
                <a:tableStyleId>{69012ECD-51FC-41F1-AA8D-1B2483CD663E}</a:tableStyleId>
              </a:tblPr>
              <a:tblGrid>
                <a:gridCol w="4347121">
                  <a:extLst>
                    <a:ext uri="{9D8B030D-6E8A-4147-A177-3AD203B41FA5}">
                      <a16:colId xmlns:a16="http://schemas.microsoft.com/office/drawing/2014/main" val="3087276872"/>
                    </a:ext>
                  </a:extLst>
                </a:gridCol>
                <a:gridCol w="4347121">
                  <a:extLst>
                    <a:ext uri="{9D8B030D-6E8A-4147-A177-3AD203B41FA5}">
                      <a16:colId xmlns:a16="http://schemas.microsoft.com/office/drawing/2014/main" val="1180529695"/>
                    </a:ext>
                  </a:extLst>
                </a:gridCol>
              </a:tblGrid>
              <a:tr h="540240">
                <a:tc>
                  <a:txBody>
                    <a:bodyPr/>
                    <a:lstStyle/>
                    <a:p>
                      <a:pPr algn="ctr"/>
                      <a:r>
                        <a:rPr lang="fr-FR" sz="2000" b="1" dirty="0">
                          <a:latin typeface="Consolas" panose="020B0609020204030204" pitchFamily="49" charset="0"/>
                        </a:rPr>
                        <a:t>Avec </a:t>
                      </a:r>
                      <a:r>
                        <a:rPr lang="fr-FR" sz="2000" b="1" dirty="0" err="1">
                          <a:latin typeface="Consolas" panose="020B0609020204030204" pitchFamily="49" charset="0"/>
                        </a:rPr>
                        <a:t>Github</a:t>
                      </a:r>
                      <a:r>
                        <a:rPr lang="fr-FR" sz="2000" b="1" dirty="0">
                          <a:latin typeface="Consolas" panose="020B0609020204030204" pitchFamily="49" charset="0"/>
                        </a:rPr>
                        <a:t> : </a:t>
                      </a:r>
                    </a:p>
                  </a:txBody>
                  <a:tcPr>
                    <a:solidFill>
                      <a:schemeClr val="accent1">
                        <a:lumMod val="50000"/>
                      </a:schemeClr>
                    </a:solidFill>
                  </a:tcPr>
                </a:tc>
                <a:tc>
                  <a:txBody>
                    <a:bodyPr/>
                    <a:lstStyle/>
                    <a:p>
                      <a:pPr algn="ctr"/>
                      <a:r>
                        <a:rPr lang="fr-FR" sz="2000" dirty="0">
                          <a:latin typeface="Consolas" panose="020B0609020204030204" pitchFamily="49" charset="0"/>
                        </a:rPr>
                        <a:t>Avec </a:t>
                      </a:r>
                      <a:r>
                        <a:rPr lang="fr-FR" sz="2000" dirty="0" err="1">
                          <a:latin typeface="Consolas" panose="020B0609020204030204" pitchFamily="49" charset="0"/>
                        </a:rPr>
                        <a:t>GitLab</a:t>
                      </a:r>
                      <a:endParaRPr lang="fr-FR" sz="2000" dirty="0">
                        <a:latin typeface="Consolas" panose="020B0609020204030204" pitchFamily="49" charset="0"/>
                      </a:endParaRPr>
                    </a:p>
                  </a:txBody>
                  <a:tcPr>
                    <a:solidFill>
                      <a:schemeClr val="accent5">
                        <a:lumMod val="50000"/>
                      </a:schemeClr>
                    </a:solidFill>
                  </a:tcPr>
                </a:tc>
                <a:extLst>
                  <a:ext uri="{0D108BD9-81ED-4DB2-BD59-A6C34878D82A}">
                    <a16:rowId xmlns:a16="http://schemas.microsoft.com/office/drawing/2014/main" val="2048340820"/>
                  </a:ext>
                </a:extLst>
              </a:tr>
              <a:tr h="4937051">
                <a:tc>
                  <a:txBody>
                    <a:bodyPr/>
                    <a:lstStyle/>
                    <a:p>
                      <a:pPr lvl="1"/>
                      <a:endParaRPr lang="fr-FR" sz="1800" dirty="0">
                        <a:solidFill>
                          <a:schemeClr val="tx1"/>
                        </a:solidFill>
                      </a:endParaRPr>
                    </a:p>
                    <a:p>
                      <a:pPr lvl="1"/>
                      <a:endParaRPr lang="fr-FR" sz="1800" dirty="0">
                        <a:solidFill>
                          <a:schemeClr val="tx1"/>
                        </a:solidFill>
                      </a:endParaRPr>
                    </a:p>
                    <a:p>
                      <a:pPr lvl="1"/>
                      <a:r>
                        <a:rPr lang="fr-FR" sz="1800" dirty="0">
                          <a:solidFill>
                            <a:schemeClr val="tx1"/>
                          </a:solidFill>
                        </a:rPr>
                        <a:t>Aide sur GitHub : </a:t>
                      </a:r>
                    </a:p>
                    <a:p>
                      <a:pPr lvl="1"/>
                      <a:endParaRPr lang="fr-FR" sz="1800" dirty="0">
                        <a:solidFill>
                          <a:srgbClr val="002060"/>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dirty="0">
                          <a:solidFill>
                            <a:srgbClr val="002060"/>
                          </a:solidFill>
                          <a:hlinkClick r:id="rId3">
                            <a:extLst>
                              <a:ext uri="{A12FA001-AC4F-418D-AE19-62706E023703}">
                                <ahyp:hlinkClr xmlns:ahyp="http://schemas.microsoft.com/office/drawing/2018/hyperlinkcolor" val="tx"/>
                              </a:ext>
                            </a:extLst>
                          </a:hlinkClick>
                        </a:rPr>
                        <a:t>https://git-scm.com/book/fr/v2/GitHub-Configuration-et-param%C3%A9trage-d%E2%80%99un-compte</a:t>
                      </a:r>
                      <a:endParaRPr lang="fr-FR" dirty="0">
                        <a:solidFill>
                          <a:srgbClr val="002060"/>
                        </a:solidFill>
                      </a:endParaRPr>
                    </a:p>
                    <a:p>
                      <a:pPr lvl="1"/>
                      <a:endParaRPr lang="fr-FR" sz="1800" dirty="0">
                        <a:solidFill>
                          <a:srgbClr val="002060"/>
                        </a:solidFill>
                      </a:endParaRPr>
                    </a:p>
                    <a:p>
                      <a:pPr lvl="1"/>
                      <a:endParaRPr lang="fr-FR" sz="1800" dirty="0">
                        <a:solidFill>
                          <a:srgbClr val="002060"/>
                        </a:solidFill>
                      </a:endParaRPr>
                    </a:p>
                    <a:p>
                      <a:pPr lvl="1"/>
                      <a:r>
                        <a:rPr lang="fr-FR" sz="1800" dirty="0">
                          <a:solidFill>
                            <a:schemeClr val="tx1"/>
                          </a:solidFill>
                        </a:rPr>
                        <a:t>Intégrer son repo local : </a:t>
                      </a:r>
                    </a:p>
                    <a:p>
                      <a:pPr lvl="1"/>
                      <a:endParaRPr lang="fr-FR" sz="1800" dirty="0">
                        <a:solidFill>
                          <a:srgbClr val="002060"/>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dirty="0">
                          <a:solidFill>
                            <a:srgbClr val="002060"/>
                          </a:solidFill>
                          <a:hlinkClick r:id="rId4">
                            <a:extLst>
                              <a:ext uri="{A12FA001-AC4F-418D-AE19-62706E023703}">
                                <ahyp:hlinkClr xmlns:ahyp="http://schemas.microsoft.com/office/drawing/2018/hyperlinkcolor" val="tx"/>
                              </a:ext>
                            </a:extLst>
                          </a:hlinkClick>
                        </a:rPr>
                        <a:t>https://help.github.com/en/github/importing-your-projects-to-github/adding-an-existing-project-to-github-using-the-command-line</a:t>
                      </a:r>
                      <a:endParaRPr lang="fr-FR" dirty="0">
                        <a:solidFill>
                          <a:srgbClr val="002060"/>
                        </a:solidFill>
                      </a:endParaRPr>
                    </a:p>
                  </a:txBody>
                  <a:tcPr/>
                </a:tc>
                <a:tc>
                  <a:txBody>
                    <a:bodyPr/>
                    <a:lstStyle/>
                    <a:p>
                      <a:endParaRPr lang="fr-FR" dirty="0"/>
                    </a:p>
                    <a:p>
                      <a:endParaRPr lang="fr-FR" dirty="0"/>
                    </a:p>
                    <a:p>
                      <a:r>
                        <a:rPr lang="fr-FR" dirty="0"/>
                        <a:t>Aide sur </a:t>
                      </a:r>
                      <a:r>
                        <a:rPr lang="fr-FR" dirty="0" err="1"/>
                        <a:t>GitLab</a:t>
                      </a:r>
                      <a:r>
                        <a:rPr lang="fr-FR" dirty="0"/>
                        <a:t> : </a:t>
                      </a:r>
                    </a:p>
                    <a:p>
                      <a:endParaRPr lang="fr-FR" dirty="0"/>
                    </a:p>
                    <a:p>
                      <a:r>
                        <a:rPr lang="fr-FR" dirty="0">
                          <a:solidFill>
                            <a:srgbClr val="002060"/>
                          </a:solidFill>
                          <a:hlinkClick r:id="rId5">
                            <a:extLst>
                              <a:ext uri="{A12FA001-AC4F-418D-AE19-62706E023703}">
                                <ahyp:hlinkClr xmlns:ahyp="http://schemas.microsoft.com/office/drawing/2018/hyperlinkcolor" val="tx"/>
                              </a:ext>
                            </a:extLst>
                          </a:hlinkClick>
                        </a:rPr>
                        <a:t>https://git-scm.com/book/fr/v2/Git-sur-le-serveur-GitLab</a:t>
                      </a:r>
                      <a:endParaRPr lang="fr-FR" dirty="0">
                        <a:solidFill>
                          <a:srgbClr val="002060"/>
                        </a:solidFill>
                      </a:endParaRPr>
                    </a:p>
                    <a:p>
                      <a:endParaRPr lang="fr-FR" dirty="0">
                        <a:solidFill>
                          <a:srgbClr val="002060"/>
                        </a:solidFill>
                      </a:endParaRPr>
                    </a:p>
                    <a:p>
                      <a:r>
                        <a:rPr lang="fr-FR" dirty="0">
                          <a:solidFill>
                            <a:srgbClr val="002060"/>
                          </a:solidFill>
                          <a:hlinkClick r:id="rId6">
                            <a:extLst>
                              <a:ext uri="{A12FA001-AC4F-418D-AE19-62706E023703}">
                                <ahyp:hlinkClr xmlns:ahyp="http://schemas.microsoft.com/office/drawing/2018/hyperlinkcolor" val="tx"/>
                              </a:ext>
                            </a:extLst>
                          </a:hlinkClick>
                        </a:rPr>
                        <a:t>https://gitlab.com/jnaour/tutoriel-gitlab/-/wikis/home</a:t>
                      </a:r>
                      <a:endParaRPr lang="fr-FR" dirty="0">
                        <a:solidFill>
                          <a:srgbClr val="002060"/>
                        </a:solidFill>
                      </a:endParaRPr>
                    </a:p>
                    <a:p>
                      <a:endParaRPr lang="fr-FR" dirty="0">
                        <a:solidFill>
                          <a:srgbClr val="002060"/>
                        </a:solidFill>
                      </a:endParaRPr>
                    </a:p>
                    <a:p>
                      <a:r>
                        <a:rPr lang="fr-FR" dirty="0">
                          <a:solidFill>
                            <a:schemeClr val="tx1"/>
                          </a:solidFill>
                        </a:rPr>
                        <a:t>Voir vidéo </a:t>
                      </a:r>
                      <a:r>
                        <a:rPr lang="fr-FR" dirty="0" err="1">
                          <a:solidFill>
                            <a:schemeClr val="tx1"/>
                          </a:solidFill>
                        </a:rPr>
                        <a:t>Graphikart</a:t>
                      </a:r>
                      <a:endParaRPr lang="fr-FR" dirty="0">
                        <a:solidFill>
                          <a:schemeClr val="tx1"/>
                        </a:solidFill>
                      </a:endParaRPr>
                    </a:p>
                  </a:txBody>
                  <a:tcPr/>
                </a:tc>
                <a:extLst>
                  <a:ext uri="{0D108BD9-81ED-4DB2-BD59-A6C34878D82A}">
                    <a16:rowId xmlns:a16="http://schemas.microsoft.com/office/drawing/2014/main" val="2968884899"/>
                  </a:ext>
                </a:extLst>
              </a:tr>
            </a:tbl>
          </a:graphicData>
        </a:graphic>
      </p:graphicFrame>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4 : </a:t>
            </a:r>
            <a:r>
              <a:rPr lang="fr-FR" dirty="0" err="1"/>
              <a:t>Dépot</a:t>
            </a:r>
            <a:r>
              <a:rPr lang="fr-FR" dirty="0"/>
              <a:t> distant</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dirty="0"/>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dirty="0"/>
              <a:t>Git</a:t>
            </a:r>
          </a:p>
        </p:txBody>
      </p:sp>
      <p:pic>
        <p:nvPicPr>
          <p:cNvPr id="7" name="Image 6">
            <a:extLst>
              <a:ext uri="{FF2B5EF4-FFF2-40B4-BE49-F238E27FC236}">
                <a16:creationId xmlns:a16="http://schemas.microsoft.com/office/drawing/2014/main" id="{34EE4CEF-3316-4A00-9916-10A11F67B3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10" name="Image 9">
            <a:extLst>
              <a:ext uri="{FF2B5EF4-FFF2-40B4-BE49-F238E27FC236}">
                <a16:creationId xmlns:a16="http://schemas.microsoft.com/office/drawing/2014/main" id="{8167AA4D-F8AE-467C-85AC-75EA3E07470F}"/>
              </a:ext>
            </a:extLst>
          </p:cNvPr>
          <p:cNvPicPr>
            <a:picLocks noChangeAspect="1"/>
          </p:cNvPicPr>
          <p:nvPr/>
        </p:nvPicPr>
        <p:blipFill>
          <a:blip r:embed="rId8"/>
          <a:stretch>
            <a:fillRect/>
          </a:stretch>
        </p:blipFill>
        <p:spPr>
          <a:xfrm>
            <a:off x="299964" y="1007634"/>
            <a:ext cx="547791" cy="512826"/>
          </a:xfrm>
          <a:prstGeom prst="rect">
            <a:avLst/>
          </a:prstGeom>
        </p:spPr>
      </p:pic>
      <p:pic>
        <p:nvPicPr>
          <p:cNvPr id="16" name="Image 15">
            <a:extLst>
              <a:ext uri="{FF2B5EF4-FFF2-40B4-BE49-F238E27FC236}">
                <a16:creationId xmlns:a16="http://schemas.microsoft.com/office/drawing/2014/main" id="{633C5CF3-5DCF-43D6-B0BF-9E2B24A2FA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42723" y="1016552"/>
            <a:ext cx="554992" cy="512826"/>
          </a:xfrm>
          <a:prstGeom prst="rect">
            <a:avLst/>
          </a:prstGeom>
        </p:spPr>
      </p:pic>
      <p:pic>
        <p:nvPicPr>
          <p:cNvPr id="19" name="Image 18">
            <a:extLst>
              <a:ext uri="{FF2B5EF4-FFF2-40B4-BE49-F238E27FC236}">
                <a16:creationId xmlns:a16="http://schemas.microsoft.com/office/drawing/2014/main" id="{4A96E131-9366-4C24-AEC1-011271B2D884}"/>
              </a:ext>
            </a:extLst>
          </p:cNvPr>
          <p:cNvPicPr>
            <a:picLocks noChangeAspect="1"/>
          </p:cNvPicPr>
          <p:nvPr/>
        </p:nvPicPr>
        <p:blipFill>
          <a:blip r:embed="rId10"/>
          <a:stretch>
            <a:fillRect/>
          </a:stretch>
        </p:blipFill>
        <p:spPr>
          <a:xfrm>
            <a:off x="3996902" y="1628800"/>
            <a:ext cx="1150196" cy="512826"/>
          </a:xfrm>
          <a:prstGeom prst="rect">
            <a:avLst/>
          </a:prstGeom>
          <a:ln>
            <a:solidFill>
              <a:schemeClr val="accent1"/>
            </a:solidFill>
          </a:ln>
          <a:scene3d>
            <a:camera prst="orthographicFront"/>
            <a:lightRig rig="threePt" dir="t"/>
          </a:scene3d>
          <a:sp3d>
            <a:bevelT w="165100" prst="coolSlant"/>
          </a:sp3d>
        </p:spPr>
      </p:pic>
    </p:spTree>
    <p:extLst>
      <p:ext uri="{BB962C8B-B14F-4D97-AF65-F5344CB8AC3E}">
        <p14:creationId xmlns:p14="http://schemas.microsoft.com/office/powerpoint/2010/main" val="2616042367"/>
      </p:ext>
    </p:extLst>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4 : </a:t>
            </a:r>
            <a:r>
              <a:rPr lang="fr-FR" dirty="0" err="1"/>
              <a:t>Dépot</a:t>
            </a:r>
            <a:r>
              <a:rPr lang="fr-FR" dirty="0"/>
              <a:t> distant</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Les bases :</a:t>
            </a:r>
          </a:p>
          <a:p>
            <a:pPr lvl="1"/>
            <a:r>
              <a:rPr lang="fr-FR" sz="2200" dirty="0">
                <a:solidFill>
                  <a:srgbClr val="002060"/>
                </a:solidFill>
              </a:rPr>
              <a:t>Rappel pour Cloner un dépôt distant :</a:t>
            </a:r>
          </a:p>
          <a:p>
            <a:pPr lvl="2"/>
            <a:r>
              <a:rPr lang="fr-FR" sz="1600" b="1" spc="-5" dirty="0">
                <a:latin typeface="Courier New"/>
                <a:cs typeface="Courier New"/>
              </a:rPr>
              <a:t>gi</a:t>
            </a:r>
            <a:r>
              <a:rPr lang="fr-FR" sz="1600" b="1" dirty="0">
                <a:latin typeface="Courier New"/>
                <a:cs typeface="Courier New"/>
              </a:rPr>
              <a:t>t</a:t>
            </a:r>
            <a:r>
              <a:rPr lang="fr-FR" sz="1600" b="1" spc="-5" dirty="0">
                <a:latin typeface="Courier New"/>
                <a:cs typeface="Courier New"/>
              </a:rPr>
              <a:t> cl</a:t>
            </a:r>
            <a:r>
              <a:rPr lang="fr-FR" sz="1600" b="1" spc="-15" dirty="0">
                <a:latin typeface="Courier New"/>
                <a:cs typeface="Courier New"/>
              </a:rPr>
              <a:t>o</a:t>
            </a:r>
            <a:r>
              <a:rPr lang="fr-FR" sz="1600" b="1" spc="-5" dirty="0">
                <a:latin typeface="Courier New"/>
                <a:cs typeface="Courier New"/>
              </a:rPr>
              <a:t>n</a:t>
            </a:r>
            <a:r>
              <a:rPr lang="fr-FR" sz="1600" b="1" dirty="0">
                <a:latin typeface="Courier New"/>
                <a:cs typeface="Courier New"/>
              </a:rPr>
              <a:t>e</a:t>
            </a:r>
            <a:r>
              <a:rPr lang="fr-FR" sz="1600" b="1" spc="-5" dirty="0">
                <a:latin typeface="Courier New"/>
                <a:cs typeface="Courier New"/>
              </a:rPr>
              <a:t> &lt;u</a:t>
            </a:r>
            <a:r>
              <a:rPr lang="fr-FR" sz="1600" b="1" spc="-20" dirty="0">
                <a:latin typeface="Courier New"/>
                <a:cs typeface="Courier New"/>
              </a:rPr>
              <a:t>r</a:t>
            </a:r>
            <a:r>
              <a:rPr lang="fr-FR" sz="1600" b="1" dirty="0">
                <a:latin typeface="Courier New"/>
                <a:cs typeface="Courier New"/>
              </a:rPr>
              <a:t>l</a:t>
            </a:r>
            <a:r>
              <a:rPr lang="fr-FR" sz="1600" b="1" spc="-5" dirty="0">
                <a:latin typeface="Courier New"/>
                <a:cs typeface="Courier New"/>
              </a:rPr>
              <a:t> d</a:t>
            </a:r>
            <a:r>
              <a:rPr lang="fr-FR" sz="1600" b="1" dirty="0">
                <a:latin typeface="Courier New"/>
                <a:cs typeface="Courier New"/>
              </a:rPr>
              <a:t>u</a:t>
            </a:r>
            <a:r>
              <a:rPr lang="fr-FR" sz="1600" b="1" spc="-5" dirty="0">
                <a:latin typeface="Courier New"/>
                <a:cs typeface="Courier New"/>
              </a:rPr>
              <a:t> d</a:t>
            </a:r>
            <a:r>
              <a:rPr lang="fr-FR" sz="1600" b="1" spc="-15" dirty="0">
                <a:latin typeface="Courier New"/>
                <a:cs typeface="Courier New"/>
              </a:rPr>
              <a:t>é</a:t>
            </a:r>
            <a:r>
              <a:rPr lang="fr-FR" sz="1600" b="1" spc="-5" dirty="0">
                <a:latin typeface="Courier New"/>
                <a:cs typeface="Courier New"/>
              </a:rPr>
              <a:t>pô</a:t>
            </a:r>
            <a:r>
              <a:rPr lang="fr-FR" sz="1600" b="1" dirty="0">
                <a:latin typeface="Courier New"/>
                <a:cs typeface="Courier New"/>
              </a:rPr>
              <a:t>t</a:t>
            </a:r>
            <a:r>
              <a:rPr lang="fr-FR" sz="1600" b="1" spc="-15" dirty="0">
                <a:latin typeface="Courier New"/>
                <a:cs typeface="Courier New"/>
              </a:rPr>
              <a:t>&gt;</a:t>
            </a:r>
            <a:r>
              <a:rPr lang="fr-FR" sz="1600" b="1" dirty="0">
                <a:latin typeface="Courier New"/>
                <a:cs typeface="Courier New"/>
              </a:rPr>
              <a:t> &lt;emplacement&gt;</a:t>
            </a:r>
          </a:p>
          <a:p>
            <a:pPr lvl="1"/>
            <a:r>
              <a:rPr lang="fr-FR" sz="2200" dirty="0">
                <a:solidFill>
                  <a:srgbClr val="002060"/>
                </a:solidFill>
              </a:rPr>
              <a:t>Publier des </a:t>
            </a:r>
            <a:r>
              <a:rPr lang="fr-FR" sz="2200" dirty="0" err="1">
                <a:solidFill>
                  <a:srgbClr val="002060"/>
                </a:solidFill>
              </a:rPr>
              <a:t>commits</a:t>
            </a:r>
            <a:r>
              <a:rPr lang="fr-FR" sz="2200" dirty="0">
                <a:solidFill>
                  <a:srgbClr val="002060"/>
                </a:solidFill>
              </a:rPr>
              <a:t> (si vous avez les droits) :</a:t>
            </a:r>
          </a:p>
          <a:p>
            <a:pPr lvl="2"/>
            <a:r>
              <a:rPr lang="fr-FR" sz="1600" b="1" spc="-5" dirty="0">
                <a:latin typeface="Courier New"/>
                <a:cs typeface="Courier New"/>
              </a:rPr>
              <a:t>git push</a:t>
            </a:r>
          </a:p>
          <a:p>
            <a:pPr lvl="1"/>
            <a:r>
              <a:rPr lang="fr-FR" sz="2200" spc="-5" dirty="0">
                <a:solidFill>
                  <a:srgbClr val="002060"/>
                </a:solidFill>
              </a:rPr>
              <a:t>Inviter des collaborateurs avec </a:t>
            </a:r>
            <a:r>
              <a:rPr lang="fr-FR" sz="2200" spc="-5" dirty="0" err="1">
                <a:solidFill>
                  <a:srgbClr val="002060"/>
                </a:solidFill>
              </a:rPr>
              <a:t>Github</a:t>
            </a:r>
            <a:r>
              <a:rPr lang="fr-FR" sz="2200" spc="-5" dirty="0">
                <a:solidFill>
                  <a:srgbClr val="002060"/>
                </a:solidFill>
              </a:rPr>
              <a:t> : </a:t>
            </a:r>
          </a:p>
          <a:p>
            <a:pPr lvl="2"/>
            <a:endParaRPr lang="fr-FR" sz="1600" b="1" spc="-5" dirty="0">
              <a:latin typeface="Courier New"/>
              <a:cs typeface="Courier New"/>
            </a:endParaRPr>
          </a:p>
          <a:p>
            <a:pPr lvl="2"/>
            <a:endParaRPr lang="fr-FR" sz="1600" b="1" spc="-5" dirty="0">
              <a:latin typeface="Courier New"/>
              <a:cs typeface="Courier New"/>
            </a:endParaRPr>
          </a:p>
          <a:p>
            <a:pPr lvl="2"/>
            <a:endParaRPr lang="fr-FR" sz="1600" b="1" dirty="0">
              <a:latin typeface="Courier New"/>
              <a:cs typeface="Courier New"/>
            </a:endParaRPr>
          </a:p>
          <a:p>
            <a:pPr lvl="2"/>
            <a:endParaRPr lang="fr-FR" sz="1600" b="1" dirty="0">
              <a:latin typeface="Courier New"/>
              <a:cs typeface="Courier New"/>
            </a:endParaRPr>
          </a:p>
          <a:p>
            <a:pPr lvl="2"/>
            <a:endParaRPr lang="fr-FR" sz="1600" b="1" spc="-5" dirty="0">
              <a:latin typeface="Courier New"/>
              <a:cs typeface="Courier New"/>
            </a:endParaRPr>
          </a:p>
          <a:p>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8" name="Image 7">
            <a:extLst>
              <a:ext uri="{FF2B5EF4-FFF2-40B4-BE49-F238E27FC236}">
                <a16:creationId xmlns:a16="http://schemas.microsoft.com/office/drawing/2014/main" id="{373B91A7-B9F5-46B9-A931-EC2D95C456AA}"/>
              </a:ext>
            </a:extLst>
          </p:cNvPr>
          <p:cNvPicPr>
            <a:picLocks noChangeAspect="1"/>
          </p:cNvPicPr>
          <p:nvPr/>
        </p:nvPicPr>
        <p:blipFill>
          <a:blip r:embed="rId4"/>
          <a:stretch>
            <a:fillRect/>
          </a:stretch>
        </p:blipFill>
        <p:spPr>
          <a:xfrm>
            <a:off x="6640064" y="1844824"/>
            <a:ext cx="2324424" cy="638264"/>
          </a:xfrm>
          <a:prstGeom prst="rect">
            <a:avLst/>
          </a:prstGeom>
          <a:ln>
            <a:solidFill>
              <a:schemeClr val="accent1"/>
            </a:solidFill>
          </a:ln>
        </p:spPr>
      </p:pic>
      <p:pic>
        <p:nvPicPr>
          <p:cNvPr id="9" name="Image 8">
            <a:extLst>
              <a:ext uri="{FF2B5EF4-FFF2-40B4-BE49-F238E27FC236}">
                <a16:creationId xmlns:a16="http://schemas.microsoft.com/office/drawing/2014/main" id="{0C24FCB0-77A2-47E2-BB79-46C6AA188D6A}"/>
              </a:ext>
            </a:extLst>
          </p:cNvPr>
          <p:cNvPicPr>
            <a:picLocks noChangeAspect="1"/>
          </p:cNvPicPr>
          <p:nvPr/>
        </p:nvPicPr>
        <p:blipFill>
          <a:blip r:embed="rId5"/>
          <a:stretch>
            <a:fillRect/>
          </a:stretch>
        </p:blipFill>
        <p:spPr>
          <a:xfrm>
            <a:off x="127000" y="2780928"/>
            <a:ext cx="5864472" cy="3456384"/>
          </a:xfrm>
          <a:prstGeom prst="rect">
            <a:avLst/>
          </a:prstGeom>
        </p:spPr>
      </p:pic>
      <p:pic>
        <p:nvPicPr>
          <p:cNvPr id="12" name="Image 11">
            <a:extLst>
              <a:ext uri="{FF2B5EF4-FFF2-40B4-BE49-F238E27FC236}">
                <a16:creationId xmlns:a16="http://schemas.microsoft.com/office/drawing/2014/main" id="{92BEE86B-3DFE-427D-886A-F9557ECCC0B5}"/>
              </a:ext>
            </a:extLst>
          </p:cNvPr>
          <p:cNvPicPr>
            <a:picLocks noChangeAspect="1"/>
          </p:cNvPicPr>
          <p:nvPr/>
        </p:nvPicPr>
        <p:blipFill>
          <a:blip r:embed="rId6"/>
          <a:stretch>
            <a:fillRect/>
          </a:stretch>
        </p:blipFill>
        <p:spPr>
          <a:xfrm>
            <a:off x="4796841" y="3451081"/>
            <a:ext cx="4354989" cy="2816542"/>
          </a:xfrm>
          <a:prstGeom prst="rect">
            <a:avLst/>
          </a:prstGeom>
        </p:spPr>
      </p:pic>
      <p:pic>
        <p:nvPicPr>
          <p:cNvPr id="13" name="Image 12">
            <a:extLst>
              <a:ext uri="{FF2B5EF4-FFF2-40B4-BE49-F238E27FC236}">
                <a16:creationId xmlns:a16="http://schemas.microsoft.com/office/drawing/2014/main" id="{41FD20A3-14DD-4E24-8604-B948644FA585}"/>
              </a:ext>
            </a:extLst>
          </p:cNvPr>
          <p:cNvPicPr>
            <a:picLocks noChangeAspect="1"/>
          </p:cNvPicPr>
          <p:nvPr/>
        </p:nvPicPr>
        <p:blipFill>
          <a:blip r:embed="rId7"/>
          <a:stretch>
            <a:fillRect/>
          </a:stretch>
        </p:blipFill>
        <p:spPr>
          <a:xfrm>
            <a:off x="2262822" y="6093296"/>
            <a:ext cx="4925112" cy="447737"/>
          </a:xfrm>
          <a:prstGeom prst="rect">
            <a:avLst/>
          </a:prstGeom>
        </p:spPr>
      </p:pic>
    </p:spTree>
    <p:extLst>
      <p:ext uri="{BB962C8B-B14F-4D97-AF65-F5344CB8AC3E}">
        <p14:creationId xmlns:p14="http://schemas.microsoft.com/office/powerpoint/2010/main" val="3387165116"/>
      </p:ext>
    </p:extLst>
  </p:cSld>
  <p:clrMapOvr>
    <a:masterClrMapping/>
  </p:clrMapOvr>
  <p:transition spd="slow">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4 : </a:t>
            </a:r>
            <a:r>
              <a:rPr lang="fr-FR" dirty="0" err="1"/>
              <a:t>Dépot</a:t>
            </a:r>
            <a:r>
              <a:rPr lang="fr-FR" dirty="0"/>
              <a:t> distant</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Les bases, création fichier avec GitHub :</a:t>
            </a:r>
          </a:p>
          <a:p>
            <a:endParaRPr lang="fr-FR" dirty="0"/>
          </a:p>
          <a:p>
            <a:endParaRPr lang="fr-FR" dirty="0"/>
          </a:p>
          <a:p>
            <a:endParaRPr lang="fr-FR" dirty="0"/>
          </a:p>
          <a:p>
            <a:endParaRPr lang="fr-FR" dirty="0"/>
          </a:p>
          <a:p>
            <a:endParaRPr lang="fr-FR" dirty="0"/>
          </a:p>
          <a:p>
            <a:endParaRPr lang="fr-FR" dirty="0"/>
          </a:p>
          <a:p>
            <a:endParaRPr lang="fr-FR" dirty="0"/>
          </a:p>
          <a:p>
            <a:r>
              <a:rPr lang="fr-FR" sz="2000" dirty="0">
                <a:solidFill>
                  <a:srgbClr val="002060"/>
                </a:solidFill>
              </a:rPr>
              <a:t>Attention si vous étiez désynchroniser</a:t>
            </a:r>
            <a:br>
              <a:rPr lang="fr-FR" sz="2000" dirty="0">
                <a:solidFill>
                  <a:srgbClr val="002060"/>
                </a:solidFill>
              </a:rPr>
            </a:br>
            <a:r>
              <a:rPr lang="fr-FR" sz="2000" dirty="0">
                <a:solidFill>
                  <a:srgbClr val="002060"/>
                </a:solidFill>
              </a:rPr>
              <a:t> il faudra d’abord récupérer (avec la commande suivante) tous les </a:t>
            </a:r>
            <a:r>
              <a:rPr lang="fr-FR" sz="2000" dirty="0" err="1">
                <a:solidFill>
                  <a:srgbClr val="002060"/>
                </a:solidFill>
              </a:rPr>
              <a:t>commits</a:t>
            </a:r>
            <a:r>
              <a:rPr lang="fr-FR" sz="2000" dirty="0">
                <a:solidFill>
                  <a:srgbClr val="002060"/>
                </a:solidFill>
              </a:rPr>
              <a:t> nouveaux ou inconnus avant de pouvoir pusher.</a:t>
            </a:r>
          </a:p>
          <a:p>
            <a:r>
              <a:rPr lang="fr-FR" sz="2000" dirty="0">
                <a:solidFill>
                  <a:srgbClr val="002060"/>
                </a:solidFill>
              </a:rPr>
              <a:t>Récupérer les </a:t>
            </a:r>
            <a:r>
              <a:rPr lang="fr-FR" sz="2000" dirty="0" err="1">
                <a:solidFill>
                  <a:srgbClr val="002060"/>
                </a:solidFill>
              </a:rPr>
              <a:t>commits</a:t>
            </a:r>
            <a:r>
              <a:rPr lang="fr-FR" sz="2000" dirty="0">
                <a:solidFill>
                  <a:srgbClr val="002060"/>
                </a:solidFill>
              </a:rPr>
              <a:t> : </a:t>
            </a:r>
          </a:p>
          <a:p>
            <a:pPr lvl="2"/>
            <a:r>
              <a:rPr lang="fr-FR" sz="1600" b="1" spc="-5" dirty="0">
                <a:latin typeface="Courier New"/>
                <a:cs typeface="Courier New"/>
              </a:rPr>
              <a:t>git pull</a:t>
            </a:r>
          </a:p>
          <a:p>
            <a:pPr lvl="2"/>
            <a:endParaRPr lang="fr-FR" sz="1600" b="1" dirty="0">
              <a:latin typeface="Courier New"/>
              <a:cs typeface="Courier New"/>
            </a:endParaRPr>
          </a:p>
          <a:p>
            <a:pPr lvl="2"/>
            <a:endParaRPr lang="fr-FR" sz="1600" b="1" spc="-5" dirty="0">
              <a:latin typeface="Courier New"/>
              <a:cs typeface="Courier New"/>
            </a:endParaRPr>
          </a:p>
          <a:p>
            <a:pPr lvl="2"/>
            <a:endParaRPr lang="fr-FR" sz="1600" b="1" spc="-5" dirty="0">
              <a:latin typeface="Courier New"/>
              <a:cs typeface="Courier New"/>
            </a:endParaRPr>
          </a:p>
          <a:p>
            <a:pPr lvl="2"/>
            <a:endParaRPr lang="fr-FR" sz="1600" b="1" dirty="0">
              <a:latin typeface="Courier New"/>
              <a:cs typeface="Courier New"/>
            </a:endParaRPr>
          </a:p>
          <a:p>
            <a:pPr lvl="2"/>
            <a:endParaRPr lang="fr-FR" sz="1600" b="1" dirty="0">
              <a:latin typeface="Courier New"/>
              <a:cs typeface="Courier New"/>
            </a:endParaRPr>
          </a:p>
          <a:p>
            <a:pPr lvl="2"/>
            <a:endParaRPr lang="fr-FR" sz="1600" b="1" spc="-5" dirty="0">
              <a:latin typeface="Courier New"/>
              <a:cs typeface="Courier New"/>
            </a:endParaRPr>
          </a:p>
          <a:p>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8" name="Image 7">
            <a:extLst>
              <a:ext uri="{FF2B5EF4-FFF2-40B4-BE49-F238E27FC236}">
                <a16:creationId xmlns:a16="http://schemas.microsoft.com/office/drawing/2014/main" id="{373B91A7-B9F5-46B9-A931-EC2D95C456AA}"/>
              </a:ext>
            </a:extLst>
          </p:cNvPr>
          <p:cNvPicPr>
            <a:picLocks noChangeAspect="1"/>
          </p:cNvPicPr>
          <p:nvPr/>
        </p:nvPicPr>
        <p:blipFill>
          <a:blip r:embed="rId4"/>
          <a:stretch>
            <a:fillRect/>
          </a:stretch>
        </p:blipFill>
        <p:spPr>
          <a:xfrm>
            <a:off x="6071285" y="5671056"/>
            <a:ext cx="2324424" cy="638264"/>
          </a:xfrm>
          <a:prstGeom prst="rect">
            <a:avLst/>
          </a:prstGeom>
          <a:ln>
            <a:solidFill>
              <a:schemeClr val="accent1"/>
            </a:solidFill>
          </a:ln>
        </p:spPr>
      </p:pic>
      <p:pic>
        <p:nvPicPr>
          <p:cNvPr id="5" name="Image 4">
            <a:extLst>
              <a:ext uri="{FF2B5EF4-FFF2-40B4-BE49-F238E27FC236}">
                <a16:creationId xmlns:a16="http://schemas.microsoft.com/office/drawing/2014/main" id="{89585AFD-66FC-47CE-A35E-6070405F1411}"/>
              </a:ext>
            </a:extLst>
          </p:cNvPr>
          <p:cNvPicPr>
            <a:picLocks noChangeAspect="1"/>
          </p:cNvPicPr>
          <p:nvPr/>
        </p:nvPicPr>
        <p:blipFill>
          <a:blip r:embed="rId5"/>
          <a:stretch>
            <a:fillRect/>
          </a:stretch>
        </p:blipFill>
        <p:spPr>
          <a:xfrm>
            <a:off x="250825" y="1489671"/>
            <a:ext cx="2857900" cy="2145968"/>
          </a:xfrm>
          <a:prstGeom prst="rect">
            <a:avLst/>
          </a:prstGeom>
          <a:ln>
            <a:solidFill>
              <a:schemeClr val="accent1"/>
            </a:solidFill>
          </a:ln>
        </p:spPr>
      </p:pic>
      <p:pic>
        <p:nvPicPr>
          <p:cNvPr id="6" name="Image 5">
            <a:extLst>
              <a:ext uri="{FF2B5EF4-FFF2-40B4-BE49-F238E27FC236}">
                <a16:creationId xmlns:a16="http://schemas.microsoft.com/office/drawing/2014/main" id="{B70859DD-F074-4FE4-8024-CA480DF56596}"/>
              </a:ext>
            </a:extLst>
          </p:cNvPr>
          <p:cNvPicPr>
            <a:picLocks noChangeAspect="1"/>
          </p:cNvPicPr>
          <p:nvPr/>
        </p:nvPicPr>
        <p:blipFill>
          <a:blip r:embed="rId6"/>
          <a:stretch>
            <a:fillRect/>
          </a:stretch>
        </p:blipFill>
        <p:spPr>
          <a:xfrm>
            <a:off x="229805" y="1016552"/>
            <a:ext cx="8535591" cy="447737"/>
          </a:xfrm>
          <a:prstGeom prst="rect">
            <a:avLst/>
          </a:prstGeom>
          <a:ln>
            <a:solidFill>
              <a:schemeClr val="accent1"/>
            </a:solidFill>
          </a:ln>
        </p:spPr>
      </p:pic>
      <p:pic>
        <p:nvPicPr>
          <p:cNvPr id="7" name="Image 6">
            <a:extLst>
              <a:ext uri="{FF2B5EF4-FFF2-40B4-BE49-F238E27FC236}">
                <a16:creationId xmlns:a16="http://schemas.microsoft.com/office/drawing/2014/main" id="{36FA58D9-BF34-49F8-B822-F3762679FE28}"/>
              </a:ext>
            </a:extLst>
          </p:cNvPr>
          <p:cNvPicPr>
            <a:picLocks noChangeAspect="1"/>
          </p:cNvPicPr>
          <p:nvPr/>
        </p:nvPicPr>
        <p:blipFill>
          <a:blip r:embed="rId7"/>
          <a:stretch>
            <a:fillRect/>
          </a:stretch>
        </p:blipFill>
        <p:spPr>
          <a:xfrm>
            <a:off x="3232550" y="1489671"/>
            <a:ext cx="2044812" cy="2181132"/>
          </a:xfrm>
          <a:prstGeom prst="rect">
            <a:avLst/>
          </a:prstGeom>
          <a:ln>
            <a:solidFill>
              <a:schemeClr val="accent1"/>
            </a:solidFill>
          </a:ln>
        </p:spPr>
      </p:pic>
      <p:sp>
        <p:nvSpPr>
          <p:cNvPr id="12" name="Rectangle 11">
            <a:extLst>
              <a:ext uri="{FF2B5EF4-FFF2-40B4-BE49-F238E27FC236}">
                <a16:creationId xmlns:a16="http://schemas.microsoft.com/office/drawing/2014/main" id="{2AB54DFB-BA3D-49CC-9054-B1B8942D2C33}"/>
              </a:ext>
            </a:extLst>
          </p:cNvPr>
          <p:cNvSpPr/>
          <p:nvPr/>
        </p:nvSpPr>
        <p:spPr>
          <a:xfrm>
            <a:off x="5401187" y="1484784"/>
            <a:ext cx="4572000" cy="3539430"/>
          </a:xfrm>
          <a:prstGeom prst="rect">
            <a:avLst/>
          </a:prstGeom>
          <a:solidFill>
            <a:schemeClr val="tx1"/>
          </a:solidFill>
          <a:ln>
            <a:solidFill>
              <a:srgbClr val="FFC000"/>
            </a:solidFill>
          </a:ln>
        </p:spPr>
        <p:txBody>
          <a:bodyPr>
            <a:spAutoFit/>
          </a:bodyPr>
          <a:lstStyle/>
          <a:p>
            <a:r>
              <a:rPr lang="fr-FR" sz="1600" dirty="0">
                <a:solidFill>
                  <a:schemeClr val="bg1"/>
                </a:solidFill>
              </a:rPr>
              <a:t>git push</a:t>
            </a:r>
          </a:p>
          <a:p>
            <a:r>
              <a:rPr lang="fr-FR" sz="1600" dirty="0">
                <a:solidFill>
                  <a:schemeClr val="bg1"/>
                </a:solidFill>
              </a:rPr>
              <a:t>To https://github.com/Francis-Panzani/Formation_Git_Exemple.git</a:t>
            </a:r>
          </a:p>
          <a:p>
            <a:r>
              <a:rPr lang="fr-FR" sz="1600" dirty="0">
                <a:solidFill>
                  <a:srgbClr val="FF0000"/>
                </a:solidFill>
              </a:rPr>
              <a:t> ! [</a:t>
            </a:r>
            <a:r>
              <a:rPr lang="fr-FR" sz="1600" dirty="0" err="1">
                <a:solidFill>
                  <a:srgbClr val="FF0000"/>
                </a:solidFill>
              </a:rPr>
              <a:t>rejected</a:t>
            </a:r>
            <a:r>
              <a:rPr lang="fr-FR" sz="1600" dirty="0">
                <a:solidFill>
                  <a:srgbClr val="FF0000"/>
                </a:solidFill>
              </a:rPr>
              <a:t>]        </a:t>
            </a:r>
            <a:r>
              <a:rPr lang="fr-FR" sz="1600" dirty="0">
                <a:solidFill>
                  <a:schemeClr val="bg1"/>
                </a:solidFill>
              </a:rPr>
              <a:t>master -&gt; master (</a:t>
            </a:r>
            <a:r>
              <a:rPr lang="fr-FR" sz="1600" dirty="0" err="1">
                <a:solidFill>
                  <a:schemeClr val="bg1"/>
                </a:solidFill>
              </a:rPr>
              <a:t>fetch</a:t>
            </a:r>
            <a:r>
              <a:rPr lang="fr-FR" sz="1600" dirty="0">
                <a:solidFill>
                  <a:schemeClr val="bg1"/>
                </a:solidFill>
              </a:rPr>
              <a:t> first)</a:t>
            </a:r>
          </a:p>
          <a:p>
            <a:r>
              <a:rPr lang="fr-FR" sz="1600" dirty="0" err="1">
                <a:solidFill>
                  <a:srgbClr val="FF0000"/>
                </a:solidFill>
              </a:rPr>
              <a:t>error</a:t>
            </a:r>
            <a:r>
              <a:rPr lang="fr-FR" sz="1600" dirty="0">
                <a:solidFill>
                  <a:srgbClr val="FF0000"/>
                </a:solidFill>
              </a:rPr>
              <a:t>: </a:t>
            </a:r>
            <a:r>
              <a:rPr lang="fr-FR" sz="1600" dirty="0" err="1">
                <a:solidFill>
                  <a:srgbClr val="FF0000"/>
                </a:solidFill>
              </a:rPr>
              <a:t>failed</a:t>
            </a:r>
            <a:r>
              <a:rPr lang="fr-FR" sz="1600" dirty="0">
                <a:solidFill>
                  <a:srgbClr val="FF0000"/>
                </a:solidFill>
              </a:rPr>
              <a:t> to push </a:t>
            </a:r>
            <a:r>
              <a:rPr lang="fr-FR" sz="1600" dirty="0" err="1">
                <a:solidFill>
                  <a:srgbClr val="FF0000"/>
                </a:solidFill>
              </a:rPr>
              <a:t>some</a:t>
            </a:r>
            <a:r>
              <a:rPr lang="fr-FR" sz="1600" dirty="0">
                <a:solidFill>
                  <a:srgbClr val="FF0000"/>
                </a:solidFill>
              </a:rPr>
              <a:t> </a:t>
            </a:r>
            <a:r>
              <a:rPr lang="fr-FR" sz="1600" dirty="0" err="1">
                <a:solidFill>
                  <a:srgbClr val="FF0000"/>
                </a:solidFill>
              </a:rPr>
              <a:t>refs</a:t>
            </a:r>
            <a:r>
              <a:rPr lang="fr-FR" sz="1600" dirty="0">
                <a:solidFill>
                  <a:srgbClr val="FF0000"/>
                </a:solidFill>
              </a:rPr>
              <a:t> to 'https://github.com/Francis-Panzani/</a:t>
            </a:r>
            <a:r>
              <a:rPr lang="fr-FR" sz="1600" dirty="0" err="1">
                <a:solidFill>
                  <a:srgbClr val="FF0000"/>
                </a:solidFill>
              </a:rPr>
              <a:t>Formation_Git_Exemple.git</a:t>
            </a:r>
            <a:r>
              <a:rPr lang="fr-FR" sz="1600" dirty="0">
                <a:solidFill>
                  <a:srgbClr val="FF0000"/>
                </a:solidFill>
              </a:rPr>
              <a:t>'</a:t>
            </a:r>
          </a:p>
          <a:p>
            <a:r>
              <a:rPr lang="fr-FR" sz="1600" dirty="0" err="1">
                <a:solidFill>
                  <a:srgbClr val="FFC000"/>
                </a:solidFill>
              </a:rPr>
              <a:t>hint</a:t>
            </a:r>
            <a:r>
              <a:rPr lang="fr-FR" sz="1600" dirty="0">
                <a:solidFill>
                  <a:srgbClr val="FFC000"/>
                </a:solidFill>
              </a:rPr>
              <a:t>: Updates </a:t>
            </a:r>
            <a:r>
              <a:rPr lang="fr-FR" sz="1600" dirty="0" err="1">
                <a:solidFill>
                  <a:srgbClr val="FFC000"/>
                </a:solidFill>
              </a:rPr>
              <a:t>were</a:t>
            </a:r>
            <a:r>
              <a:rPr lang="fr-FR" sz="1600" dirty="0">
                <a:solidFill>
                  <a:srgbClr val="FFC000"/>
                </a:solidFill>
              </a:rPr>
              <a:t> </a:t>
            </a:r>
            <a:r>
              <a:rPr lang="fr-FR" sz="1600" dirty="0" err="1">
                <a:solidFill>
                  <a:srgbClr val="FFC000"/>
                </a:solidFill>
              </a:rPr>
              <a:t>rejected</a:t>
            </a:r>
            <a:r>
              <a:rPr lang="fr-FR" sz="1600" dirty="0">
                <a:solidFill>
                  <a:srgbClr val="FFC000"/>
                </a:solidFill>
              </a:rPr>
              <a:t> </a:t>
            </a:r>
            <a:r>
              <a:rPr lang="fr-FR" sz="1600" dirty="0" err="1">
                <a:solidFill>
                  <a:srgbClr val="FFC000"/>
                </a:solidFill>
              </a:rPr>
              <a:t>because</a:t>
            </a:r>
            <a:r>
              <a:rPr lang="fr-FR" sz="1600" dirty="0">
                <a:solidFill>
                  <a:srgbClr val="FFC000"/>
                </a:solidFill>
              </a:rPr>
              <a:t> the </a:t>
            </a:r>
            <a:r>
              <a:rPr lang="fr-FR" sz="1600" dirty="0" err="1">
                <a:solidFill>
                  <a:srgbClr val="FFC000"/>
                </a:solidFill>
              </a:rPr>
              <a:t>remote</a:t>
            </a:r>
            <a:r>
              <a:rPr lang="fr-FR" sz="1600" dirty="0">
                <a:solidFill>
                  <a:srgbClr val="FFC000"/>
                </a:solidFill>
              </a:rPr>
              <a:t> </a:t>
            </a:r>
            <a:r>
              <a:rPr lang="fr-FR" sz="1600" dirty="0" err="1">
                <a:solidFill>
                  <a:srgbClr val="FFC000"/>
                </a:solidFill>
              </a:rPr>
              <a:t>contains</a:t>
            </a:r>
            <a:r>
              <a:rPr lang="fr-FR" sz="1600" dirty="0">
                <a:solidFill>
                  <a:srgbClr val="FFC000"/>
                </a:solidFill>
              </a:rPr>
              <a:t> </a:t>
            </a:r>
            <a:r>
              <a:rPr lang="fr-FR" sz="1600" dirty="0" err="1">
                <a:solidFill>
                  <a:srgbClr val="FFC000"/>
                </a:solidFill>
              </a:rPr>
              <a:t>work</a:t>
            </a:r>
            <a:r>
              <a:rPr lang="fr-FR" sz="1600" dirty="0">
                <a:solidFill>
                  <a:srgbClr val="FFC000"/>
                </a:solidFill>
              </a:rPr>
              <a:t> </a:t>
            </a:r>
            <a:r>
              <a:rPr lang="fr-FR" sz="1600" dirty="0" err="1">
                <a:solidFill>
                  <a:srgbClr val="FFC000"/>
                </a:solidFill>
              </a:rPr>
              <a:t>that</a:t>
            </a:r>
            <a:r>
              <a:rPr lang="fr-FR" sz="1600" dirty="0">
                <a:solidFill>
                  <a:srgbClr val="FFC000"/>
                </a:solidFill>
              </a:rPr>
              <a:t> </a:t>
            </a:r>
            <a:r>
              <a:rPr lang="fr-FR" sz="1600" dirty="0" err="1">
                <a:solidFill>
                  <a:srgbClr val="FFC000"/>
                </a:solidFill>
              </a:rPr>
              <a:t>you</a:t>
            </a:r>
            <a:r>
              <a:rPr lang="fr-FR" sz="1600" dirty="0">
                <a:solidFill>
                  <a:srgbClr val="FFC000"/>
                </a:solidFill>
              </a:rPr>
              <a:t> do</a:t>
            </a:r>
          </a:p>
          <a:p>
            <a:r>
              <a:rPr lang="fr-FR" sz="1600" dirty="0" err="1">
                <a:solidFill>
                  <a:srgbClr val="FFC000"/>
                </a:solidFill>
              </a:rPr>
              <a:t>hint</a:t>
            </a:r>
            <a:r>
              <a:rPr lang="fr-FR" sz="1600" dirty="0">
                <a:solidFill>
                  <a:srgbClr val="FFC000"/>
                </a:solidFill>
              </a:rPr>
              <a:t>: not have </a:t>
            </a:r>
            <a:r>
              <a:rPr lang="fr-FR" sz="1600" dirty="0" err="1">
                <a:solidFill>
                  <a:srgbClr val="FFC000"/>
                </a:solidFill>
              </a:rPr>
              <a:t>locally</a:t>
            </a:r>
            <a:r>
              <a:rPr lang="fr-FR" sz="1600" dirty="0">
                <a:solidFill>
                  <a:srgbClr val="FFC000"/>
                </a:solidFill>
              </a:rPr>
              <a:t>. This </a:t>
            </a:r>
            <a:r>
              <a:rPr lang="fr-FR" sz="1600" dirty="0" err="1">
                <a:solidFill>
                  <a:srgbClr val="FFC000"/>
                </a:solidFill>
              </a:rPr>
              <a:t>is</a:t>
            </a:r>
            <a:r>
              <a:rPr lang="fr-FR" sz="1600" dirty="0">
                <a:solidFill>
                  <a:srgbClr val="FFC000"/>
                </a:solidFill>
              </a:rPr>
              <a:t> </a:t>
            </a:r>
            <a:r>
              <a:rPr lang="fr-FR" sz="1600" dirty="0" err="1">
                <a:solidFill>
                  <a:srgbClr val="FFC000"/>
                </a:solidFill>
              </a:rPr>
              <a:t>usually</a:t>
            </a:r>
            <a:r>
              <a:rPr lang="fr-FR" sz="1600" dirty="0">
                <a:solidFill>
                  <a:srgbClr val="FFC000"/>
                </a:solidFill>
              </a:rPr>
              <a:t> </a:t>
            </a:r>
            <a:r>
              <a:rPr lang="fr-FR" sz="1600" dirty="0" err="1">
                <a:solidFill>
                  <a:srgbClr val="FFC000"/>
                </a:solidFill>
              </a:rPr>
              <a:t>caused</a:t>
            </a:r>
            <a:r>
              <a:rPr lang="fr-FR" sz="1600" dirty="0">
                <a:solidFill>
                  <a:srgbClr val="FFC000"/>
                </a:solidFill>
              </a:rPr>
              <a:t> by </a:t>
            </a:r>
            <a:r>
              <a:rPr lang="fr-FR" sz="1600" dirty="0" err="1">
                <a:solidFill>
                  <a:srgbClr val="FFC000"/>
                </a:solidFill>
              </a:rPr>
              <a:t>another</a:t>
            </a:r>
            <a:r>
              <a:rPr lang="fr-FR" sz="1600" dirty="0">
                <a:solidFill>
                  <a:srgbClr val="FFC000"/>
                </a:solidFill>
              </a:rPr>
              <a:t> repository pushing</a:t>
            </a:r>
          </a:p>
          <a:p>
            <a:r>
              <a:rPr lang="fr-FR" sz="1600" dirty="0" err="1">
                <a:solidFill>
                  <a:srgbClr val="FFC000"/>
                </a:solidFill>
              </a:rPr>
              <a:t>hint</a:t>
            </a:r>
            <a:r>
              <a:rPr lang="fr-FR" sz="1600" dirty="0">
                <a:solidFill>
                  <a:srgbClr val="FFC000"/>
                </a:solidFill>
              </a:rPr>
              <a:t>: to the </a:t>
            </a:r>
            <a:r>
              <a:rPr lang="fr-FR" sz="1600" dirty="0" err="1">
                <a:solidFill>
                  <a:srgbClr val="FFC000"/>
                </a:solidFill>
              </a:rPr>
              <a:t>same</a:t>
            </a:r>
            <a:r>
              <a:rPr lang="fr-FR" sz="1600" dirty="0">
                <a:solidFill>
                  <a:srgbClr val="FFC000"/>
                </a:solidFill>
              </a:rPr>
              <a:t> </a:t>
            </a:r>
            <a:r>
              <a:rPr lang="fr-FR" sz="1600" dirty="0" err="1">
                <a:solidFill>
                  <a:srgbClr val="FFC000"/>
                </a:solidFill>
              </a:rPr>
              <a:t>ref</a:t>
            </a:r>
            <a:r>
              <a:rPr lang="fr-FR" sz="1600" dirty="0">
                <a:solidFill>
                  <a:srgbClr val="FFC000"/>
                </a:solidFill>
              </a:rPr>
              <a:t>. You </a:t>
            </a:r>
            <a:r>
              <a:rPr lang="fr-FR" sz="1600" dirty="0" err="1">
                <a:solidFill>
                  <a:srgbClr val="FFC000"/>
                </a:solidFill>
              </a:rPr>
              <a:t>may</a:t>
            </a:r>
            <a:r>
              <a:rPr lang="fr-FR" sz="1600" dirty="0">
                <a:solidFill>
                  <a:srgbClr val="FFC000"/>
                </a:solidFill>
              </a:rPr>
              <a:t> </a:t>
            </a:r>
            <a:r>
              <a:rPr lang="fr-FR" sz="1600" dirty="0" err="1">
                <a:solidFill>
                  <a:srgbClr val="FFC000"/>
                </a:solidFill>
              </a:rPr>
              <a:t>want</a:t>
            </a:r>
            <a:r>
              <a:rPr lang="fr-FR" sz="1600" dirty="0">
                <a:solidFill>
                  <a:srgbClr val="FFC000"/>
                </a:solidFill>
              </a:rPr>
              <a:t> to first </a:t>
            </a:r>
            <a:r>
              <a:rPr lang="fr-FR" sz="1600" dirty="0" err="1">
                <a:solidFill>
                  <a:srgbClr val="FFC000"/>
                </a:solidFill>
              </a:rPr>
              <a:t>integrate</a:t>
            </a:r>
            <a:r>
              <a:rPr lang="fr-FR" sz="1600" dirty="0">
                <a:solidFill>
                  <a:srgbClr val="FFC000"/>
                </a:solidFill>
              </a:rPr>
              <a:t> the </a:t>
            </a:r>
            <a:r>
              <a:rPr lang="fr-FR" sz="1600" dirty="0" err="1">
                <a:solidFill>
                  <a:srgbClr val="FFC000"/>
                </a:solidFill>
              </a:rPr>
              <a:t>remote</a:t>
            </a:r>
            <a:r>
              <a:rPr lang="fr-FR" sz="1600" dirty="0">
                <a:solidFill>
                  <a:srgbClr val="FFC000"/>
                </a:solidFill>
              </a:rPr>
              <a:t> changes</a:t>
            </a:r>
          </a:p>
          <a:p>
            <a:r>
              <a:rPr lang="fr-FR" sz="1600" dirty="0" err="1">
                <a:solidFill>
                  <a:srgbClr val="FFC000"/>
                </a:solidFill>
              </a:rPr>
              <a:t>hint</a:t>
            </a:r>
            <a:r>
              <a:rPr lang="fr-FR" sz="1600" dirty="0">
                <a:solidFill>
                  <a:srgbClr val="FFC000"/>
                </a:solidFill>
              </a:rPr>
              <a:t>: (e.g., 'git pull ...') </a:t>
            </a:r>
            <a:r>
              <a:rPr lang="fr-FR" sz="1600" dirty="0" err="1">
                <a:solidFill>
                  <a:srgbClr val="FFC000"/>
                </a:solidFill>
              </a:rPr>
              <a:t>before</a:t>
            </a:r>
            <a:r>
              <a:rPr lang="fr-FR" sz="1600" dirty="0">
                <a:solidFill>
                  <a:srgbClr val="FFC000"/>
                </a:solidFill>
              </a:rPr>
              <a:t> pushing </a:t>
            </a:r>
            <a:r>
              <a:rPr lang="fr-FR" sz="1600" dirty="0" err="1">
                <a:solidFill>
                  <a:srgbClr val="FFC000"/>
                </a:solidFill>
              </a:rPr>
              <a:t>again</a:t>
            </a:r>
            <a:r>
              <a:rPr lang="fr-FR" sz="1600" dirty="0">
                <a:solidFill>
                  <a:srgbClr val="FFC000"/>
                </a:solidFill>
              </a:rPr>
              <a:t>.</a:t>
            </a:r>
          </a:p>
        </p:txBody>
      </p:sp>
    </p:spTree>
    <p:extLst>
      <p:ext uri="{BB962C8B-B14F-4D97-AF65-F5344CB8AC3E}">
        <p14:creationId xmlns:p14="http://schemas.microsoft.com/office/powerpoint/2010/main" val="2020573010"/>
      </p:ext>
    </p:extLst>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4 : </a:t>
            </a:r>
            <a:r>
              <a:rPr lang="fr-FR" dirty="0" err="1"/>
              <a:t>Dépot</a:t>
            </a:r>
            <a:r>
              <a:rPr lang="fr-FR" dirty="0"/>
              <a:t> distant</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 Exercice 5 : Un peu de pratique:</a:t>
            </a:r>
          </a:p>
          <a:p>
            <a:pPr lvl="1"/>
            <a:r>
              <a:rPr lang="fr-FR" sz="2000" spc="-5" dirty="0">
                <a:latin typeface="Courier New"/>
                <a:cs typeface="Courier New"/>
              </a:rPr>
              <a:t>Créez vous un compte sur GitHub</a:t>
            </a:r>
          </a:p>
          <a:p>
            <a:pPr lvl="1"/>
            <a:r>
              <a:rPr lang="fr-FR" sz="2000" spc="-5" dirty="0">
                <a:latin typeface="Courier New"/>
                <a:cs typeface="Courier New"/>
              </a:rPr>
              <a:t>Créer un repository </a:t>
            </a:r>
            <a:r>
              <a:rPr lang="fr-FR" sz="2000" spc="-5" dirty="0" err="1">
                <a:latin typeface="Courier New"/>
                <a:cs typeface="Courier New"/>
              </a:rPr>
              <a:t>GitExercice</a:t>
            </a:r>
            <a:r>
              <a:rPr lang="fr-FR" sz="2000" spc="-5" dirty="0">
                <a:latin typeface="Courier New"/>
                <a:cs typeface="Courier New"/>
              </a:rPr>
              <a:t> en Public</a:t>
            </a:r>
          </a:p>
          <a:p>
            <a:pPr lvl="1"/>
            <a:r>
              <a:rPr lang="fr-FR" sz="2000" spc="-5" dirty="0">
                <a:latin typeface="Courier New"/>
                <a:cs typeface="Courier New"/>
              </a:rPr>
              <a:t>Ne pas créer de </a:t>
            </a:r>
            <a:r>
              <a:rPr lang="fr-FR" sz="2000" spc="-5" dirty="0" err="1">
                <a:latin typeface="Courier New"/>
                <a:cs typeface="Courier New"/>
              </a:rPr>
              <a:t>readme</a:t>
            </a:r>
            <a:r>
              <a:rPr lang="fr-FR" sz="2000" spc="-5" dirty="0">
                <a:latin typeface="Courier New"/>
                <a:cs typeface="Courier New"/>
              </a:rPr>
              <a:t> ni autre fichier sur </a:t>
            </a:r>
            <a:r>
              <a:rPr lang="fr-FR" sz="2000" spc="-5" dirty="0" err="1">
                <a:latin typeface="Courier New"/>
                <a:cs typeface="Courier New"/>
              </a:rPr>
              <a:t>Github</a:t>
            </a:r>
            <a:endParaRPr lang="fr-FR" sz="2000" spc="-5" dirty="0">
              <a:latin typeface="Courier New"/>
              <a:cs typeface="Courier New"/>
            </a:endParaRPr>
          </a:p>
          <a:p>
            <a:pPr lvl="1"/>
            <a:r>
              <a:rPr lang="fr-FR" sz="2000" dirty="0"/>
              <a:t>Créer un nouveau dossier en local</a:t>
            </a:r>
          </a:p>
          <a:p>
            <a:pPr lvl="1"/>
            <a:r>
              <a:rPr lang="fr-FR" sz="2000" dirty="0"/>
              <a:t>Y créer un fichier git_exercice.txt</a:t>
            </a:r>
          </a:p>
          <a:p>
            <a:pPr lvl="1"/>
            <a:r>
              <a:rPr lang="fr-FR" sz="2000" dirty="0"/>
              <a:t>Écrire à l’intérieur 5 commandes </a:t>
            </a:r>
            <a:r>
              <a:rPr lang="fr-FR" sz="2000" dirty="0" err="1"/>
              <a:t>gits</a:t>
            </a:r>
            <a:r>
              <a:rPr lang="fr-FR" sz="2000" dirty="0"/>
              <a:t>, une par ligne, la première doit être « git init »</a:t>
            </a:r>
          </a:p>
          <a:p>
            <a:pPr lvl="1"/>
            <a:r>
              <a:rPr lang="fr-FR" sz="2000" dirty="0" err="1"/>
              <a:t>Commitez</a:t>
            </a:r>
            <a:r>
              <a:rPr lang="fr-FR" sz="2000" dirty="0"/>
              <a:t> puis poussez vers votre repo GitHub</a:t>
            </a:r>
          </a:p>
          <a:p>
            <a:pPr lvl="1"/>
            <a:r>
              <a:rPr lang="fr-FR" sz="2000" dirty="0"/>
              <a:t>Rajouter un fichier git_exercice_2.txt  via </a:t>
            </a:r>
            <a:r>
              <a:rPr lang="fr-FR" sz="2000" dirty="0" err="1"/>
              <a:t>Github</a:t>
            </a:r>
            <a:endParaRPr lang="fr-FR" sz="2000" dirty="0"/>
          </a:p>
          <a:p>
            <a:pPr lvl="1"/>
            <a:r>
              <a:rPr lang="fr-FR" sz="2000" dirty="0"/>
              <a:t>Modifier votre fichier local git_exercice.txt en rajoutant 2 commandes git</a:t>
            </a:r>
          </a:p>
          <a:p>
            <a:pPr lvl="1"/>
            <a:r>
              <a:rPr lang="fr-FR" sz="2000" dirty="0" err="1"/>
              <a:t>Commitez</a:t>
            </a:r>
            <a:r>
              <a:rPr lang="fr-FR" sz="2000" dirty="0"/>
              <a:t> puis poussez vers votre repo GitHub </a:t>
            </a:r>
            <a:r>
              <a:rPr lang="fr-FR" sz="2000" spc="-5" dirty="0" err="1">
                <a:latin typeface="Courier New"/>
                <a:cs typeface="Courier New"/>
              </a:rPr>
              <a:t>GitExercice</a:t>
            </a:r>
            <a:endParaRPr lang="fr-FR" sz="2000" spc="-5" dirty="0">
              <a:latin typeface="Courier New"/>
              <a:cs typeface="Courier New"/>
            </a:endParaRPr>
          </a:p>
          <a:p>
            <a:pPr lvl="1"/>
            <a:endParaRPr lang="fr-FR" sz="2000" spc="-5" dirty="0">
              <a:latin typeface="Courier New"/>
              <a:cs typeface="Courier New"/>
            </a:endParaRPr>
          </a:p>
          <a:p>
            <a:pPr lvl="1"/>
            <a:r>
              <a:rPr lang="fr-FR" sz="2000" spc="-5" dirty="0">
                <a:latin typeface="Courier New"/>
                <a:cs typeface="Courier New"/>
              </a:rPr>
              <a:t>Recommencez jusqu’à ce que votre dépôt distant soit le même que ce que vous voulez en local</a:t>
            </a:r>
            <a:endParaRPr lang="fr-FR" sz="2000" dirty="0"/>
          </a:p>
          <a:p>
            <a:pPr lvl="1"/>
            <a:endParaRPr lang="fr-FR" sz="2000" dirty="0"/>
          </a:p>
          <a:p>
            <a:pPr lvl="1"/>
            <a:endParaRPr lang="fr-FR" sz="2000" dirty="0"/>
          </a:p>
          <a:p>
            <a:pPr lvl="1"/>
            <a:endParaRPr lang="fr-FR" sz="2000" b="1" spc="-5" dirty="0">
              <a:latin typeface="Courier New"/>
              <a:cs typeface="Courier New"/>
            </a:endParaRPr>
          </a:p>
          <a:p>
            <a:pPr lvl="2"/>
            <a:endParaRPr lang="fr-FR" sz="1600" b="1" dirty="0">
              <a:latin typeface="Courier New"/>
              <a:cs typeface="Courier New"/>
            </a:endParaRPr>
          </a:p>
          <a:p>
            <a:pPr lvl="2"/>
            <a:endParaRPr lang="fr-FR" sz="1600" b="1" dirty="0">
              <a:latin typeface="Courier New"/>
              <a:cs typeface="Courier New"/>
            </a:endParaRPr>
          </a:p>
          <a:p>
            <a:pPr lvl="2"/>
            <a:endParaRPr lang="fr-FR" sz="1600" b="1" spc="-5" dirty="0">
              <a:latin typeface="Courier New"/>
              <a:cs typeface="Courier New"/>
            </a:endParaRPr>
          </a:p>
          <a:p>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Tree>
    <p:extLst>
      <p:ext uri="{BB962C8B-B14F-4D97-AF65-F5344CB8AC3E}">
        <p14:creationId xmlns:p14="http://schemas.microsoft.com/office/powerpoint/2010/main" val="1888523272"/>
      </p:ext>
    </p:extLst>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4 : </a:t>
            </a:r>
            <a:r>
              <a:rPr lang="fr-FR" dirty="0" err="1"/>
              <a:t>Dépot</a:t>
            </a:r>
            <a:r>
              <a:rPr lang="fr-FR" dirty="0"/>
              <a:t> distant</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9" name="Image 8">
            <a:extLst>
              <a:ext uri="{FF2B5EF4-FFF2-40B4-BE49-F238E27FC236}">
                <a16:creationId xmlns:a16="http://schemas.microsoft.com/office/drawing/2014/main" id="{97F20AE9-E53C-4F67-97FB-AE14E8BE3500}"/>
              </a:ext>
            </a:extLst>
          </p:cNvPr>
          <p:cNvPicPr>
            <a:picLocks noChangeAspect="1"/>
          </p:cNvPicPr>
          <p:nvPr/>
        </p:nvPicPr>
        <p:blipFill>
          <a:blip r:embed="rId4"/>
          <a:stretch>
            <a:fillRect/>
          </a:stretch>
        </p:blipFill>
        <p:spPr>
          <a:xfrm>
            <a:off x="3919277" y="3999738"/>
            <a:ext cx="5224723" cy="2602090"/>
          </a:xfrm>
          <a:prstGeom prst="rect">
            <a:avLst/>
          </a:prstGeom>
          <a:ln>
            <a:solidFill>
              <a:schemeClr val="accent1"/>
            </a:solidFill>
          </a:ln>
        </p:spPr>
      </p:pic>
      <p:pic>
        <p:nvPicPr>
          <p:cNvPr id="7" name="Image 6">
            <a:extLst>
              <a:ext uri="{FF2B5EF4-FFF2-40B4-BE49-F238E27FC236}">
                <a16:creationId xmlns:a16="http://schemas.microsoft.com/office/drawing/2014/main" id="{541C7EC2-BFCC-4C94-82ED-360557489989}"/>
              </a:ext>
            </a:extLst>
          </p:cNvPr>
          <p:cNvPicPr>
            <a:picLocks noChangeAspect="1"/>
          </p:cNvPicPr>
          <p:nvPr/>
        </p:nvPicPr>
        <p:blipFill>
          <a:blip r:embed="rId5"/>
          <a:stretch>
            <a:fillRect/>
          </a:stretch>
        </p:blipFill>
        <p:spPr>
          <a:xfrm>
            <a:off x="218856" y="6021088"/>
            <a:ext cx="2362530" cy="295316"/>
          </a:xfrm>
          <a:prstGeom prst="rect">
            <a:avLst/>
          </a:prstGeom>
          <a:ln>
            <a:solidFill>
              <a:schemeClr val="accent1"/>
            </a:solidFill>
          </a:ln>
        </p:spPr>
      </p:pic>
      <p:pic>
        <p:nvPicPr>
          <p:cNvPr id="8" name="Image 7">
            <a:extLst>
              <a:ext uri="{FF2B5EF4-FFF2-40B4-BE49-F238E27FC236}">
                <a16:creationId xmlns:a16="http://schemas.microsoft.com/office/drawing/2014/main" id="{5C4ACEC1-9E8E-4FAA-BD29-ACB989B66CDA}"/>
              </a:ext>
            </a:extLst>
          </p:cNvPr>
          <p:cNvPicPr>
            <a:picLocks noChangeAspect="1"/>
          </p:cNvPicPr>
          <p:nvPr/>
        </p:nvPicPr>
        <p:blipFill>
          <a:blip r:embed="rId6"/>
          <a:stretch>
            <a:fillRect/>
          </a:stretch>
        </p:blipFill>
        <p:spPr>
          <a:xfrm>
            <a:off x="1557177" y="5595498"/>
            <a:ext cx="2286319" cy="257211"/>
          </a:xfrm>
          <a:prstGeom prst="rect">
            <a:avLst/>
          </a:prstGeom>
          <a:ln>
            <a:solidFill>
              <a:schemeClr val="accent1"/>
            </a:solidFill>
          </a:ln>
        </p:spPr>
      </p:pic>
      <p:sp>
        <p:nvSpPr>
          <p:cNvPr id="24" name="Espace réservé du contenu 10">
            <a:extLst>
              <a:ext uri="{FF2B5EF4-FFF2-40B4-BE49-F238E27FC236}">
                <a16:creationId xmlns:a16="http://schemas.microsoft.com/office/drawing/2014/main" id="{74B6EC07-D2F1-4158-885A-4125C5399F23}"/>
              </a:ext>
            </a:extLst>
          </p:cNvPr>
          <p:cNvSpPr>
            <a:spLocks noGrp="1"/>
          </p:cNvSpPr>
          <p:nvPr>
            <p:ph sz="half" idx="1"/>
          </p:nvPr>
        </p:nvSpPr>
        <p:spPr>
          <a:xfrm>
            <a:off x="127000" y="548679"/>
            <a:ext cx="8890000" cy="6291449"/>
          </a:xfrm>
        </p:spPr>
        <p:txBody>
          <a:bodyPr>
            <a:normAutofit/>
          </a:bodyPr>
          <a:lstStyle/>
          <a:p>
            <a:r>
              <a:rPr lang="fr-FR" dirty="0"/>
              <a:t>Travail avec plusieurs </a:t>
            </a:r>
            <a:r>
              <a:rPr lang="fr-FR" dirty="0" err="1"/>
              <a:t>dépots</a:t>
            </a:r>
            <a:r>
              <a:rPr lang="fr-FR" dirty="0"/>
              <a:t> distants :</a:t>
            </a:r>
          </a:p>
          <a:p>
            <a:pPr lvl="2"/>
            <a:r>
              <a:rPr lang="fr-FR" dirty="0"/>
              <a:t>git </a:t>
            </a:r>
            <a:r>
              <a:rPr lang="fr-FR" dirty="0" err="1"/>
              <a:t>remote</a:t>
            </a:r>
            <a:r>
              <a:rPr lang="fr-FR" dirty="0"/>
              <a:t> </a:t>
            </a:r>
            <a:r>
              <a:rPr lang="fr-FR" dirty="0" err="1"/>
              <a:t>add</a:t>
            </a:r>
            <a:r>
              <a:rPr lang="fr-FR" dirty="0"/>
              <a:t> </a:t>
            </a:r>
            <a:r>
              <a:rPr lang="fr-FR" dirty="0">
                <a:solidFill>
                  <a:srgbClr val="002060"/>
                </a:solidFill>
              </a:rPr>
              <a:t>&lt;</a:t>
            </a:r>
            <a:r>
              <a:rPr lang="fr-FR" dirty="0" err="1">
                <a:solidFill>
                  <a:srgbClr val="002060"/>
                </a:solidFill>
              </a:rPr>
              <a:t>NomRepoDist</a:t>
            </a:r>
            <a:r>
              <a:rPr lang="fr-FR" dirty="0">
                <a:solidFill>
                  <a:srgbClr val="002060"/>
                </a:solidFill>
              </a:rPr>
              <a:t>&gt; </a:t>
            </a:r>
            <a:r>
              <a:rPr lang="fr-FR" dirty="0"/>
              <a:t>https://github.com/Francis-Panzani/Formation_Git_Exemple.git</a:t>
            </a:r>
          </a:p>
          <a:p>
            <a:pPr lvl="2"/>
            <a:r>
              <a:rPr lang="fr-FR" dirty="0"/>
              <a:t>git </a:t>
            </a:r>
            <a:r>
              <a:rPr lang="fr-FR" dirty="0" err="1"/>
              <a:t>remote</a:t>
            </a:r>
            <a:r>
              <a:rPr lang="fr-FR" dirty="0"/>
              <a:t> [–v]</a:t>
            </a:r>
          </a:p>
          <a:p>
            <a:pPr lvl="2"/>
            <a:r>
              <a:rPr lang="fr-FR" dirty="0"/>
              <a:t>git </a:t>
            </a:r>
            <a:r>
              <a:rPr lang="fr-FR" dirty="0" err="1"/>
              <a:t>remote</a:t>
            </a:r>
            <a:r>
              <a:rPr lang="fr-FR" dirty="0"/>
              <a:t> show </a:t>
            </a:r>
            <a:r>
              <a:rPr lang="fr-FR" dirty="0">
                <a:solidFill>
                  <a:srgbClr val="002060"/>
                </a:solidFill>
              </a:rPr>
              <a:t>&lt;</a:t>
            </a:r>
            <a:r>
              <a:rPr lang="fr-FR" dirty="0" err="1">
                <a:solidFill>
                  <a:srgbClr val="002060"/>
                </a:solidFill>
              </a:rPr>
              <a:t>NomRepoDist</a:t>
            </a:r>
            <a:r>
              <a:rPr lang="fr-FR" dirty="0">
                <a:solidFill>
                  <a:srgbClr val="002060"/>
                </a:solidFill>
              </a:rPr>
              <a:t>&gt; </a:t>
            </a:r>
            <a:endParaRPr lang="fr-FR" dirty="0"/>
          </a:p>
          <a:p>
            <a:pPr lvl="2"/>
            <a:r>
              <a:rPr lang="fr-FR" dirty="0"/>
              <a:t>git </a:t>
            </a:r>
            <a:r>
              <a:rPr lang="fr-FR" dirty="0" err="1"/>
              <a:t>fetch</a:t>
            </a:r>
            <a:r>
              <a:rPr lang="fr-FR" dirty="0"/>
              <a:t> </a:t>
            </a:r>
            <a:r>
              <a:rPr lang="fr-FR" dirty="0">
                <a:solidFill>
                  <a:srgbClr val="002060"/>
                </a:solidFill>
              </a:rPr>
              <a:t>&lt;</a:t>
            </a:r>
            <a:r>
              <a:rPr lang="fr-FR" dirty="0" err="1">
                <a:solidFill>
                  <a:srgbClr val="002060"/>
                </a:solidFill>
              </a:rPr>
              <a:t>NomRepoDist</a:t>
            </a:r>
            <a:r>
              <a:rPr lang="fr-FR" dirty="0">
                <a:solidFill>
                  <a:srgbClr val="002060"/>
                </a:solidFill>
              </a:rPr>
              <a:t>&gt; </a:t>
            </a:r>
          </a:p>
          <a:p>
            <a:pPr lvl="2"/>
            <a:r>
              <a:rPr lang="fr-FR" dirty="0"/>
              <a:t>un dépôt GIT peut être lié à un nombre arbitraire de dépôts distants, chacun identifié par un nom</a:t>
            </a:r>
            <a:endParaRPr lang="en-US" dirty="0"/>
          </a:p>
          <a:p>
            <a:pPr lvl="2"/>
            <a:r>
              <a:rPr lang="en-US" dirty="0"/>
              <a:t>On </a:t>
            </a:r>
            <a:r>
              <a:rPr lang="en-US" dirty="0" err="1"/>
              <a:t>verra</a:t>
            </a:r>
            <a:r>
              <a:rPr lang="en-US" dirty="0"/>
              <a:t> plus loin comment </a:t>
            </a:r>
            <a:r>
              <a:rPr lang="en-US" dirty="0" err="1"/>
              <a:t>travailler</a:t>
            </a:r>
            <a:r>
              <a:rPr lang="en-US" dirty="0"/>
              <a:t> avec les branches </a:t>
            </a:r>
            <a:r>
              <a:rPr lang="en-US" dirty="0" err="1"/>
              <a:t>distantes</a:t>
            </a:r>
            <a:endParaRPr lang="en-US" dirty="0"/>
          </a:p>
          <a:p>
            <a:pPr lvl="2"/>
            <a:endParaRPr lang="fr-FR" dirty="0"/>
          </a:p>
          <a:p>
            <a:pPr lvl="1"/>
            <a:r>
              <a:rPr lang="fr-FR" dirty="0"/>
              <a:t>Avec </a:t>
            </a:r>
            <a:r>
              <a:rPr lang="fr-FR" dirty="0" err="1"/>
              <a:t>tortoise</a:t>
            </a:r>
            <a:r>
              <a:rPr lang="fr-FR" dirty="0"/>
              <a:t> :</a:t>
            </a:r>
          </a:p>
          <a:p>
            <a:pPr lvl="1"/>
            <a:endParaRPr lang="fr-FR" dirty="0"/>
          </a:p>
          <a:p>
            <a:pPr lvl="1"/>
            <a:endParaRPr lang="fr-FR" dirty="0"/>
          </a:p>
          <a:p>
            <a:pPr marL="365125" lvl="1" indent="0">
              <a:buNone/>
            </a:pPr>
            <a:r>
              <a:rPr lang="fr-FR" dirty="0"/>
              <a:t>  </a:t>
            </a:r>
          </a:p>
          <a:p>
            <a:pPr lvl="2"/>
            <a:endParaRPr lang="fr-FR" dirty="0"/>
          </a:p>
        </p:txBody>
      </p:sp>
    </p:spTree>
    <p:extLst>
      <p:ext uri="{BB962C8B-B14F-4D97-AF65-F5344CB8AC3E}">
        <p14:creationId xmlns:p14="http://schemas.microsoft.com/office/powerpoint/2010/main" val="442327810"/>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1 : Introduction</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Que permet Git : </a:t>
            </a:r>
          </a:p>
          <a:p>
            <a:pPr lvl="1"/>
            <a:r>
              <a:rPr lang="fr-FR" dirty="0"/>
              <a:t>De versionner ses fichiers (code, images, documents, …)</a:t>
            </a:r>
          </a:p>
          <a:p>
            <a:pPr lvl="1"/>
            <a:r>
              <a:rPr lang="fr-FR" dirty="0"/>
              <a:t> De mettre en attente une version et de travailler sur une autre version</a:t>
            </a:r>
          </a:p>
          <a:p>
            <a:pPr lvl="1"/>
            <a:r>
              <a:rPr lang="fr-FR" dirty="0"/>
              <a:t> De pouvoir fusionner un même fichier sur lequel plusieurs personnes ont travaillé</a:t>
            </a:r>
          </a:p>
          <a:p>
            <a:pPr lvl="1"/>
            <a:r>
              <a:rPr lang="fr-FR" dirty="0"/>
              <a:t> Organiser son travail par version</a:t>
            </a:r>
          </a:p>
          <a:p>
            <a:pPr lvl="1"/>
            <a:r>
              <a:rPr lang="fr-FR" dirty="0"/>
              <a:t> Publier en production son code à partir d’une version donnée</a:t>
            </a:r>
          </a:p>
          <a:p>
            <a:pPr lvl="1"/>
            <a:r>
              <a:rPr lang="fr-FR" dirty="0"/>
              <a:t> Avoir un historique précis de son projet</a:t>
            </a:r>
          </a:p>
          <a:p>
            <a:pPr lvl="1"/>
            <a:r>
              <a:rPr lang="fr-FR" dirty="0"/>
              <a:t>De sauvegarder ses versions en toute sécurité (intégrité)</a:t>
            </a:r>
          </a:p>
          <a:p>
            <a:pPr lvl="1"/>
            <a:r>
              <a:rPr lang="fr-FR" dirty="0"/>
              <a:t>De travailler en collaboratif avec des équipes très importantes</a:t>
            </a:r>
          </a:p>
          <a:p>
            <a:endParaRPr lang="fr-FR" dirty="0"/>
          </a:p>
          <a:p>
            <a:pPr marL="44450" indent="0">
              <a:buNone/>
            </a:pPr>
            <a:endParaRPr lang="fr-FR" dirty="0"/>
          </a:p>
          <a:p>
            <a:endParaRPr lang="fr-FR" dirty="0"/>
          </a:p>
          <a:p>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Tree>
    <p:extLst>
      <p:ext uri="{BB962C8B-B14F-4D97-AF65-F5344CB8AC3E}">
        <p14:creationId xmlns:p14="http://schemas.microsoft.com/office/powerpoint/2010/main" val="3314514375"/>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4 : </a:t>
            </a:r>
            <a:r>
              <a:rPr lang="fr-FR" dirty="0" err="1"/>
              <a:t>Dépot</a:t>
            </a:r>
            <a:r>
              <a:rPr lang="fr-FR" dirty="0"/>
              <a:t> distant</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14" name="Espace réservé du contenu 10">
            <a:extLst>
              <a:ext uri="{FF2B5EF4-FFF2-40B4-BE49-F238E27FC236}">
                <a16:creationId xmlns:a16="http://schemas.microsoft.com/office/drawing/2014/main" id="{D444BB17-FA3F-4637-A6C5-D0FC01049420}"/>
              </a:ext>
            </a:extLst>
          </p:cNvPr>
          <p:cNvSpPr>
            <a:spLocks noGrp="1"/>
          </p:cNvSpPr>
          <p:nvPr>
            <p:ph sz="half" idx="1"/>
          </p:nvPr>
        </p:nvSpPr>
        <p:spPr>
          <a:xfrm>
            <a:off x="127000" y="548679"/>
            <a:ext cx="8890000" cy="6291449"/>
          </a:xfrm>
        </p:spPr>
        <p:txBody>
          <a:bodyPr>
            <a:normAutofit/>
          </a:bodyPr>
          <a:lstStyle/>
          <a:p>
            <a:r>
              <a:rPr lang="fr-FR" dirty="0"/>
              <a:t>TODO si on souhaite lier un dépôt distant a une branche :</a:t>
            </a:r>
          </a:p>
          <a:p>
            <a:pPr lvl="1"/>
            <a:r>
              <a:rPr lang="fr-FR" dirty="0"/>
              <a:t>Avec git :</a:t>
            </a:r>
          </a:p>
          <a:p>
            <a:pPr lvl="2"/>
            <a:r>
              <a:rPr lang="fr-FR" dirty="0"/>
              <a:t>git </a:t>
            </a:r>
            <a:r>
              <a:rPr lang="fr-FR" dirty="0" err="1"/>
              <a:t>remote</a:t>
            </a:r>
            <a:r>
              <a:rPr lang="fr-FR" dirty="0"/>
              <a:t> </a:t>
            </a:r>
            <a:r>
              <a:rPr lang="fr-FR" dirty="0" err="1"/>
              <a:t>add</a:t>
            </a:r>
            <a:r>
              <a:rPr lang="fr-FR" dirty="0"/>
              <a:t> </a:t>
            </a:r>
            <a:r>
              <a:rPr lang="fr-FR" dirty="0">
                <a:solidFill>
                  <a:srgbClr val="002060"/>
                </a:solidFill>
              </a:rPr>
              <a:t>secondaire</a:t>
            </a:r>
            <a:r>
              <a:rPr lang="fr-FR" dirty="0"/>
              <a:t> </a:t>
            </a:r>
            <a:r>
              <a:rPr lang="fr-FR" dirty="0">
                <a:hlinkClick r:id="rId4"/>
              </a:rPr>
              <a:t>https://github.com/rprataps/Exer1.git</a:t>
            </a:r>
            <a:endParaRPr lang="fr-FR" dirty="0"/>
          </a:p>
          <a:p>
            <a:pPr lvl="2"/>
            <a:r>
              <a:rPr lang="fr-FR" dirty="0"/>
              <a:t>git </a:t>
            </a:r>
            <a:r>
              <a:rPr lang="fr-FR" dirty="0" err="1"/>
              <a:t>fetch</a:t>
            </a:r>
            <a:r>
              <a:rPr lang="fr-FR" dirty="0"/>
              <a:t> </a:t>
            </a:r>
            <a:r>
              <a:rPr lang="fr-FR" dirty="0">
                <a:solidFill>
                  <a:srgbClr val="002060"/>
                </a:solidFill>
              </a:rPr>
              <a:t>secondaire</a:t>
            </a:r>
          </a:p>
          <a:p>
            <a:pPr lvl="2"/>
            <a:r>
              <a:rPr lang="fr-FR" dirty="0"/>
              <a:t>git </a:t>
            </a:r>
            <a:r>
              <a:rPr lang="fr-FR" dirty="0" err="1"/>
              <a:t>checkout</a:t>
            </a:r>
            <a:r>
              <a:rPr lang="fr-FR" dirty="0"/>
              <a:t> </a:t>
            </a:r>
            <a:r>
              <a:rPr lang="fr-FR" b="1" dirty="0">
                <a:solidFill>
                  <a:srgbClr val="002060"/>
                </a:solidFill>
              </a:rPr>
              <a:t>secondaire</a:t>
            </a:r>
            <a:r>
              <a:rPr lang="fr-FR" b="1" dirty="0"/>
              <a:t>/master</a:t>
            </a:r>
          </a:p>
          <a:p>
            <a:pPr lvl="2"/>
            <a:r>
              <a:rPr lang="fr-FR" dirty="0"/>
              <a:t>git switch -c </a:t>
            </a:r>
            <a:r>
              <a:rPr lang="fr-FR" b="1" dirty="0">
                <a:solidFill>
                  <a:srgbClr val="002060"/>
                </a:solidFill>
              </a:rPr>
              <a:t>secondaire</a:t>
            </a:r>
            <a:r>
              <a:rPr lang="fr-FR" b="1" dirty="0"/>
              <a:t>/master</a:t>
            </a:r>
          </a:p>
          <a:p>
            <a:pPr lvl="1"/>
            <a:endParaRPr lang="fr-FR" dirty="0"/>
          </a:p>
          <a:p>
            <a:pPr lvl="1"/>
            <a:endParaRPr lang="fr-FR" dirty="0"/>
          </a:p>
          <a:p>
            <a:pPr marL="365125" lvl="1" indent="0">
              <a:buNone/>
            </a:pPr>
            <a:r>
              <a:rPr lang="fr-FR" dirty="0"/>
              <a:t>  </a:t>
            </a:r>
          </a:p>
          <a:p>
            <a:pPr lvl="2"/>
            <a:endParaRPr lang="fr-FR" dirty="0"/>
          </a:p>
        </p:txBody>
      </p:sp>
    </p:spTree>
    <p:extLst>
      <p:ext uri="{BB962C8B-B14F-4D97-AF65-F5344CB8AC3E}">
        <p14:creationId xmlns:p14="http://schemas.microsoft.com/office/powerpoint/2010/main" val="3874282946"/>
      </p:ext>
    </p:extLst>
  </p:cSld>
  <p:clrMapOvr>
    <a:masterClrMapping/>
  </p:clrMapOvr>
  <p:transition spd="slow">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4 : Les branches distantes </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a:xfrm>
            <a:off x="127000" y="548680"/>
            <a:ext cx="8890000" cy="6228512"/>
          </a:xfrm>
        </p:spPr>
        <p:txBody>
          <a:bodyPr>
            <a:normAutofit lnSpcReduction="10000"/>
          </a:bodyPr>
          <a:lstStyle/>
          <a:p>
            <a:r>
              <a:rPr lang="fr-FR" dirty="0"/>
              <a:t>Les branches distantes :</a:t>
            </a:r>
          </a:p>
          <a:p>
            <a:pPr lvl="1"/>
            <a:r>
              <a:rPr lang="fr-FR" dirty="0"/>
              <a:t>Les branches distantes sont des références à l’état des branches sur votre dépôt distant (on ne peut les modifier localement).</a:t>
            </a:r>
          </a:p>
          <a:p>
            <a:pPr lvl="1"/>
            <a:r>
              <a:rPr lang="fr-FR" dirty="0"/>
              <a:t>Les branches distantes agissent comme des </a:t>
            </a:r>
            <a:r>
              <a:rPr lang="fr-FR" dirty="0" err="1"/>
              <a:t>marques-pages</a:t>
            </a:r>
            <a:r>
              <a:rPr lang="fr-FR" dirty="0"/>
              <a:t> pour vous aider à vous souvenir de l’état de votre dépôt distant lorsque vous vous y êtes connectés.</a:t>
            </a:r>
          </a:p>
          <a:p>
            <a:pPr lvl="1"/>
            <a:r>
              <a:rPr lang="fr-FR" dirty="0"/>
              <a:t>Elles prennent la forme de (distant)/(branche).</a:t>
            </a:r>
          </a:p>
          <a:p>
            <a:pPr lvl="1"/>
            <a:endParaRPr lang="fr-FR" dirty="0"/>
          </a:p>
          <a:p>
            <a:pPr lvl="2"/>
            <a:r>
              <a:rPr lang="fr-FR" dirty="0"/>
              <a:t>Si maintenant vous faites un git </a:t>
            </a:r>
            <a:r>
              <a:rPr lang="fr-FR" dirty="0" err="1"/>
              <a:t>status</a:t>
            </a:r>
            <a:r>
              <a:rPr lang="fr-FR" dirty="0"/>
              <a:t> dans votre repo local qui contient les datas du dépôt distant GitHub vous aurez : </a:t>
            </a:r>
          </a:p>
          <a:p>
            <a:pPr lvl="2"/>
            <a:endParaRPr lang="fr-FR" dirty="0"/>
          </a:p>
          <a:p>
            <a:pPr lvl="2"/>
            <a:endParaRPr lang="fr-FR" dirty="0"/>
          </a:p>
          <a:p>
            <a:pPr lvl="2"/>
            <a:endParaRPr lang="fr-FR" dirty="0"/>
          </a:p>
          <a:p>
            <a:pPr lvl="2"/>
            <a:endParaRPr lang="fr-FR" dirty="0"/>
          </a:p>
          <a:p>
            <a:pPr lvl="2"/>
            <a:r>
              <a:rPr lang="fr-FR" dirty="0"/>
              <a:t>Il y a une branche master pour chaque collaborateur et une </a:t>
            </a:r>
            <a:r>
              <a:rPr lang="fr-FR" dirty="0" err="1"/>
              <a:t>origin</a:t>
            </a:r>
            <a:r>
              <a:rPr lang="fr-FR" dirty="0"/>
              <a:t>/master (qui contient l’image de la dernière synchronisation)</a:t>
            </a:r>
          </a:p>
          <a:p>
            <a:pPr lvl="2"/>
            <a:endParaRPr lang="fr-FR" dirty="0"/>
          </a:p>
          <a:p>
            <a:pPr lvl="2"/>
            <a:endParaRPr lang="fr-FR" dirty="0"/>
          </a:p>
          <a:p>
            <a:pPr lvl="2"/>
            <a:endParaRPr lang="fr-FR" dirty="0"/>
          </a:p>
          <a:p>
            <a:pPr lvl="2"/>
            <a:endParaRPr lang="fr-FR" dirty="0"/>
          </a:p>
          <a:p>
            <a:pPr lvl="2"/>
            <a:endParaRPr lang="fr-FR" dirty="0"/>
          </a:p>
          <a:p>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5" name="Rectangle 4">
            <a:extLst>
              <a:ext uri="{FF2B5EF4-FFF2-40B4-BE49-F238E27FC236}">
                <a16:creationId xmlns:a16="http://schemas.microsoft.com/office/drawing/2014/main" id="{4AC50BA9-5DE6-4EBC-9064-43BA03AEFD31}"/>
              </a:ext>
            </a:extLst>
          </p:cNvPr>
          <p:cNvSpPr/>
          <p:nvPr/>
        </p:nvSpPr>
        <p:spPr>
          <a:xfrm>
            <a:off x="1475580" y="4543149"/>
            <a:ext cx="5063157" cy="1200329"/>
          </a:xfrm>
          <a:prstGeom prst="rect">
            <a:avLst/>
          </a:prstGeom>
          <a:solidFill>
            <a:schemeClr val="tx1"/>
          </a:solidFill>
          <a:ln>
            <a:solidFill>
              <a:schemeClr val="accent1"/>
            </a:solidFill>
          </a:ln>
        </p:spPr>
        <p:txBody>
          <a:bodyPr wrap="square">
            <a:spAutoFit/>
          </a:bodyPr>
          <a:lstStyle/>
          <a:p>
            <a:r>
              <a:rPr lang="fr-FR" dirty="0">
                <a:solidFill>
                  <a:schemeClr val="bg1"/>
                </a:solidFill>
              </a:rPr>
              <a:t>git </a:t>
            </a:r>
            <a:r>
              <a:rPr lang="fr-FR" dirty="0" err="1">
                <a:solidFill>
                  <a:schemeClr val="bg1"/>
                </a:solidFill>
              </a:rPr>
              <a:t>status</a:t>
            </a:r>
            <a:endParaRPr lang="fr-FR" dirty="0">
              <a:solidFill>
                <a:schemeClr val="bg1"/>
              </a:solidFill>
            </a:endParaRPr>
          </a:p>
          <a:p>
            <a:r>
              <a:rPr lang="fr-FR" dirty="0">
                <a:solidFill>
                  <a:schemeClr val="bg1"/>
                </a:solidFill>
              </a:rPr>
              <a:t>On </a:t>
            </a:r>
            <a:r>
              <a:rPr lang="fr-FR" dirty="0" err="1">
                <a:solidFill>
                  <a:schemeClr val="bg1"/>
                </a:solidFill>
              </a:rPr>
              <a:t>branch</a:t>
            </a:r>
            <a:r>
              <a:rPr lang="fr-FR" dirty="0">
                <a:solidFill>
                  <a:schemeClr val="bg1"/>
                </a:solidFill>
              </a:rPr>
              <a:t> master</a:t>
            </a:r>
          </a:p>
          <a:p>
            <a:r>
              <a:rPr lang="fr-FR" dirty="0" err="1">
                <a:solidFill>
                  <a:schemeClr val="bg1"/>
                </a:solidFill>
              </a:rPr>
              <a:t>Your</a:t>
            </a:r>
            <a:r>
              <a:rPr lang="fr-FR" dirty="0">
                <a:solidFill>
                  <a:schemeClr val="bg1"/>
                </a:solidFill>
              </a:rPr>
              <a:t> </a:t>
            </a:r>
            <a:r>
              <a:rPr lang="fr-FR" dirty="0" err="1">
                <a:solidFill>
                  <a:schemeClr val="bg1"/>
                </a:solidFill>
              </a:rPr>
              <a:t>branch</a:t>
            </a:r>
            <a:r>
              <a:rPr lang="fr-FR" dirty="0">
                <a:solidFill>
                  <a:schemeClr val="bg1"/>
                </a:solidFill>
              </a:rPr>
              <a:t> </a:t>
            </a:r>
            <a:r>
              <a:rPr lang="fr-FR" dirty="0" err="1">
                <a:solidFill>
                  <a:schemeClr val="bg1"/>
                </a:solidFill>
              </a:rPr>
              <a:t>is</a:t>
            </a:r>
            <a:r>
              <a:rPr lang="fr-FR" dirty="0">
                <a:solidFill>
                  <a:schemeClr val="bg1"/>
                </a:solidFill>
              </a:rPr>
              <a:t> up to date </a:t>
            </a:r>
            <a:r>
              <a:rPr lang="fr-FR" dirty="0" err="1">
                <a:solidFill>
                  <a:schemeClr val="bg1"/>
                </a:solidFill>
              </a:rPr>
              <a:t>with</a:t>
            </a:r>
            <a:r>
              <a:rPr lang="fr-FR" dirty="0">
                <a:solidFill>
                  <a:schemeClr val="bg1"/>
                </a:solidFill>
              </a:rPr>
              <a:t> </a:t>
            </a:r>
            <a:r>
              <a:rPr lang="fr-FR" b="1" dirty="0">
                <a:solidFill>
                  <a:srgbClr val="FF0000"/>
                </a:solidFill>
              </a:rPr>
              <a:t>'</a:t>
            </a:r>
            <a:r>
              <a:rPr lang="fr-FR" b="1" dirty="0" err="1">
                <a:solidFill>
                  <a:srgbClr val="FF0000"/>
                </a:solidFill>
              </a:rPr>
              <a:t>origin</a:t>
            </a:r>
            <a:r>
              <a:rPr lang="fr-FR" dirty="0">
                <a:solidFill>
                  <a:schemeClr val="bg1"/>
                </a:solidFill>
              </a:rPr>
              <a:t>/</a:t>
            </a:r>
            <a:r>
              <a:rPr lang="fr-FR" b="1" dirty="0">
                <a:solidFill>
                  <a:srgbClr val="FF0000"/>
                </a:solidFill>
              </a:rPr>
              <a:t>master</a:t>
            </a:r>
            <a:r>
              <a:rPr lang="fr-FR" dirty="0">
                <a:solidFill>
                  <a:schemeClr val="bg1"/>
                </a:solidFill>
              </a:rPr>
              <a:t>'.</a:t>
            </a:r>
          </a:p>
          <a:p>
            <a:r>
              <a:rPr lang="fr-FR" dirty="0" err="1">
                <a:solidFill>
                  <a:schemeClr val="bg1"/>
                </a:solidFill>
              </a:rPr>
              <a:t>nothing</a:t>
            </a:r>
            <a:r>
              <a:rPr lang="fr-FR" dirty="0">
                <a:solidFill>
                  <a:schemeClr val="bg1"/>
                </a:solidFill>
              </a:rPr>
              <a:t> to commit, </a:t>
            </a:r>
            <a:r>
              <a:rPr lang="fr-FR" dirty="0" err="1">
                <a:solidFill>
                  <a:schemeClr val="bg1"/>
                </a:solidFill>
              </a:rPr>
              <a:t>working</a:t>
            </a:r>
            <a:r>
              <a:rPr lang="fr-FR" dirty="0">
                <a:solidFill>
                  <a:schemeClr val="bg1"/>
                </a:solidFill>
              </a:rPr>
              <a:t> </a:t>
            </a:r>
            <a:r>
              <a:rPr lang="fr-FR" dirty="0" err="1">
                <a:solidFill>
                  <a:schemeClr val="bg1"/>
                </a:solidFill>
              </a:rPr>
              <a:t>tree</a:t>
            </a:r>
            <a:r>
              <a:rPr lang="fr-FR" dirty="0">
                <a:solidFill>
                  <a:schemeClr val="bg1"/>
                </a:solidFill>
              </a:rPr>
              <a:t> clean</a:t>
            </a:r>
          </a:p>
        </p:txBody>
      </p:sp>
    </p:spTree>
    <p:extLst>
      <p:ext uri="{BB962C8B-B14F-4D97-AF65-F5344CB8AC3E}">
        <p14:creationId xmlns:p14="http://schemas.microsoft.com/office/powerpoint/2010/main" val="4233969846"/>
      </p:ext>
    </p:extLst>
  </p:cSld>
  <p:clrMapOvr>
    <a:masterClrMapping/>
  </p:clrMapOvr>
  <p:transition spd="slow">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 coins arrondis 49">
            <a:extLst>
              <a:ext uri="{FF2B5EF4-FFF2-40B4-BE49-F238E27FC236}">
                <a16:creationId xmlns:a16="http://schemas.microsoft.com/office/drawing/2014/main" id="{F51D915B-F04F-4002-977C-F0A23218E7BD}"/>
              </a:ext>
            </a:extLst>
          </p:cNvPr>
          <p:cNvSpPr/>
          <p:nvPr/>
        </p:nvSpPr>
        <p:spPr>
          <a:xfrm>
            <a:off x="243760" y="3485433"/>
            <a:ext cx="8655288" cy="28577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bg1">
                    <a:lumMod val="50000"/>
                  </a:schemeClr>
                </a:solidFill>
              </a:rPr>
              <a:t>Les Pcs des collaborateurs en local : </a:t>
            </a:r>
          </a:p>
          <a:p>
            <a:pPr algn="ctr"/>
            <a:endParaRPr lang="fr-FR" dirty="0">
              <a:solidFill>
                <a:schemeClr val="bg1">
                  <a:lumMod val="50000"/>
                </a:schemeClr>
              </a:solidFill>
            </a:endParaRPr>
          </a:p>
          <a:p>
            <a:pPr algn="ctr"/>
            <a:endParaRPr lang="fr-FR" dirty="0">
              <a:solidFill>
                <a:schemeClr val="bg1">
                  <a:lumMod val="50000"/>
                </a:schemeClr>
              </a:solidFill>
            </a:endParaRPr>
          </a:p>
          <a:p>
            <a:pPr algn="ctr"/>
            <a:endParaRPr lang="fr-FR" dirty="0">
              <a:solidFill>
                <a:schemeClr val="bg1">
                  <a:lumMod val="50000"/>
                </a:schemeClr>
              </a:solidFill>
            </a:endParaRPr>
          </a:p>
          <a:p>
            <a:pPr algn="ctr"/>
            <a:r>
              <a:rPr lang="fr-FR" dirty="0">
                <a:solidFill>
                  <a:schemeClr val="bg1">
                    <a:lumMod val="50000"/>
                  </a:schemeClr>
                </a:solidFill>
              </a:rPr>
              <a:t>					Et après plusieurs </a:t>
            </a:r>
            <a:r>
              <a:rPr lang="fr-FR" dirty="0" err="1">
                <a:solidFill>
                  <a:schemeClr val="bg1">
                    <a:lumMod val="50000"/>
                  </a:schemeClr>
                </a:solidFill>
              </a:rPr>
              <a:t>commits</a:t>
            </a:r>
            <a:r>
              <a:rPr lang="fr-FR" dirty="0">
                <a:solidFill>
                  <a:schemeClr val="bg1">
                    <a:lumMod val="50000"/>
                  </a:schemeClr>
                </a:solidFill>
              </a:rPr>
              <a:t> ?</a:t>
            </a:r>
          </a:p>
          <a:p>
            <a:pPr algn="ctr"/>
            <a:r>
              <a:rPr lang="fr-FR" dirty="0">
                <a:solidFill>
                  <a:schemeClr val="bg1">
                    <a:lumMod val="50000"/>
                  </a:schemeClr>
                </a:solidFill>
              </a:rPr>
              <a:t>			</a:t>
            </a:r>
          </a:p>
          <a:p>
            <a:pPr algn="ctr"/>
            <a:endParaRPr lang="fr-FR" dirty="0">
              <a:solidFill>
                <a:schemeClr val="bg1">
                  <a:lumMod val="50000"/>
                </a:schemeClr>
              </a:solidFill>
            </a:endParaRPr>
          </a:p>
          <a:p>
            <a:pPr algn="ctr"/>
            <a:endParaRPr lang="fr-FR" dirty="0">
              <a:solidFill>
                <a:schemeClr val="bg1">
                  <a:lumMod val="50000"/>
                </a:schemeClr>
              </a:solidFill>
            </a:endParaRPr>
          </a:p>
          <a:p>
            <a:pPr algn="ctr"/>
            <a:endParaRPr lang="fr-FR" dirty="0">
              <a:solidFill>
                <a:schemeClr val="bg1">
                  <a:lumMod val="50000"/>
                </a:schemeClr>
              </a:solidFill>
            </a:endParaRPr>
          </a:p>
          <a:p>
            <a:pPr algn="ctr"/>
            <a:endParaRPr lang="fr-FR" dirty="0">
              <a:solidFill>
                <a:schemeClr val="bg1">
                  <a:lumMod val="50000"/>
                </a:schemeClr>
              </a:solidFill>
            </a:endParaRPr>
          </a:p>
        </p:txBody>
      </p:sp>
      <p:sp>
        <p:nvSpPr>
          <p:cNvPr id="47" name="Rectangle : coins arrondis 46">
            <a:extLst>
              <a:ext uri="{FF2B5EF4-FFF2-40B4-BE49-F238E27FC236}">
                <a16:creationId xmlns:a16="http://schemas.microsoft.com/office/drawing/2014/main" id="{4407BC10-D5F5-4E35-A089-43B95E30D468}"/>
              </a:ext>
            </a:extLst>
          </p:cNvPr>
          <p:cNvSpPr/>
          <p:nvPr/>
        </p:nvSpPr>
        <p:spPr>
          <a:xfrm>
            <a:off x="2238064" y="1016552"/>
            <a:ext cx="6660984" cy="183782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bg1">
                    <a:lumMod val="50000"/>
                  </a:schemeClr>
                </a:solidFill>
              </a:rPr>
              <a:t>GitHub.com/</a:t>
            </a:r>
            <a:r>
              <a:rPr lang="fr-FR" dirty="0" err="1">
                <a:solidFill>
                  <a:schemeClr val="bg1">
                    <a:lumMod val="50000"/>
                  </a:schemeClr>
                </a:solidFill>
              </a:rPr>
              <a:t>YouRepo,git</a:t>
            </a:r>
            <a:r>
              <a:rPr lang="fr-FR" dirty="0">
                <a:solidFill>
                  <a:schemeClr val="bg1">
                    <a:lumMod val="50000"/>
                  </a:schemeClr>
                </a:solidFill>
              </a:rPr>
              <a:t> ou </a:t>
            </a:r>
            <a:r>
              <a:rPr lang="fr-FR" dirty="0" err="1">
                <a:solidFill>
                  <a:schemeClr val="bg1">
                    <a:lumMod val="50000"/>
                  </a:schemeClr>
                </a:solidFill>
              </a:rPr>
              <a:t>git,votrentreprise,com</a:t>
            </a:r>
            <a:endParaRPr lang="fr-FR" dirty="0">
              <a:solidFill>
                <a:schemeClr val="bg1">
                  <a:lumMod val="50000"/>
                </a:schemeClr>
              </a:solidFill>
            </a:endParaRPr>
          </a:p>
          <a:p>
            <a:pPr algn="ctr"/>
            <a:endParaRPr lang="fr-FR" dirty="0">
              <a:solidFill>
                <a:schemeClr val="bg1">
                  <a:lumMod val="50000"/>
                </a:schemeClr>
              </a:solidFill>
            </a:endParaRPr>
          </a:p>
          <a:p>
            <a:pPr algn="ctr"/>
            <a:endParaRPr lang="fr-FR" dirty="0">
              <a:solidFill>
                <a:schemeClr val="bg1">
                  <a:lumMod val="50000"/>
                </a:schemeClr>
              </a:solidFill>
            </a:endParaRPr>
          </a:p>
          <a:p>
            <a:pPr algn="ctr"/>
            <a:endParaRPr lang="fr-FR" dirty="0">
              <a:solidFill>
                <a:schemeClr val="bg1">
                  <a:lumMod val="50000"/>
                </a:schemeClr>
              </a:solidFill>
            </a:endParaRPr>
          </a:p>
          <a:p>
            <a:pPr algn="ctr"/>
            <a:endParaRPr lang="fr-FR" dirty="0">
              <a:solidFill>
                <a:schemeClr val="bg1">
                  <a:lumMod val="50000"/>
                </a:schemeClr>
              </a:solidFill>
            </a:endParaRPr>
          </a:p>
          <a:p>
            <a:pPr algn="ctr"/>
            <a:r>
              <a:rPr lang="fr-FR" dirty="0">
                <a:solidFill>
                  <a:schemeClr val="bg1">
                    <a:lumMod val="50000"/>
                  </a:schemeClr>
                </a:solidFill>
              </a:rPr>
              <a:t> </a:t>
            </a:r>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4 : Les branches distantes </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Les branches distantes :</a:t>
            </a:r>
          </a:p>
          <a:p>
            <a:pPr lvl="1"/>
            <a:r>
              <a:rPr lang="fr-FR" dirty="0"/>
              <a:t>Git clone : </a:t>
            </a:r>
          </a:p>
          <a:p>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7" name="Rectangle 6">
            <a:extLst>
              <a:ext uri="{FF2B5EF4-FFF2-40B4-BE49-F238E27FC236}">
                <a16:creationId xmlns:a16="http://schemas.microsoft.com/office/drawing/2014/main" id="{619C6C28-2636-4E3B-9205-9D7425DFA34D}"/>
              </a:ext>
            </a:extLst>
          </p:cNvPr>
          <p:cNvSpPr/>
          <p:nvPr/>
        </p:nvSpPr>
        <p:spPr>
          <a:xfrm>
            <a:off x="6725324" y="1529447"/>
            <a:ext cx="1224136" cy="262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master</a:t>
            </a:r>
          </a:p>
        </p:txBody>
      </p:sp>
      <p:sp>
        <p:nvSpPr>
          <p:cNvPr id="9" name="Ellipse 8">
            <a:extLst>
              <a:ext uri="{FF2B5EF4-FFF2-40B4-BE49-F238E27FC236}">
                <a16:creationId xmlns:a16="http://schemas.microsoft.com/office/drawing/2014/main" id="{04DE68B1-BC31-4A19-985D-0A1CA3A65CD9}"/>
              </a:ext>
            </a:extLst>
          </p:cNvPr>
          <p:cNvSpPr/>
          <p:nvPr/>
        </p:nvSpPr>
        <p:spPr>
          <a:xfrm>
            <a:off x="3346808" y="2392086"/>
            <a:ext cx="914400" cy="263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C0</a:t>
            </a:r>
          </a:p>
        </p:txBody>
      </p:sp>
      <p:sp>
        <p:nvSpPr>
          <p:cNvPr id="12" name="Ellipse 11">
            <a:extLst>
              <a:ext uri="{FF2B5EF4-FFF2-40B4-BE49-F238E27FC236}">
                <a16:creationId xmlns:a16="http://schemas.microsoft.com/office/drawing/2014/main" id="{8EF7F363-0E4A-4417-A711-0449D8876C12}"/>
              </a:ext>
            </a:extLst>
          </p:cNvPr>
          <p:cNvSpPr/>
          <p:nvPr/>
        </p:nvSpPr>
        <p:spPr>
          <a:xfrm>
            <a:off x="6880192" y="2340078"/>
            <a:ext cx="914400" cy="263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C3</a:t>
            </a:r>
          </a:p>
        </p:txBody>
      </p:sp>
      <p:sp>
        <p:nvSpPr>
          <p:cNvPr id="13" name="Ellipse 12">
            <a:extLst>
              <a:ext uri="{FF2B5EF4-FFF2-40B4-BE49-F238E27FC236}">
                <a16:creationId xmlns:a16="http://schemas.microsoft.com/office/drawing/2014/main" id="{9651874E-98DC-400B-BF8A-B3B667A65344}"/>
              </a:ext>
            </a:extLst>
          </p:cNvPr>
          <p:cNvSpPr/>
          <p:nvPr/>
        </p:nvSpPr>
        <p:spPr>
          <a:xfrm>
            <a:off x="4572000" y="2392086"/>
            <a:ext cx="914400" cy="263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C1</a:t>
            </a:r>
          </a:p>
        </p:txBody>
      </p:sp>
      <p:sp>
        <p:nvSpPr>
          <p:cNvPr id="14" name="Ellipse 13">
            <a:extLst>
              <a:ext uri="{FF2B5EF4-FFF2-40B4-BE49-F238E27FC236}">
                <a16:creationId xmlns:a16="http://schemas.microsoft.com/office/drawing/2014/main" id="{962FCB37-57C5-417E-9FC0-937F6312D77B}"/>
              </a:ext>
            </a:extLst>
          </p:cNvPr>
          <p:cNvSpPr/>
          <p:nvPr/>
        </p:nvSpPr>
        <p:spPr>
          <a:xfrm>
            <a:off x="5734656" y="2392086"/>
            <a:ext cx="914400" cy="263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C2</a:t>
            </a:r>
          </a:p>
        </p:txBody>
      </p:sp>
      <p:cxnSp>
        <p:nvCxnSpPr>
          <p:cNvPr id="15" name="Connecteur droit avec flèche 14">
            <a:extLst>
              <a:ext uri="{FF2B5EF4-FFF2-40B4-BE49-F238E27FC236}">
                <a16:creationId xmlns:a16="http://schemas.microsoft.com/office/drawing/2014/main" id="{CB23F09F-71A1-4B24-8C8C-E2B0E6BC9B43}"/>
              </a:ext>
            </a:extLst>
          </p:cNvPr>
          <p:cNvCxnSpPr>
            <a:stCxn id="13" idx="2"/>
            <a:endCxn id="9" idx="6"/>
          </p:cNvCxnSpPr>
          <p:nvPr/>
        </p:nvCxnSpPr>
        <p:spPr>
          <a:xfrm flipH="1">
            <a:off x="4261208" y="2523707"/>
            <a:ext cx="3107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6" name="Connecteur droit avec flèche 15">
            <a:extLst>
              <a:ext uri="{FF2B5EF4-FFF2-40B4-BE49-F238E27FC236}">
                <a16:creationId xmlns:a16="http://schemas.microsoft.com/office/drawing/2014/main" id="{A4E27AA7-9F5C-40D2-8DD2-BDC02789E87B}"/>
              </a:ext>
            </a:extLst>
          </p:cNvPr>
          <p:cNvCxnSpPr>
            <a:cxnSpLocks/>
            <a:stCxn id="14" idx="2"/>
            <a:endCxn id="13" idx="6"/>
          </p:cNvCxnSpPr>
          <p:nvPr/>
        </p:nvCxnSpPr>
        <p:spPr>
          <a:xfrm flipH="1">
            <a:off x="5486400" y="2523707"/>
            <a:ext cx="24825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Connecteur droit avec flèche 16">
            <a:extLst>
              <a:ext uri="{FF2B5EF4-FFF2-40B4-BE49-F238E27FC236}">
                <a16:creationId xmlns:a16="http://schemas.microsoft.com/office/drawing/2014/main" id="{1281A8F8-7B98-452A-AA87-DE61AD0F2F17}"/>
              </a:ext>
            </a:extLst>
          </p:cNvPr>
          <p:cNvCxnSpPr>
            <a:cxnSpLocks/>
            <a:endCxn id="14" idx="6"/>
          </p:cNvCxnSpPr>
          <p:nvPr/>
        </p:nvCxnSpPr>
        <p:spPr>
          <a:xfrm flipH="1">
            <a:off x="6649056" y="2504718"/>
            <a:ext cx="231136" cy="1898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 name="Connecteur droit avec flèche 17">
            <a:extLst>
              <a:ext uri="{FF2B5EF4-FFF2-40B4-BE49-F238E27FC236}">
                <a16:creationId xmlns:a16="http://schemas.microsoft.com/office/drawing/2014/main" id="{342DB806-E6F2-4E46-9A77-C04A20E5E12B}"/>
              </a:ext>
            </a:extLst>
          </p:cNvPr>
          <p:cNvCxnSpPr>
            <a:cxnSpLocks/>
            <a:stCxn id="7" idx="2"/>
            <a:endCxn id="12" idx="0"/>
          </p:cNvCxnSpPr>
          <p:nvPr/>
        </p:nvCxnSpPr>
        <p:spPr>
          <a:xfrm>
            <a:off x="7337392" y="1792361"/>
            <a:ext cx="0" cy="54771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Heptagone 20">
            <a:extLst>
              <a:ext uri="{FF2B5EF4-FFF2-40B4-BE49-F238E27FC236}">
                <a16:creationId xmlns:a16="http://schemas.microsoft.com/office/drawing/2014/main" id="{97B7E0D8-6DC8-4E1A-BAE7-80E7A9D0CB72}"/>
              </a:ext>
            </a:extLst>
          </p:cNvPr>
          <p:cNvSpPr/>
          <p:nvPr/>
        </p:nvSpPr>
        <p:spPr>
          <a:xfrm>
            <a:off x="832291" y="2985607"/>
            <a:ext cx="458304" cy="361658"/>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33" name="Rectangle 32">
            <a:extLst>
              <a:ext uri="{FF2B5EF4-FFF2-40B4-BE49-F238E27FC236}">
                <a16:creationId xmlns:a16="http://schemas.microsoft.com/office/drawing/2014/main" id="{5408936B-CFDC-4DF8-A23E-6B5E5EDA5E09}"/>
              </a:ext>
            </a:extLst>
          </p:cNvPr>
          <p:cNvSpPr/>
          <p:nvPr/>
        </p:nvSpPr>
        <p:spPr>
          <a:xfrm>
            <a:off x="3493048" y="4030861"/>
            <a:ext cx="1625964" cy="281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origin</a:t>
            </a:r>
            <a:r>
              <a:rPr lang="fr-FR" dirty="0"/>
              <a:t>/master</a:t>
            </a:r>
          </a:p>
        </p:txBody>
      </p:sp>
      <p:sp>
        <p:nvSpPr>
          <p:cNvPr id="34" name="Rectangle 33">
            <a:extLst>
              <a:ext uri="{FF2B5EF4-FFF2-40B4-BE49-F238E27FC236}">
                <a16:creationId xmlns:a16="http://schemas.microsoft.com/office/drawing/2014/main" id="{C1282D98-E488-4F5E-8D9C-6E1355B7F617}"/>
              </a:ext>
            </a:extLst>
          </p:cNvPr>
          <p:cNvSpPr/>
          <p:nvPr/>
        </p:nvSpPr>
        <p:spPr>
          <a:xfrm>
            <a:off x="3622276" y="5324336"/>
            <a:ext cx="1224136" cy="262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master</a:t>
            </a:r>
          </a:p>
        </p:txBody>
      </p:sp>
      <p:sp>
        <p:nvSpPr>
          <p:cNvPr id="35" name="Ellipse 34">
            <a:extLst>
              <a:ext uri="{FF2B5EF4-FFF2-40B4-BE49-F238E27FC236}">
                <a16:creationId xmlns:a16="http://schemas.microsoft.com/office/drawing/2014/main" id="{8FC4DD50-E738-4235-814A-5EA89C5DA4B8}"/>
              </a:ext>
            </a:extLst>
          </p:cNvPr>
          <p:cNvSpPr/>
          <p:nvPr/>
        </p:nvSpPr>
        <p:spPr>
          <a:xfrm>
            <a:off x="243760" y="4675219"/>
            <a:ext cx="914400" cy="263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C0</a:t>
            </a:r>
          </a:p>
        </p:txBody>
      </p:sp>
      <p:sp>
        <p:nvSpPr>
          <p:cNvPr id="36" name="Ellipse 35">
            <a:extLst>
              <a:ext uri="{FF2B5EF4-FFF2-40B4-BE49-F238E27FC236}">
                <a16:creationId xmlns:a16="http://schemas.microsoft.com/office/drawing/2014/main" id="{F3B47116-586A-4FAE-8ECD-4BF176A21B7B}"/>
              </a:ext>
            </a:extLst>
          </p:cNvPr>
          <p:cNvSpPr/>
          <p:nvPr/>
        </p:nvSpPr>
        <p:spPr>
          <a:xfrm>
            <a:off x="3777144" y="4623211"/>
            <a:ext cx="914400" cy="26324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C3</a:t>
            </a:r>
          </a:p>
        </p:txBody>
      </p:sp>
      <p:sp>
        <p:nvSpPr>
          <p:cNvPr id="37" name="Ellipse 36">
            <a:extLst>
              <a:ext uri="{FF2B5EF4-FFF2-40B4-BE49-F238E27FC236}">
                <a16:creationId xmlns:a16="http://schemas.microsoft.com/office/drawing/2014/main" id="{881C5C88-1D5E-4A9A-A6CC-C17237ECCF7C}"/>
              </a:ext>
            </a:extLst>
          </p:cNvPr>
          <p:cNvSpPr/>
          <p:nvPr/>
        </p:nvSpPr>
        <p:spPr>
          <a:xfrm>
            <a:off x="1468952" y="4675219"/>
            <a:ext cx="914400" cy="263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C1</a:t>
            </a:r>
          </a:p>
        </p:txBody>
      </p:sp>
      <p:sp>
        <p:nvSpPr>
          <p:cNvPr id="38" name="Ellipse 37">
            <a:extLst>
              <a:ext uri="{FF2B5EF4-FFF2-40B4-BE49-F238E27FC236}">
                <a16:creationId xmlns:a16="http://schemas.microsoft.com/office/drawing/2014/main" id="{8CEF0611-44A4-4F3D-8313-0BFF4AB67ED8}"/>
              </a:ext>
            </a:extLst>
          </p:cNvPr>
          <p:cNvSpPr/>
          <p:nvPr/>
        </p:nvSpPr>
        <p:spPr>
          <a:xfrm>
            <a:off x="2631608" y="4675219"/>
            <a:ext cx="914400" cy="263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C2</a:t>
            </a:r>
          </a:p>
        </p:txBody>
      </p:sp>
      <p:cxnSp>
        <p:nvCxnSpPr>
          <p:cNvPr id="39" name="Connecteur droit avec flèche 38">
            <a:extLst>
              <a:ext uri="{FF2B5EF4-FFF2-40B4-BE49-F238E27FC236}">
                <a16:creationId xmlns:a16="http://schemas.microsoft.com/office/drawing/2014/main" id="{18DE4051-FB1E-4413-B1EA-DF219EA73141}"/>
              </a:ext>
            </a:extLst>
          </p:cNvPr>
          <p:cNvCxnSpPr>
            <a:stCxn id="37" idx="2"/>
            <a:endCxn id="35" idx="6"/>
          </p:cNvCxnSpPr>
          <p:nvPr/>
        </p:nvCxnSpPr>
        <p:spPr>
          <a:xfrm flipH="1">
            <a:off x="1158160" y="4806840"/>
            <a:ext cx="3107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0" name="Connecteur droit avec flèche 39">
            <a:extLst>
              <a:ext uri="{FF2B5EF4-FFF2-40B4-BE49-F238E27FC236}">
                <a16:creationId xmlns:a16="http://schemas.microsoft.com/office/drawing/2014/main" id="{B88A2BF0-FF27-443E-A684-302E1767B494}"/>
              </a:ext>
            </a:extLst>
          </p:cNvPr>
          <p:cNvCxnSpPr>
            <a:cxnSpLocks/>
            <a:stCxn id="38" idx="2"/>
            <a:endCxn id="37" idx="6"/>
          </p:cNvCxnSpPr>
          <p:nvPr/>
        </p:nvCxnSpPr>
        <p:spPr>
          <a:xfrm flipH="1">
            <a:off x="2383352" y="4806840"/>
            <a:ext cx="24825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1" name="Connecteur droit avec flèche 40">
            <a:extLst>
              <a:ext uri="{FF2B5EF4-FFF2-40B4-BE49-F238E27FC236}">
                <a16:creationId xmlns:a16="http://schemas.microsoft.com/office/drawing/2014/main" id="{4451CD25-F48C-4C81-B3E4-3A6CCC362B04}"/>
              </a:ext>
            </a:extLst>
          </p:cNvPr>
          <p:cNvCxnSpPr>
            <a:cxnSpLocks/>
            <a:endCxn id="38" idx="6"/>
          </p:cNvCxnSpPr>
          <p:nvPr/>
        </p:nvCxnSpPr>
        <p:spPr>
          <a:xfrm flipH="1">
            <a:off x="3546008" y="4787851"/>
            <a:ext cx="231136" cy="1898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2" name="Connecteur droit avec flèche 41">
            <a:extLst>
              <a:ext uri="{FF2B5EF4-FFF2-40B4-BE49-F238E27FC236}">
                <a16:creationId xmlns:a16="http://schemas.microsoft.com/office/drawing/2014/main" id="{3731FF82-800E-46DE-BCBA-3097ADBDA29D}"/>
              </a:ext>
            </a:extLst>
          </p:cNvPr>
          <p:cNvCxnSpPr>
            <a:cxnSpLocks/>
            <a:endCxn id="36" idx="0"/>
          </p:cNvCxnSpPr>
          <p:nvPr/>
        </p:nvCxnSpPr>
        <p:spPr>
          <a:xfrm flipH="1">
            <a:off x="4234344" y="4326789"/>
            <a:ext cx="24858" cy="29642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3" name="Connecteur droit avec flèche 42">
            <a:extLst>
              <a:ext uri="{FF2B5EF4-FFF2-40B4-BE49-F238E27FC236}">
                <a16:creationId xmlns:a16="http://schemas.microsoft.com/office/drawing/2014/main" id="{EDEE7ABF-9CFA-4CFC-A406-84D6668C35EA}"/>
              </a:ext>
            </a:extLst>
          </p:cNvPr>
          <p:cNvCxnSpPr>
            <a:cxnSpLocks/>
            <a:stCxn id="34" idx="0"/>
            <a:endCxn id="36" idx="4"/>
          </p:cNvCxnSpPr>
          <p:nvPr/>
        </p:nvCxnSpPr>
        <p:spPr>
          <a:xfrm flipV="1">
            <a:off x="4234344" y="4886452"/>
            <a:ext cx="0" cy="4378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4" name="Rectangle : coins arrondis 43">
            <a:extLst>
              <a:ext uri="{FF2B5EF4-FFF2-40B4-BE49-F238E27FC236}">
                <a16:creationId xmlns:a16="http://schemas.microsoft.com/office/drawing/2014/main" id="{3870F47F-A37D-48E5-8E88-D4C3C94A9066}"/>
              </a:ext>
            </a:extLst>
          </p:cNvPr>
          <p:cNvSpPr/>
          <p:nvPr/>
        </p:nvSpPr>
        <p:spPr>
          <a:xfrm>
            <a:off x="3647134" y="5841832"/>
            <a:ext cx="1224136" cy="28125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HEAD</a:t>
            </a:r>
          </a:p>
        </p:txBody>
      </p:sp>
      <p:cxnSp>
        <p:nvCxnSpPr>
          <p:cNvPr id="45" name="Connecteur droit avec flèche 44">
            <a:extLst>
              <a:ext uri="{FF2B5EF4-FFF2-40B4-BE49-F238E27FC236}">
                <a16:creationId xmlns:a16="http://schemas.microsoft.com/office/drawing/2014/main" id="{410F763D-CE4B-4812-92FE-A765B2780B9C}"/>
              </a:ext>
            </a:extLst>
          </p:cNvPr>
          <p:cNvCxnSpPr>
            <a:cxnSpLocks/>
            <a:stCxn id="44" idx="0"/>
            <a:endCxn id="34" idx="2"/>
          </p:cNvCxnSpPr>
          <p:nvPr/>
        </p:nvCxnSpPr>
        <p:spPr>
          <a:xfrm flipH="1" flipV="1">
            <a:off x="4234344" y="5587250"/>
            <a:ext cx="24858" cy="2545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9" name="Heptagone 48">
            <a:extLst>
              <a:ext uri="{FF2B5EF4-FFF2-40B4-BE49-F238E27FC236}">
                <a16:creationId xmlns:a16="http://schemas.microsoft.com/office/drawing/2014/main" id="{C027ADDE-3C88-4DC4-9F64-D3664DA10578}"/>
              </a:ext>
            </a:extLst>
          </p:cNvPr>
          <p:cNvSpPr/>
          <p:nvPr/>
        </p:nvSpPr>
        <p:spPr>
          <a:xfrm>
            <a:off x="1881706" y="1405485"/>
            <a:ext cx="356358" cy="361658"/>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51" name="Rectangle 50">
            <a:extLst>
              <a:ext uri="{FF2B5EF4-FFF2-40B4-BE49-F238E27FC236}">
                <a16:creationId xmlns:a16="http://schemas.microsoft.com/office/drawing/2014/main" id="{B17FFCC9-47FC-4DF5-BAF7-10640239DFCD}"/>
              </a:ext>
            </a:extLst>
          </p:cNvPr>
          <p:cNvSpPr/>
          <p:nvPr/>
        </p:nvSpPr>
        <p:spPr>
          <a:xfrm>
            <a:off x="1518008" y="2999085"/>
            <a:ext cx="6276584" cy="369332"/>
          </a:xfrm>
          <a:prstGeom prst="rect">
            <a:avLst/>
          </a:prstGeom>
        </p:spPr>
        <p:txBody>
          <a:bodyPr wrap="square">
            <a:spAutoFit/>
          </a:bodyPr>
          <a:lstStyle/>
          <a:p>
            <a:r>
              <a:rPr lang="fr-FR" dirty="0"/>
              <a:t>git clone </a:t>
            </a:r>
            <a:r>
              <a:rPr lang="fr-FR" dirty="0">
                <a:hlinkClick r:id="rId4"/>
              </a:rPr>
              <a:t>https://github.com/rprataps/Exer1.git</a:t>
            </a:r>
            <a:endParaRPr lang="fr-FR" dirty="0"/>
          </a:p>
        </p:txBody>
      </p:sp>
      <p:sp>
        <p:nvSpPr>
          <p:cNvPr id="58" name="Heptagone 57">
            <a:extLst>
              <a:ext uri="{FF2B5EF4-FFF2-40B4-BE49-F238E27FC236}">
                <a16:creationId xmlns:a16="http://schemas.microsoft.com/office/drawing/2014/main" id="{E0BA49C5-3555-410A-8145-8AFD698AB8F9}"/>
              </a:ext>
            </a:extLst>
          </p:cNvPr>
          <p:cNvSpPr/>
          <p:nvPr/>
        </p:nvSpPr>
        <p:spPr>
          <a:xfrm>
            <a:off x="4808304" y="4547913"/>
            <a:ext cx="458304" cy="361658"/>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Tree>
    <p:extLst>
      <p:ext uri="{BB962C8B-B14F-4D97-AF65-F5344CB8AC3E}">
        <p14:creationId xmlns:p14="http://schemas.microsoft.com/office/powerpoint/2010/main" val="2050927086"/>
      </p:ext>
    </p:extLst>
  </p:cSld>
  <p:clrMapOvr>
    <a:masterClrMapping/>
  </p:clrMapOvr>
  <p:transition spd="slow">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 coins arrondis 49">
            <a:extLst>
              <a:ext uri="{FF2B5EF4-FFF2-40B4-BE49-F238E27FC236}">
                <a16:creationId xmlns:a16="http://schemas.microsoft.com/office/drawing/2014/main" id="{F51D915B-F04F-4002-977C-F0A23218E7BD}"/>
              </a:ext>
            </a:extLst>
          </p:cNvPr>
          <p:cNvSpPr/>
          <p:nvPr/>
        </p:nvSpPr>
        <p:spPr>
          <a:xfrm>
            <a:off x="154472" y="1016553"/>
            <a:ext cx="8837488" cy="24124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bg1">
                    <a:lumMod val="50000"/>
                  </a:schemeClr>
                </a:solidFill>
              </a:rPr>
              <a:t>                                                                                 Les Pcs des collaborateurs en local : </a:t>
            </a:r>
          </a:p>
          <a:p>
            <a:pPr algn="ctr"/>
            <a:endParaRPr lang="fr-FR" dirty="0">
              <a:solidFill>
                <a:schemeClr val="bg1">
                  <a:lumMod val="50000"/>
                </a:schemeClr>
              </a:solidFill>
            </a:endParaRPr>
          </a:p>
          <a:p>
            <a:pPr algn="ctr"/>
            <a:endParaRPr lang="fr-FR" dirty="0">
              <a:solidFill>
                <a:schemeClr val="bg1">
                  <a:lumMod val="50000"/>
                </a:schemeClr>
              </a:solidFill>
            </a:endParaRPr>
          </a:p>
          <a:p>
            <a:pPr algn="ctr"/>
            <a:endParaRPr lang="fr-FR" dirty="0">
              <a:solidFill>
                <a:schemeClr val="bg1">
                  <a:lumMod val="50000"/>
                </a:schemeClr>
              </a:solidFill>
            </a:endParaRPr>
          </a:p>
          <a:p>
            <a:pPr algn="ctr"/>
            <a:r>
              <a:rPr lang="fr-FR" dirty="0">
                <a:solidFill>
                  <a:schemeClr val="bg1">
                    <a:lumMod val="50000"/>
                  </a:schemeClr>
                </a:solidFill>
              </a:rPr>
              <a:t>			       Après plusieurs </a:t>
            </a:r>
            <a:r>
              <a:rPr lang="fr-FR" dirty="0" err="1">
                <a:solidFill>
                  <a:schemeClr val="bg1">
                    <a:lumMod val="50000"/>
                  </a:schemeClr>
                </a:solidFill>
              </a:rPr>
              <a:t>commits</a:t>
            </a:r>
            <a:r>
              <a:rPr lang="fr-FR" dirty="0">
                <a:solidFill>
                  <a:schemeClr val="bg1">
                    <a:lumMod val="50000"/>
                  </a:schemeClr>
                </a:solidFill>
              </a:rPr>
              <a:t> :</a:t>
            </a:r>
          </a:p>
          <a:p>
            <a:pPr algn="ctr"/>
            <a:endParaRPr lang="fr-FR" dirty="0">
              <a:solidFill>
                <a:schemeClr val="bg1">
                  <a:lumMod val="50000"/>
                </a:schemeClr>
              </a:solidFill>
            </a:endParaRPr>
          </a:p>
          <a:p>
            <a:pPr algn="ctr"/>
            <a:endParaRPr lang="fr-FR" dirty="0">
              <a:solidFill>
                <a:schemeClr val="bg1">
                  <a:lumMod val="50000"/>
                </a:schemeClr>
              </a:solidFill>
            </a:endParaRPr>
          </a:p>
          <a:p>
            <a:pPr algn="ctr"/>
            <a:endParaRPr lang="fr-FR" dirty="0">
              <a:solidFill>
                <a:schemeClr val="bg1">
                  <a:lumMod val="50000"/>
                </a:schemeClr>
              </a:solidFill>
            </a:endParaRPr>
          </a:p>
          <a:p>
            <a:pPr algn="ctr"/>
            <a:endParaRPr lang="fr-FR" dirty="0">
              <a:solidFill>
                <a:schemeClr val="bg1">
                  <a:lumMod val="50000"/>
                </a:schemeClr>
              </a:solidFill>
            </a:endParaRPr>
          </a:p>
        </p:txBody>
      </p:sp>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4 : Les branches distantes </a:t>
            </a:r>
          </a:p>
        </p:txBody>
      </p:sp>
      <p:sp>
        <p:nvSpPr>
          <p:cNvPr id="95" name="Espace réservé du contenu 10">
            <a:extLst>
              <a:ext uri="{FF2B5EF4-FFF2-40B4-BE49-F238E27FC236}">
                <a16:creationId xmlns:a16="http://schemas.microsoft.com/office/drawing/2014/main" id="{71448DDC-6766-4182-9864-36FAC2270CDD}"/>
              </a:ext>
            </a:extLst>
          </p:cNvPr>
          <p:cNvSpPr>
            <a:spLocks noGrp="1"/>
          </p:cNvSpPr>
          <p:nvPr>
            <p:ph sz="half" idx="1"/>
          </p:nvPr>
        </p:nvSpPr>
        <p:spPr/>
        <p:txBody>
          <a:bodyPr>
            <a:normAutofit/>
          </a:bodyPr>
          <a:lstStyle/>
          <a:p>
            <a:r>
              <a:rPr lang="fr-FR" dirty="0"/>
              <a:t>Les branches distantes :</a:t>
            </a:r>
          </a:p>
          <a:p>
            <a:endParaRPr lang="fr-FR" dirty="0"/>
          </a:p>
          <a:p>
            <a:endParaRPr lang="fr-FR" dirty="0"/>
          </a:p>
          <a:p>
            <a:endParaRPr lang="fr-FR" dirty="0"/>
          </a:p>
          <a:p>
            <a:endParaRPr lang="fr-FR" dirty="0"/>
          </a:p>
          <a:p>
            <a:endParaRPr lang="fr-FR" dirty="0"/>
          </a:p>
          <a:p>
            <a:pPr lvl="1"/>
            <a:r>
              <a:rPr lang="fr-FR" dirty="0"/>
              <a:t>chacun commit de son coté, idem sur le serveur :</a:t>
            </a:r>
          </a:p>
          <a:p>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33" name="Rectangle 32">
            <a:extLst>
              <a:ext uri="{FF2B5EF4-FFF2-40B4-BE49-F238E27FC236}">
                <a16:creationId xmlns:a16="http://schemas.microsoft.com/office/drawing/2014/main" id="{5408936B-CFDC-4DF8-A23E-6B5E5EDA5E09}"/>
              </a:ext>
            </a:extLst>
          </p:cNvPr>
          <p:cNvSpPr/>
          <p:nvPr/>
        </p:nvSpPr>
        <p:spPr>
          <a:xfrm>
            <a:off x="3466618" y="1181493"/>
            <a:ext cx="1625964" cy="281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origin</a:t>
            </a:r>
            <a:r>
              <a:rPr lang="fr-FR" dirty="0"/>
              <a:t>/master</a:t>
            </a:r>
          </a:p>
        </p:txBody>
      </p:sp>
      <p:sp>
        <p:nvSpPr>
          <p:cNvPr id="35" name="Ellipse 34">
            <a:extLst>
              <a:ext uri="{FF2B5EF4-FFF2-40B4-BE49-F238E27FC236}">
                <a16:creationId xmlns:a16="http://schemas.microsoft.com/office/drawing/2014/main" id="{8FC4DD50-E738-4235-814A-5EA89C5DA4B8}"/>
              </a:ext>
            </a:extLst>
          </p:cNvPr>
          <p:cNvSpPr/>
          <p:nvPr/>
        </p:nvSpPr>
        <p:spPr>
          <a:xfrm>
            <a:off x="217330" y="1825851"/>
            <a:ext cx="914400" cy="263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C0</a:t>
            </a:r>
          </a:p>
        </p:txBody>
      </p:sp>
      <p:sp>
        <p:nvSpPr>
          <p:cNvPr id="36" name="Ellipse 35">
            <a:extLst>
              <a:ext uri="{FF2B5EF4-FFF2-40B4-BE49-F238E27FC236}">
                <a16:creationId xmlns:a16="http://schemas.microsoft.com/office/drawing/2014/main" id="{F3B47116-586A-4FAE-8ECD-4BF176A21B7B}"/>
              </a:ext>
            </a:extLst>
          </p:cNvPr>
          <p:cNvSpPr/>
          <p:nvPr/>
        </p:nvSpPr>
        <p:spPr>
          <a:xfrm>
            <a:off x="3750714" y="1773843"/>
            <a:ext cx="914400" cy="263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C3</a:t>
            </a:r>
          </a:p>
        </p:txBody>
      </p:sp>
      <p:sp>
        <p:nvSpPr>
          <p:cNvPr id="37" name="Ellipse 36">
            <a:extLst>
              <a:ext uri="{FF2B5EF4-FFF2-40B4-BE49-F238E27FC236}">
                <a16:creationId xmlns:a16="http://schemas.microsoft.com/office/drawing/2014/main" id="{881C5C88-1D5E-4A9A-A6CC-C17237ECCF7C}"/>
              </a:ext>
            </a:extLst>
          </p:cNvPr>
          <p:cNvSpPr/>
          <p:nvPr/>
        </p:nvSpPr>
        <p:spPr>
          <a:xfrm>
            <a:off x="1442522" y="1825851"/>
            <a:ext cx="914400" cy="263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C1</a:t>
            </a:r>
          </a:p>
        </p:txBody>
      </p:sp>
      <p:sp>
        <p:nvSpPr>
          <p:cNvPr id="38" name="Ellipse 37">
            <a:extLst>
              <a:ext uri="{FF2B5EF4-FFF2-40B4-BE49-F238E27FC236}">
                <a16:creationId xmlns:a16="http://schemas.microsoft.com/office/drawing/2014/main" id="{8CEF0611-44A4-4F3D-8313-0BFF4AB67ED8}"/>
              </a:ext>
            </a:extLst>
          </p:cNvPr>
          <p:cNvSpPr/>
          <p:nvPr/>
        </p:nvSpPr>
        <p:spPr>
          <a:xfrm>
            <a:off x="2605178" y="1825851"/>
            <a:ext cx="914400" cy="263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C2</a:t>
            </a:r>
          </a:p>
        </p:txBody>
      </p:sp>
      <p:cxnSp>
        <p:nvCxnSpPr>
          <p:cNvPr id="39" name="Connecteur droit avec flèche 38">
            <a:extLst>
              <a:ext uri="{FF2B5EF4-FFF2-40B4-BE49-F238E27FC236}">
                <a16:creationId xmlns:a16="http://schemas.microsoft.com/office/drawing/2014/main" id="{18DE4051-FB1E-4413-B1EA-DF219EA73141}"/>
              </a:ext>
            </a:extLst>
          </p:cNvPr>
          <p:cNvCxnSpPr>
            <a:stCxn id="37" idx="2"/>
            <a:endCxn id="35" idx="6"/>
          </p:cNvCxnSpPr>
          <p:nvPr/>
        </p:nvCxnSpPr>
        <p:spPr>
          <a:xfrm flipH="1">
            <a:off x="1131730" y="1957472"/>
            <a:ext cx="3107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0" name="Connecteur droit avec flèche 39">
            <a:extLst>
              <a:ext uri="{FF2B5EF4-FFF2-40B4-BE49-F238E27FC236}">
                <a16:creationId xmlns:a16="http://schemas.microsoft.com/office/drawing/2014/main" id="{B88A2BF0-FF27-443E-A684-302E1767B494}"/>
              </a:ext>
            </a:extLst>
          </p:cNvPr>
          <p:cNvCxnSpPr>
            <a:cxnSpLocks/>
            <a:stCxn id="38" idx="2"/>
            <a:endCxn id="37" idx="6"/>
          </p:cNvCxnSpPr>
          <p:nvPr/>
        </p:nvCxnSpPr>
        <p:spPr>
          <a:xfrm flipH="1">
            <a:off x="2356922" y="1957472"/>
            <a:ext cx="24825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1" name="Connecteur droit avec flèche 40">
            <a:extLst>
              <a:ext uri="{FF2B5EF4-FFF2-40B4-BE49-F238E27FC236}">
                <a16:creationId xmlns:a16="http://schemas.microsoft.com/office/drawing/2014/main" id="{4451CD25-F48C-4C81-B3E4-3A6CCC362B04}"/>
              </a:ext>
            </a:extLst>
          </p:cNvPr>
          <p:cNvCxnSpPr>
            <a:cxnSpLocks/>
            <a:endCxn id="38" idx="6"/>
          </p:cNvCxnSpPr>
          <p:nvPr/>
        </p:nvCxnSpPr>
        <p:spPr>
          <a:xfrm flipH="1">
            <a:off x="3519578" y="1938483"/>
            <a:ext cx="231136" cy="1898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2" name="Connecteur droit avec flèche 41">
            <a:extLst>
              <a:ext uri="{FF2B5EF4-FFF2-40B4-BE49-F238E27FC236}">
                <a16:creationId xmlns:a16="http://schemas.microsoft.com/office/drawing/2014/main" id="{3731FF82-800E-46DE-BCBA-3097ADBDA29D}"/>
              </a:ext>
            </a:extLst>
          </p:cNvPr>
          <p:cNvCxnSpPr>
            <a:cxnSpLocks/>
            <a:endCxn id="36" idx="0"/>
          </p:cNvCxnSpPr>
          <p:nvPr/>
        </p:nvCxnSpPr>
        <p:spPr>
          <a:xfrm flipH="1">
            <a:off x="4207914" y="1477421"/>
            <a:ext cx="24858" cy="29642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59" name="Heptagone 58">
            <a:extLst>
              <a:ext uri="{FF2B5EF4-FFF2-40B4-BE49-F238E27FC236}">
                <a16:creationId xmlns:a16="http://schemas.microsoft.com/office/drawing/2014/main" id="{6192C612-453A-49FA-A5CB-FEA9FCA31F77}"/>
              </a:ext>
            </a:extLst>
          </p:cNvPr>
          <p:cNvSpPr/>
          <p:nvPr/>
        </p:nvSpPr>
        <p:spPr>
          <a:xfrm>
            <a:off x="4344394" y="2143298"/>
            <a:ext cx="458304" cy="361658"/>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60" name="Rectangle 59">
            <a:extLst>
              <a:ext uri="{FF2B5EF4-FFF2-40B4-BE49-F238E27FC236}">
                <a16:creationId xmlns:a16="http://schemas.microsoft.com/office/drawing/2014/main" id="{F4EB2D5F-63FC-4907-84C4-EC093F23206A}"/>
              </a:ext>
            </a:extLst>
          </p:cNvPr>
          <p:cNvSpPr/>
          <p:nvPr/>
        </p:nvSpPr>
        <p:spPr>
          <a:xfrm>
            <a:off x="7028104" y="2583447"/>
            <a:ext cx="1224136" cy="262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master</a:t>
            </a:r>
          </a:p>
        </p:txBody>
      </p:sp>
      <p:sp>
        <p:nvSpPr>
          <p:cNvPr id="61" name="Ellipse 60">
            <a:extLst>
              <a:ext uri="{FF2B5EF4-FFF2-40B4-BE49-F238E27FC236}">
                <a16:creationId xmlns:a16="http://schemas.microsoft.com/office/drawing/2014/main" id="{12B3881C-EE1E-4A4F-ADFF-553CAE91BF04}"/>
              </a:ext>
            </a:extLst>
          </p:cNvPr>
          <p:cNvSpPr/>
          <p:nvPr/>
        </p:nvSpPr>
        <p:spPr>
          <a:xfrm>
            <a:off x="7151720" y="1773794"/>
            <a:ext cx="914400" cy="26324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C6</a:t>
            </a:r>
          </a:p>
        </p:txBody>
      </p:sp>
      <p:cxnSp>
        <p:nvCxnSpPr>
          <p:cNvPr id="62" name="Connecteur droit avec flèche 61">
            <a:extLst>
              <a:ext uri="{FF2B5EF4-FFF2-40B4-BE49-F238E27FC236}">
                <a16:creationId xmlns:a16="http://schemas.microsoft.com/office/drawing/2014/main" id="{F2DD3CC4-4C9B-4E28-869D-85568567597B}"/>
              </a:ext>
            </a:extLst>
          </p:cNvPr>
          <p:cNvCxnSpPr>
            <a:cxnSpLocks/>
            <a:stCxn id="60" idx="0"/>
            <a:endCxn id="61" idx="4"/>
          </p:cNvCxnSpPr>
          <p:nvPr/>
        </p:nvCxnSpPr>
        <p:spPr>
          <a:xfrm flipH="1" flipV="1">
            <a:off x="7608920" y="2037035"/>
            <a:ext cx="31252" cy="5464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3" name="Rectangle : coins arrondis 62">
            <a:extLst>
              <a:ext uri="{FF2B5EF4-FFF2-40B4-BE49-F238E27FC236}">
                <a16:creationId xmlns:a16="http://schemas.microsoft.com/office/drawing/2014/main" id="{7EF3117E-9E2B-4ADC-9B34-B32C5CA99E9E}"/>
              </a:ext>
            </a:extLst>
          </p:cNvPr>
          <p:cNvSpPr/>
          <p:nvPr/>
        </p:nvSpPr>
        <p:spPr>
          <a:xfrm>
            <a:off x="7052962" y="3100943"/>
            <a:ext cx="1224136" cy="28125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HEAD</a:t>
            </a:r>
          </a:p>
        </p:txBody>
      </p:sp>
      <p:cxnSp>
        <p:nvCxnSpPr>
          <p:cNvPr id="64" name="Connecteur droit avec flèche 63">
            <a:extLst>
              <a:ext uri="{FF2B5EF4-FFF2-40B4-BE49-F238E27FC236}">
                <a16:creationId xmlns:a16="http://schemas.microsoft.com/office/drawing/2014/main" id="{6AAE4574-EF0F-4CDB-92F0-A6E86A5D120D}"/>
              </a:ext>
            </a:extLst>
          </p:cNvPr>
          <p:cNvCxnSpPr>
            <a:cxnSpLocks/>
            <a:stCxn id="63" idx="0"/>
            <a:endCxn id="60" idx="2"/>
          </p:cNvCxnSpPr>
          <p:nvPr/>
        </p:nvCxnSpPr>
        <p:spPr>
          <a:xfrm flipH="1" flipV="1">
            <a:off x="7640172" y="2846361"/>
            <a:ext cx="24858" cy="2545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6" name="Ellipse 65">
            <a:extLst>
              <a:ext uri="{FF2B5EF4-FFF2-40B4-BE49-F238E27FC236}">
                <a16:creationId xmlns:a16="http://schemas.microsoft.com/office/drawing/2014/main" id="{2F0C2825-532D-4B6B-9EFD-0F433DD18AED}"/>
              </a:ext>
            </a:extLst>
          </p:cNvPr>
          <p:cNvSpPr/>
          <p:nvPr/>
        </p:nvSpPr>
        <p:spPr>
          <a:xfrm>
            <a:off x="4957904" y="1766407"/>
            <a:ext cx="914400" cy="263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C4</a:t>
            </a:r>
          </a:p>
        </p:txBody>
      </p:sp>
      <p:sp>
        <p:nvSpPr>
          <p:cNvPr id="67" name="Ellipse 66">
            <a:extLst>
              <a:ext uri="{FF2B5EF4-FFF2-40B4-BE49-F238E27FC236}">
                <a16:creationId xmlns:a16="http://schemas.microsoft.com/office/drawing/2014/main" id="{D4CE910E-B66D-4DDC-AB51-E4035777D23E}"/>
              </a:ext>
            </a:extLst>
          </p:cNvPr>
          <p:cNvSpPr/>
          <p:nvPr/>
        </p:nvSpPr>
        <p:spPr>
          <a:xfrm>
            <a:off x="6120560" y="1766407"/>
            <a:ext cx="914400" cy="263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C5</a:t>
            </a:r>
          </a:p>
        </p:txBody>
      </p:sp>
      <p:cxnSp>
        <p:nvCxnSpPr>
          <p:cNvPr id="68" name="Connecteur droit avec flèche 67">
            <a:extLst>
              <a:ext uri="{FF2B5EF4-FFF2-40B4-BE49-F238E27FC236}">
                <a16:creationId xmlns:a16="http://schemas.microsoft.com/office/drawing/2014/main" id="{538AAEA1-FB67-4BAD-B1AD-980FD3AE0862}"/>
              </a:ext>
            </a:extLst>
          </p:cNvPr>
          <p:cNvCxnSpPr>
            <a:stCxn id="66" idx="2"/>
          </p:cNvCxnSpPr>
          <p:nvPr/>
        </p:nvCxnSpPr>
        <p:spPr>
          <a:xfrm flipH="1">
            <a:off x="4647112" y="1898028"/>
            <a:ext cx="3107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9" name="Connecteur droit avec flèche 68">
            <a:extLst>
              <a:ext uri="{FF2B5EF4-FFF2-40B4-BE49-F238E27FC236}">
                <a16:creationId xmlns:a16="http://schemas.microsoft.com/office/drawing/2014/main" id="{5C0528E3-DEEF-40E2-A486-F2AB7486824E}"/>
              </a:ext>
            </a:extLst>
          </p:cNvPr>
          <p:cNvCxnSpPr>
            <a:cxnSpLocks/>
            <a:stCxn id="67" idx="2"/>
            <a:endCxn id="66" idx="6"/>
          </p:cNvCxnSpPr>
          <p:nvPr/>
        </p:nvCxnSpPr>
        <p:spPr>
          <a:xfrm flipH="1">
            <a:off x="5872304" y="1898028"/>
            <a:ext cx="24825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1" name="Connecteur droit avec flèche 70">
            <a:extLst>
              <a:ext uri="{FF2B5EF4-FFF2-40B4-BE49-F238E27FC236}">
                <a16:creationId xmlns:a16="http://schemas.microsoft.com/office/drawing/2014/main" id="{598F8031-A150-44D8-B593-2CA110E74872}"/>
              </a:ext>
            </a:extLst>
          </p:cNvPr>
          <p:cNvCxnSpPr>
            <a:cxnSpLocks/>
          </p:cNvCxnSpPr>
          <p:nvPr/>
        </p:nvCxnSpPr>
        <p:spPr>
          <a:xfrm flipH="1">
            <a:off x="6928834" y="1891165"/>
            <a:ext cx="24825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2" name="Rectangle : coins arrondis 71">
            <a:extLst>
              <a:ext uri="{FF2B5EF4-FFF2-40B4-BE49-F238E27FC236}">
                <a16:creationId xmlns:a16="http://schemas.microsoft.com/office/drawing/2014/main" id="{6CB0AAB6-F325-4147-B7AA-FF13B577E671}"/>
              </a:ext>
            </a:extLst>
          </p:cNvPr>
          <p:cNvSpPr/>
          <p:nvPr/>
        </p:nvSpPr>
        <p:spPr>
          <a:xfrm>
            <a:off x="74494" y="3975413"/>
            <a:ext cx="8775428" cy="264085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bg1">
                    <a:lumMod val="50000"/>
                  </a:schemeClr>
                </a:solidFill>
              </a:rPr>
              <a:t>Les Pcs des collaborateurs en local : </a:t>
            </a:r>
          </a:p>
          <a:p>
            <a:pPr algn="ctr"/>
            <a:endParaRPr lang="fr-FR" dirty="0">
              <a:solidFill>
                <a:schemeClr val="bg1">
                  <a:lumMod val="50000"/>
                </a:schemeClr>
              </a:solidFill>
            </a:endParaRPr>
          </a:p>
          <a:p>
            <a:pPr algn="ctr"/>
            <a:endParaRPr lang="fr-FR" dirty="0">
              <a:solidFill>
                <a:schemeClr val="bg1">
                  <a:lumMod val="50000"/>
                </a:schemeClr>
              </a:solidFill>
            </a:endParaRPr>
          </a:p>
          <a:p>
            <a:pPr algn="ctr"/>
            <a:endParaRPr lang="fr-FR" dirty="0">
              <a:solidFill>
                <a:schemeClr val="bg1">
                  <a:lumMod val="50000"/>
                </a:schemeClr>
              </a:solidFill>
            </a:endParaRPr>
          </a:p>
          <a:p>
            <a:pPr algn="ctr"/>
            <a:endParaRPr lang="fr-FR" dirty="0">
              <a:solidFill>
                <a:schemeClr val="bg1">
                  <a:lumMod val="50000"/>
                </a:schemeClr>
              </a:solidFill>
            </a:endParaRPr>
          </a:p>
          <a:p>
            <a:pPr algn="ctr"/>
            <a:r>
              <a:rPr lang="fr-FR" dirty="0">
                <a:solidFill>
                  <a:schemeClr val="bg1">
                    <a:lumMod val="50000"/>
                  </a:schemeClr>
                </a:solidFill>
              </a:rPr>
              <a:t>			 </a:t>
            </a:r>
          </a:p>
          <a:p>
            <a:pPr algn="ctr"/>
            <a:endParaRPr lang="fr-FR" dirty="0">
              <a:solidFill>
                <a:schemeClr val="bg1">
                  <a:lumMod val="50000"/>
                </a:schemeClr>
              </a:solidFill>
            </a:endParaRPr>
          </a:p>
          <a:p>
            <a:pPr algn="ctr"/>
            <a:endParaRPr lang="fr-FR" dirty="0">
              <a:solidFill>
                <a:schemeClr val="bg1">
                  <a:lumMod val="50000"/>
                </a:schemeClr>
              </a:solidFill>
            </a:endParaRPr>
          </a:p>
          <a:p>
            <a:pPr algn="ctr"/>
            <a:endParaRPr lang="fr-FR" dirty="0">
              <a:solidFill>
                <a:schemeClr val="bg1">
                  <a:lumMod val="50000"/>
                </a:schemeClr>
              </a:solidFill>
            </a:endParaRPr>
          </a:p>
        </p:txBody>
      </p:sp>
      <p:sp>
        <p:nvSpPr>
          <p:cNvPr id="74" name="Ellipse 73">
            <a:extLst>
              <a:ext uri="{FF2B5EF4-FFF2-40B4-BE49-F238E27FC236}">
                <a16:creationId xmlns:a16="http://schemas.microsoft.com/office/drawing/2014/main" id="{6CA4013F-DE53-426F-964B-D6035B26D33C}"/>
              </a:ext>
            </a:extLst>
          </p:cNvPr>
          <p:cNvSpPr/>
          <p:nvPr/>
        </p:nvSpPr>
        <p:spPr>
          <a:xfrm>
            <a:off x="74494" y="5237390"/>
            <a:ext cx="914400" cy="263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C0</a:t>
            </a:r>
          </a:p>
        </p:txBody>
      </p:sp>
      <p:sp>
        <p:nvSpPr>
          <p:cNvPr id="75" name="Ellipse 74">
            <a:extLst>
              <a:ext uri="{FF2B5EF4-FFF2-40B4-BE49-F238E27FC236}">
                <a16:creationId xmlns:a16="http://schemas.microsoft.com/office/drawing/2014/main" id="{70A6A163-6BE6-466A-B805-6DCA5642308F}"/>
              </a:ext>
            </a:extLst>
          </p:cNvPr>
          <p:cNvSpPr/>
          <p:nvPr/>
        </p:nvSpPr>
        <p:spPr>
          <a:xfrm>
            <a:off x="3607878" y="5185382"/>
            <a:ext cx="914400" cy="263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C3</a:t>
            </a:r>
          </a:p>
        </p:txBody>
      </p:sp>
      <p:sp>
        <p:nvSpPr>
          <p:cNvPr id="76" name="Ellipse 75">
            <a:extLst>
              <a:ext uri="{FF2B5EF4-FFF2-40B4-BE49-F238E27FC236}">
                <a16:creationId xmlns:a16="http://schemas.microsoft.com/office/drawing/2014/main" id="{8E6ECB02-5075-4FBA-AFB8-837963738690}"/>
              </a:ext>
            </a:extLst>
          </p:cNvPr>
          <p:cNvSpPr/>
          <p:nvPr/>
        </p:nvSpPr>
        <p:spPr>
          <a:xfrm>
            <a:off x="1299686" y="5237390"/>
            <a:ext cx="914400" cy="263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C1</a:t>
            </a:r>
          </a:p>
        </p:txBody>
      </p:sp>
      <p:sp>
        <p:nvSpPr>
          <p:cNvPr id="77" name="Ellipse 76">
            <a:extLst>
              <a:ext uri="{FF2B5EF4-FFF2-40B4-BE49-F238E27FC236}">
                <a16:creationId xmlns:a16="http://schemas.microsoft.com/office/drawing/2014/main" id="{5940279C-AF3A-450D-8C0E-CF8FF1D7252C}"/>
              </a:ext>
            </a:extLst>
          </p:cNvPr>
          <p:cNvSpPr/>
          <p:nvPr/>
        </p:nvSpPr>
        <p:spPr>
          <a:xfrm>
            <a:off x="2462342" y="5237390"/>
            <a:ext cx="914400" cy="263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C2</a:t>
            </a:r>
          </a:p>
        </p:txBody>
      </p:sp>
      <p:cxnSp>
        <p:nvCxnSpPr>
          <p:cNvPr id="78" name="Connecteur droit avec flèche 77">
            <a:extLst>
              <a:ext uri="{FF2B5EF4-FFF2-40B4-BE49-F238E27FC236}">
                <a16:creationId xmlns:a16="http://schemas.microsoft.com/office/drawing/2014/main" id="{8987588C-21B0-49EB-A621-C86D57A50168}"/>
              </a:ext>
            </a:extLst>
          </p:cNvPr>
          <p:cNvCxnSpPr>
            <a:stCxn id="76" idx="2"/>
            <a:endCxn id="74" idx="6"/>
          </p:cNvCxnSpPr>
          <p:nvPr/>
        </p:nvCxnSpPr>
        <p:spPr>
          <a:xfrm flipH="1">
            <a:off x="988894" y="5369011"/>
            <a:ext cx="3107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9" name="Connecteur droit avec flèche 78">
            <a:extLst>
              <a:ext uri="{FF2B5EF4-FFF2-40B4-BE49-F238E27FC236}">
                <a16:creationId xmlns:a16="http://schemas.microsoft.com/office/drawing/2014/main" id="{E9808C14-8AED-4862-99CB-EF466265EBA9}"/>
              </a:ext>
            </a:extLst>
          </p:cNvPr>
          <p:cNvCxnSpPr>
            <a:cxnSpLocks/>
            <a:stCxn id="77" idx="2"/>
            <a:endCxn id="76" idx="6"/>
          </p:cNvCxnSpPr>
          <p:nvPr/>
        </p:nvCxnSpPr>
        <p:spPr>
          <a:xfrm flipH="1">
            <a:off x="2214086" y="5369011"/>
            <a:ext cx="24825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0" name="Connecteur droit avec flèche 79">
            <a:extLst>
              <a:ext uri="{FF2B5EF4-FFF2-40B4-BE49-F238E27FC236}">
                <a16:creationId xmlns:a16="http://schemas.microsoft.com/office/drawing/2014/main" id="{89FE2922-0B88-4FF7-9043-6E17BEC173DF}"/>
              </a:ext>
            </a:extLst>
          </p:cNvPr>
          <p:cNvCxnSpPr>
            <a:cxnSpLocks/>
            <a:endCxn id="77" idx="6"/>
          </p:cNvCxnSpPr>
          <p:nvPr/>
        </p:nvCxnSpPr>
        <p:spPr>
          <a:xfrm flipH="1">
            <a:off x="3376742" y="5350022"/>
            <a:ext cx="231136" cy="1898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3" name="Rectangle 82">
            <a:extLst>
              <a:ext uri="{FF2B5EF4-FFF2-40B4-BE49-F238E27FC236}">
                <a16:creationId xmlns:a16="http://schemas.microsoft.com/office/drawing/2014/main" id="{5A07DDDC-D7CE-4FD2-BF2E-6E84B2D06510}"/>
              </a:ext>
            </a:extLst>
          </p:cNvPr>
          <p:cNvSpPr/>
          <p:nvPr/>
        </p:nvSpPr>
        <p:spPr>
          <a:xfrm>
            <a:off x="6965389" y="6100406"/>
            <a:ext cx="1224136" cy="262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master</a:t>
            </a:r>
          </a:p>
        </p:txBody>
      </p:sp>
      <p:sp>
        <p:nvSpPr>
          <p:cNvPr id="84" name="Ellipse 83">
            <a:extLst>
              <a:ext uri="{FF2B5EF4-FFF2-40B4-BE49-F238E27FC236}">
                <a16:creationId xmlns:a16="http://schemas.microsoft.com/office/drawing/2014/main" id="{9020A462-DB67-4E4E-9526-B33C09327AC3}"/>
              </a:ext>
            </a:extLst>
          </p:cNvPr>
          <p:cNvSpPr/>
          <p:nvPr/>
        </p:nvSpPr>
        <p:spPr>
          <a:xfrm>
            <a:off x="7098079" y="5616621"/>
            <a:ext cx="914400" cy="26324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C6</a:t>
            </a:r>
          </a:p>
        </p:txBody>
      </p:sp>
      <p:cxnSp>
        <p:nvCxnSpPr>
          <p:cNvPr id="85" name="Connecteur droit avec flèche 84">
            <a:extLst>
              <a:ext uri="{FF2B5EF4-FFF2-40B4-BE49-F238E27FC236}">
                <a16:creationId xmlns:a16="http://schemas.microsoft.com/office/drawing/2014/main" id="{A26E127C-5C57-4F2B-A1C5-E2A475005ACB}"/>
              </a:ext>
            </a:extLst>
          </p:cNvPr>
          <p:cNvCxnSpPr>
            <a:cxnSpLocks/>
            <a:stCxn id="83" idx="0"/>
            <a:endCxn id="84" idx="4"/>
          </p:cNvCxnSpPr>
          <p:nvPr/>
        </p:nvCxnSpPr>
        <p:spPr>
          <a:xfrm flipH="1" flipV="1">
            <a:off x="7555279" y="5879862"/>
            <a:ext cx="22178" cy="22054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6" name="Rectangle : coins arrondis 85">
            <a:extLst>
              <a:ext uri="{FF2B5EF4-FFF2-40B4-BE49-F238E27FC236}">
                <a16:creationId xmlns:a16="http://schemas.microsoft.com/office/drawing/2014/main" id="{2DF30B76-7360-4647-B338-33D3CD9D8703}"/>
              </a:ext>
            </a:extLst>
          </p:cNvPr>
          <p:cNvSpPr/>
          <p:nvPr/>
        </p:nvSpPr>
        <p:spPr>
          <a:xfrm>
            <a:off x="4950096" y="6172948"/>
            <a:ext cx="1224136" cy="28125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HEAD</a:t>
            </a:r>
          </a:p>
        </p:txBody>
      </p:sp>
      <p:cxnSp>
        <p:nvCxnSpPr>
          <p:cNvPr id="87" name="Connecteur droit avec flèche 86">
            <a:extLst>
              <a:ext uri="{FF2B5EF4-FFF2-40B4-BE49-F238E27FC236}">
                <a16:creationId xmlns:a16="http://schemas.microsoft.com/office/drawing/2014/main" id="{C097AF9F-DB98-4D7F-BE2B-6AEA908B0055}"/>
              </a:ext>
            </a:extLst>
          </p:cNvPr>
          <p:cNvCxnSpPr>
            <a:cxnSpLocks/>
            <a:stCxn id="86" idx="3"/>
            <a:endCxn id="83" idx="2"/>
          </p:cNvCxnSpPr>
          <p:nvPr/>
        </p:nvCxnSpPr>
        <p:spPr>
          <a:xfrm>
            <a:off x="6174232" y="6313573"/>
            <a:ext cx="1403225" cy="4974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8" name="Ellipse 87">
            <a:extLst>
              <a:ext uri="{FF2B5EF4-FFF2-40B4-BE49-F238E27FC236}">
                <a16:creationId xmlns:a16="http://schemas.microsoft.com/office/drawing/2014/main" id="{0D2E6E1D-A5D0-4702-9663-300091B92CCF}"/>
              </a:ext>
            </a:extLst>
          </p:cNvPr>
          <p:cNvSpPr/>
          <p:nvPr/>
        </p:nvSpPr>
        <p:spPr>
          <a:xfrm>
            <a:off x="4904263" y="5609234"/>
            <a:ext cx="914400" cy="263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C4</a:t>
            </a:r>
          </a:p>
        </p:txBody>
      </p:sp>
      <p:sp>
        <p:nvSpPr>
          <p:cNvPr id="89" name="Ellipse 88">
            <a:extLst>
              <a:ext uri="{FF2B5EF4-FFF2-40B4-BE49-F238E27FC236}">
                <a16:creationId xmlns:a16="http://schemas.microsoft.com/office/drawing/2014/main" id="{BB60F4A2-CEF7-46F2-9B85-79DC088F94B3}"/>
              </a:ext>
            </a:extLst>
          </p:cNvPr>
          <p:cNvSpPr/>
          <p:nvPr/>
        </p:nvSpPr>
        <p:spPr>
          <a:xfrm>
            <a:off x="6066919" y="5609234"/>
            <a:ext cx="914400" cy="263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C5</a:t>
            </a:r>
          </a:p>
        </p:txBody>
      </p:sp>
      <p:cxnSp>
        <p:nvCxnSpPr>
          <p:cNvPr id="90" name="Connecteur droit avec flèche 89">
            <a:extLst>
              <a:ext uri="{FF2B5EF4-FFF2-40B4-BE49-F238E27FC236}">
                <a16:creationId xmlns:a16="http://schemas.microsoft.com/office/drawing/2014/main" id="{D4995169-A543-4B3A-BBCF-4328BDA9468A}"/>
              </a:ext>
            </a:extLst>
          </p:cNvPr>
          <p:cNvCxnSpPr>
            <a:cxnSpLocks/>
            <a:stCxn id="88" idx="2"/>
            <a:endCxn id="75" idx="6"/>
          </p:cNvCxnSpPr>
          <p:nvPr/>
        </p:nvCxnSpPr>
        <p:spPr>
          <a:xfrm flipH="1" flipV="1">
            <a:off x="4522278" y="5317003"/>
            <a:ext cx="381985" cy="42385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91" name="Connecteur droit avec flèche 90">
            <a:extLst>
              <a:ext uri="{FF2B5EF4-FFF2-40B4-BE49-F238E27FC236}">
                <a16:creationId xmlns:a16="http://schemas.microsoft.com/office/drawing/2014/main" id="{F06DF1F1-EF52-4990-9787-DA9E81243A2D}"/>
              </a:ext>
            </a:extLst>
          </p:cNvPr>
          <p:cNvCxnSpPr>
            <a:cxnSpLocks/>
            <a:stCxn id="89" idx="2"/>
            <a:endCxn id="88" idx="6"/>
          </p:cNvCxnSpPr>
          <p:nvPr/>
        </p:nvCxnSpPr>
        <p:spPr>
          <a:xfrm flipH="1">
            <a:off x="5818663" y="5740855"/>
            <a:ext cx="24825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92" name="Connecteur droit avec flèche 91">
            <a:extLst>
              <a:ext uri="{FF2B5EF4-FFF2-40B4-BE49-F238E27FC236}">
                <a16:creationId xmlns:a16="http://schemas.microsoft.com/office/drawing/2014/main" id="{D8E4F986-268F-498D-A125-A1330BAA88B0}"/>
              </a:ext>
            </a:extLst>
          </p:cNvPr>
          <p:cNvCxnSpPr>
            <a:cxnSpLocks/>
          </p:cNvCxnSpPr>
          <p:nvPr/>
        </p:nvCxnSpPr>
        <p:spPr>
          <a:xfrm flipH="1">
            <a:off x="6875193" y="5733992"/>
            <a:ext cx="24825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06" name="Rectangle 105">
            <a:extLst>
              <a:ext uri="{FF2B5EF4-FFF2-40B4-BE49-F238E27FC236}">
                <a16:creationId xmlns:a16="http://schemas.microsoft.com/office/drawing/2014/main" id="{20C94BCF-1F71-4926-BB31-0E99025E5DFF}"/>
              </a:ext>
            </a:extLst>
          </p:cNvPr>
          <p:cNvSpPr/>
          <p:nvPr/>
        </p:nvSpPr>
        <p:spPr>
          <a:xfrm>
            <a:off x="6669745" y="4096183"/>
            <a:ext cx="1990569" cy="28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Origin/master</a:t>
            </a:r>
          </a:p>
        </p:txBody>
      </p:sp>
      <p:sp>
        <p:nvSpPr>
          <p:cNvPr id="107" name="Ellipse 106">
            <a:extLst>
              <a:ext uri="{FF2B5EF4-FFF2-40B4-BE49-F238E27FC236}">
                <a16:creationId xmlns:a16="http://schemas.microsoft.com/office/drawing/2014/main" id="{C0768FB2-CDAF-4DDF-9DCA-5E27FE085100}"/>
              </a:ext>
            </a:extLst>
          </p:cNvPr>
          <p:cNvSpPr/>
          <p:nvPr/>
        </p:nvSpPr>
        <p:spPr>
          <a:xfrm>
            <a:off x="7467759" y="4581171"/>
            <a:ext cx="914400" cy="263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C63</a:t>
            </a:r>
          </a:p>
        </p:txBody>
      </p:sp>
      <p:cxnSp>
        <p:nvCxnSpPr>
          <p:cNvPr id="108" name="Connecteur droit avec flèche 107">
            <a:extLst>
              <a:ext uri="{FF2B5EF4-FFF2-40B4-BE49-F238E27FC236}">
                <a16:creationId xmlns:a16="http://schemas.microsoft.com/office/drawing/2014/main" id="{A68B8BF7-78BE-4540-BA66-62CD01851A1F}"/>
              </a:ext>
            </a:extLst>
          </p:cNvPr>
          <p:cNvCxnSpPr>
            <a:cxnSpLocks/>
            <a:endCxn id="107" idx="0"/>
          </p:cNvCxnSpPr>
          <p:nvPr/>
        </p:nvCxnSpPr>
        <p:spPr>
          <a:xfrm>
            <a:off x="7608920" y="4413255"/>
            <a:ext cx="316039" cy="16791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0" name="Connecteur droit avec flèche 109">
            <a:extLst>
              <a:ext uri="{FF2B5EF4-FFF2-40B4-BE49-F238E27FC236}">
                <a16:creationId xmlns:a16="http://schemas.microsoft.com/office/drawing/2014/main" id="{AD46403C-FE90-4C2D-930C-8782B45F10C2}"/>
              </a:ext>
            </a:extLst>
          </p:cNvPr>
          <p:cNvCxnSpPr>
            <a:cxnSpLocks/>
            <a:stCxn id="111" idx="2"/>
            <a:endCxn id="75" idx="6"/>
          </p:cNvCxnSpPr>
          <p:nvPr/>
        </p:nvCxnSpPr>
        <p:spPr>
          <a:xfrm flipH="1">
            <a:off x="4522278" y="4705405"/>
            <a:ext cx="751665" cy="61159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11" name="Ellipse 110">
            <a:extLst>
              <a:ext uri="{FF2B5EF4-FFF2-40B4-BE49-F238E27FC236}">
                <a16:creationId xmlns:a16="http://schemas.microsoft.com/office/drawing/2014/main" id="{833B5FB4-BDB6-4C22-9F17-C14C07A4205C}"/>
              </a:ext>
            </a:extLst>
          </p:cNvPr>
          <p:cNvSpPr/>
          <p:nvPr/>
        </p:nvSpPr>
        <p:spPr>
          <a:xfrm>
            <a:off x="5273943" y="4573784"/>
            <a:ext cx="914400" cy="263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C40</a:t>
            </a:r>
          </a:p>
        </p:txBody>
      </p:sp>
      <p:sp>
        <p:nvSpPr>
          <p:cNvPr id="112" name="Ellipse 111">
            <a:extLst>
              <a:ext uri="{FF2B5EF4-FFF2-40B4-BE49-F238E27FC236}">
                <a16:creationId xmlns:a16="http://schemas.microsoft.com/office/drawing/2014/main" id="{5AC12964-E269-416D-810F-75DA7643E516}"/>
              </a:ext>
            </a:extLst>
          </p:cNvPr>
          <p:cNvSpPr/>
          <p:nvPr/>
        </p:nvSpPr>
        <p:spPr>
          <a:xfrm>
            <a:off x="6436599" y="4573784"/>
            <a:ext cx="914400" cy="263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C47</a:t>
            </a:r>
          </a:p>
        </p:txBody>
      </p:sp>
      <p:cxnSp>
        <p:nvCxnSpPr>
          <p:cNvPr id="113" name="Connecteur droit avec flèche 112">
            <a:extLst>
              <a:ext uri="{FF2B5EF4-FFF2-40B4-BE49-F238E27FC236}">
                <a16:creationId xmlns:a16="http://schemas.microsoft.com/office/drawing/2014/main" id="{C069ED71-D468-4B89-978E-8E6908D53334}"/>
              </a:ext>
            </a:extLst>
          </p:cNvPr>
          <p:cNvCxnSpPr>
            <a:cxnSpLocks/>
            <a:stCxn id="112" idx="2"/>
            <a:endCxn id="111" idx="6"/>
          </p:cNvCxnSpPr>
          <p:nvPr/>
        </p:nvCxnSpPr>
        <p:spPr>
          <a:xfrm flipH="1">
            <a:off x="6188343" y="4705405"/>
            <a:ext cx="24825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4" name="Connecteur droit avec flèche 113">
            <a:extLst>
              <a:ext uri="{FF2B5EF4-FFF2-40B4-BE49-F238E27FC236}">
                <a16:creationId xmlns:a16="http://schemas.microsoft.com/office/drawing/2014/main" id="{EFF69E3C-1E5F-4DAD-B90C-33D434B7EF91}"/>
              </a:ext>
            </a:extLst>
          </p:cNvPr>
          <p:cNvCxnSpPr>
            <a:cxnSpLocks/>
          </p:cNvCxnSpPr>
          <p:nvPr/>
        </p:nvCxnSpPr>
        <p:spPr>
          <a:xfrm flipH="1">
            <a:off x="7244873" y="4698542"/>
            <a:ext cx="24825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43773537"/>
      </p:ext>
    </p:extLst>
  </p:cSld>
  <p:clrMapOvr>
    <a:masterClrMapping/>
  </p:clrMapOvr>
  <p:transition spd="slow">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4 : Les branches distantes </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a:xfrm>
            <a:off x="127000" y="548679"/>
            <a:ext cx="8890000" cy="6291449"/>
          </a:xfrm>
        </p:spPr>
        <p:txBody>
          <a:bodyPr>
            <a:normAutofit/>
          </a:bodyPr>
          <a:lstStyle/>
          <a:p>
            <a:r>
              <a:rPr lang="fr-FR" dirty="0"/>
              <a:t>Les branches distantes :</a:t>
            </a:r>
          </a:p>
          <a:p>
            <a:pPr lvl="1"/>
            <a:r>
              <a:rPr lang="fr-FR" dirty="0"/>
              <a:t>Pour pousser une branche locale sur le serveur distant </a:t>
            </a:r>
          </a:p>
          <a:p>
            <a:pPr marL="365125" lvl="1" indent="0">
              <a:buNone/>
            </a:pPr>
            <a:r>
              <a:rPr lang="fr-FR" dirty="0"/>
              <a:t>  (rappel le premier distant est </a:t>
            </a:r>
            <a:r>
              <a:rPr lang="fr-FR" dirty="0" err="1"/>
              <a:t>origin</a:t>
            </a:r>
            <a:r>
              <a:rPr lang="fr-FR" dirty="0"/>
              <a:t> par défaut) :</a:t>
            </a:r>
          </a:p>
          <a:p>
            <a:pPr lvl="2"/>
            <a:r>
              <a:rPr lang="fr-FR" dirty="0"/>
              <a:t>git push [serveur distant] [branche]</a:t>
            </a:r>
          </a:p>
          <a:p>
            <a:pPr lvl="2"/>
            <a:r>
              <a:rPr lang="fr-FR" dirty="0"/>
              <a:t>git push [serveur distant] [</a:t>
            </a:r>
            <a:r>
              <a:rPr lang="fr-FR" dirty="0" err="1"/>
              <a:t>NomBranchLocale</a:t>
            </a:r>
            <a:r>
              <a:rPr lang="fr-FR" dirty="0"/>
              <a:t>]:[</a:t>
            </a:r>
            <a:r>
              <a:rPr lang="fr-FR" dirty="0" err="1"/>
              <a:t>NomBrancheDistant</a:t>
            </a:r>
            <a:r>
              <a:rPr lang="fr-FR" dirty="0"/>
              <a:t>]</a:t>
            </a:r>
          </a:p>
          <a:p>
            <a:pPr lvl="1"/>
            <a:r>
              <a:rPr lang="fr-FR" dirty="0"/>
              <a:t>Pour mettre à jour son repo local avec le distant : </a:t>
            </a:r>
          </a:p>
          <a:p>
            <a:pPr lvl="2"/>
            <a:r>
              <a:rPr lang="fr-FR" dirty="0"/>
              <a:t>Git </a:t>
            </a:r>
            <a:r>
              <a:rPr lang="fr-FR" dirty="0" err="1"/>
              <a:t>fetch</a:t>
            </a:r>
            <a:r>
              <a:rPr lang="fr-FR" dirty="0"/>
              <a:t> </a:t>
            </a:r>
            <a:r>
              <a:rPr lang="fr-FR" dirty="0" err="1"/>
              <a:t>origin</a:t>
            </a:r>
            <a:endParaRPr lang="fr-FR" dirty="0"/>
          </a:p>
          <a:p>
            <a:pPr lvl="2"/>
            <a:r>
              <a:rPr lang="fr-FR" dirty="0"/>
              <a:t>Dans le cas précédent on a divergé nos branches master du coup on aura le message suivant (les fichiers ne sont pas synchronisés ) : </a:t>
            </a:r>
          </a:p>
          <a:p>
            <a:pPr lvl="2"/>
            <a:endParaRPr lang="fr-FR" dirty="0"/>
          </a:p>
          <a:p>
            <a:pPr lvl="2"/>
            <a:endParaRPr lang="fr-FR" dirty="0"/>
          </a:p>
          <a:p>
            <a:pPr lvl="2"/>
            <a:endParaRPr lang="fr-FR" dirty="0"/>
          </a:p>
          <a:p>
            <a:pPr lvl="2"/>
            <a:endParaRPr lang="fr-FR" dirty="0"/>
          </a:p>
          <a:p>
            <a:pPr lvl="2"/>
            <a:endParaRPr lang="fr-FR" dirty="0"/>
          </a:p>
          <a:p>
            <a:pPr lvl="2"/>
            <a:r>
              <a:rPr lang="fr-FR" dirty="0"/>
              <a:t>Après un </a:t>
            </a:r>
            <a:r>
              <a:rPr lang="fr-FR" dirty="0" err="1"/>
              <a:t>pull,résolution</a:t>
            </a:r>
            <a:r>
              <a:rPr lang="fr-FR" dirty="0"/>
              <a:t> des conflits, commit tout est bon sur la master en local et distante</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dirty="0"/>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5" name="Rectangle 4">
            <a:extLst>
              <a:ext uri="{FF2B5EF4-FFF2-40B4-BE49-F238E27FC236}">
                <a16:creationId xmlns:a16="http://schemas.microsoft.com/office/drawing/2014/main" id="{B35B533F-AA79-433B-A5B5-A9DF476B4A85}"/>
              </a:ext>
            </a:extLst>
          </p:cNvPr>
          <p:cNvSpPr/>
          <p:nvPr/>
        </p:nvSpPr>
        <p:spPr>
          <a:xfrm>
            <a:off x="1061443" y="4221088"/>
            <a:ext cx="5853976" cy="1477328"/>
          </a:xfrm>
          <a:prstGeom prst="rect">
            <a:avLst/>
          </a:prstGeom>
          <a:solidFill>
            <a:schemeClr val="tx1"/>
          </a:solidFill>
          <a:ln>
            <a:solidFill>
              <a:schemeClr val="accent1"/>
            </a:solidFill>
          </a:ln>
        </p:spPr>
        <p:txBody>
          <a:bodyPr wrap="square">
            <a:spAutoFit/>
          </a:bodyPr>
          <a:lstStyle/>
          <a:p>
            <a:r>
              <a:rPr lang="fr-FR" dirty="0">
                <a:solidFill>
                  <a:schemeClr val="bg1"/>
                </a:solidFill>
              </a:rPr>
              <a:t>git </a:t>
            </a:r>
            <a:r>
              <a:rPr lang="fr-FR" dirty="0" err="1">
                <a:solidFill>
                  <a:schemeClr val="bg1"/>
                </a:solidFill>
              </a:rPr>
              <a:t>status</a:t>
            </a:r>
            <a:endParaRPr lang="fr-FR" dirty="0">
              <a:solidFill>
                <a:schemeClr val="bg1"/>
              </a:solidFill>
            </a:endParaRPr>
          </a:p>
          <a:p>
            <a:r>
              <a:rPr lang="fr-FR" dirty="0">
                <a:solidFill>
                  <a:schemeClr val="bg1"/>
                </a:solidFill>
              </a:rPr>
              <a:t>On </a:t>
            </a:r>
            <a:r>
              <a:rPr lang="fr-FR" dirty="0" err="1">
                <a:solidFill>
                  <a:schemeClr val="bg1"/>
                </a:solidFill>
              </a:rPr>
              <a:t>branch</a:t>
            </a:r>
            <a:r>
              <a:rPr lang="fr-FR" dirty="0">
                <a:solidFill>
                  <a:schemeClr val="bg1"/>
                </a:solidFill>
              </a:rPr>
              <a:t> master</a:t>
            </a:r>
          </a:p>
          <a:p>
            <a:r>
              <a:rPr lang="fr-FR" dirty="0" err="1">
                <a:solidFill>
                  <a:schemeClr val="bg1"/>
                </a:solidFill>
              </a:rPr>
              <a:t>Your</a:t>
            </a:r>
            <a:r>
              <a:rPr lang="fr-FR" dirty="0">
                <a:solidFill>
                  <a:schemeClr val="bg1"/>
                </a:solidFill>
              </a:rPr>
              <a:t> </a:t>
            </a:r>
            <a:r>
              <a:rPr lang="fr-FR" dirty="0" err="1">
                <a:solidFill>
                  <a:schemeClr val="bg1"/>
                </a:solidFill>
              </a:rPr>
              <a:t>branch</a:t>
            </a:r>
            <a:r>
              <a:rPr lang="fr-FR" dirty="0">
                <a:solidFill>
                  <a:schemeClr val="bg1"/>
                </a:solidFill>
              </a:rPr>
              <a:t> and '</a:t>
            </a:r>
            <a:r>
              <a:rPr lang="fr-FR" dirty="0" err="1">
                <a:solidFill>
                  <a:schemeClr val="bg1"/>
                </a:solidFill>
              </a:rPr>
              <a:t>origin</a:t>
            </a:r>
            <a:r>
              <a:rPr lang="fr-FR" dirty="0">
                <a:solidFill>
                  <a:schemeClr val="bg1"/>
                </a:solidFill>
              </a:rPr>
              <a:t>/master' have </a:t>
            </a:r>
            <a:r>
              <a:rPr lang="fr-FR" dirty="0" err="1">
                <a:solidFill>
                  <a:schemeClr val="bg1"/>
                </a:solidFill>
              </a:rPr>
              <a:t>diverged</a:t>
            </a:r>
            <a:r>
              <a:rPr lang="fr-FR" dirty="0">
                <a:solidFill>
                  <a:schemeClr val="bg1"/>
                </a:solidFill>
              </a:rPr>
              <a:t>,</a:t>
            </a:r>
          </a:p>
          <a:p>
            <a:r>
              <a:rPr lang="fr-FR" dirty="0">
                <a:solidFill>
                  <a:schemeClr val="bg1"/>
                </a:solidFill>
              </a:rPr>
              <a:t>and have 1 and 2 </a:t>
            </a:r>
            <a:r>
              <a:rPr lang="fr-FR" dirty="0" err="1">
                <a:solidFill>
                  <a:schemeClr val="bg1"/>
                </a:solidFill>
              </a:rPr>
              <a:t>different</a:t>
            </a:r>
            <a:r>
              <a:rPr lang="fr-FR" dirty="0">
                <a:solidFill>
                  <a:schemeClr val="bg1"/>
                </a:solidFill>
              </a:rPr>
              <a:t> </a:t>
            </a:r>
            <a:r>
              <a:rPr lang="fr-FR" dirty="0" err="1">
                <a:solidFill>
                  <a:schemeClr val="bg1"/>
                </a:solidFill>
              </a:rPr>
              <a:t>commits</a:t>
            </a:r>
            <a:r>
              <a:rPr lang="fr-FR" dirty="0">
                <a:solidFill>
                  <a:schemeClr val="bg1"/>
                </a:solidFill>
              </a:rPr>
              <a:t> </a:t>
            </a:r>
            <a:r>
              <a:rPr lang="fr-FR" dirty="0" err="1">
                <a:solidFill>
                  <a:schemeClr val="bg1"/>
                </a:solidFill>
              </a:rPr>
              <a:t>each</a:t>
            </a:r>
            <a:r>
              <a:rPr lang="fr-FR" dirty="0">
                <a:solidFill>
                  <a:schemeClr val="bg1"/>
                </a:solidFill>
              </a:rPr>
              <a:t>, </a:t>
            </a:r>
            <a:r>
              <a:rPr lang="fr-FR" dirty="0" err="1">
                <a:solidFill>
                  <a:schemeClr val="bg1"/>
                </a:solidFill>
              </a:rPr>
              <a:t>respectively</a:t>
            </a:r>
            <a:r>
              <a:rPr lang="fr-FR" dirty="0">
                <a:solidFill>
                  <a:schemeClr val="bg1"/>
                </a:solidFill>
              </a:rPr>
              <a:t>.</a:t>
            </a:r>
          </a:p>
          <a:p>
            <a:r>
              <a:rPr lang="fr-FR" dirty="0">
                <a:solidFill>
                  <a:schemeClr val="bg1"/>
                </a:solidFill>
              </a:rPr>
              <a:t>  (use "git pull" to merge the </a:t>
            </a:r>
            <a:r>
              <a:rPr lang="fr-FR" dirty="0" err="1">
                <a:solidFill>
                  <a:schemeClr val="bg1"/>
                </a:solidFill>
              </a:rPr>
              <a:t>remote</a:t>
            </a:r>
            <a:r>
              <a:rPr lang="fr-FR" dirty="0">
                <a:solidFill>
                  <a:schemeClr val="bg1"/>
                </a:solidFill>
              </a:rPr>
              <a:t> </a:t>
            </a:r>
            <a:r>
              <a:rPr lang="fr-FR" dirty="0" err="1">
                <a:solidFill>
                  <a:schemeClr val="bg1"/>
                </a:solidFill>
              </a:rPr>
              <a:t>branch</a:t>
            </a:r>
            <a:r>
              <a:rPr lang="fr-FR" dirty="0">
                <a:solidFill>
                  <a:schemeClr val="bg1"/>
                </a:solidFill>
              </a:rPr>
              <a:t> </a:t>
            </a:r>
            <a:r>
              <a:rPr lang="fr-FR" dirty="0" err="1">
                <a:solidFill>
                  <a:schemeClr val="bg1"/>
                </a:solidFill>
              </a:rPr>
              <a:t>into</a:t>
            </a:r>
            <a:r>
              <a:rPr lang="fr-FR" dirty="0">
                <a:solidFill>
                  <a:schemeClr val="bg1"/>
                </a:solidFill>
              </a:rPr>
              <a:t> </a:t>
            </a:r>
            <a:r>
              <a:rPr lang="fr-FR" dirty="0" err="1">
                <a:solidFill>
                  <a:schemeClr val="bg1"/>
                </a:solidFill>
              </a:rPr>
              <a:t>yours</a:t>
            </a:r>
            <a:r>
              <a:rPr lang="fr-FR" dirty="0">
                <a:solidFill>
                  <a:schemeClr val="bg1"/>
                </a:solidFill>
              </a:rPr>
              <a:t>)</a:t>
            </a:r>
          </a:p>
        </p:txBody>
      </p:sp>
      <p:pic>
        <p:nvPicPr>
          <p:cNvPr id="6" name="Image 5">
            <a:extLst>
              <a:ext uri="{FF2B5EF4-FFF2-40B4-BE49-F238E27FC236}">
                <a16:creationId xmlns:a16="http://schemas.microsoft.com/office/drawing/2014/main" id="{3562EA90-B051-4583-9CF9-D5ECE12C6668}"/>
              </a:ext>
            </a:extLst>
          </p:cNvPr>
          <p:cNvPicPr>
            <a:picLocks noChangeAspect="1"/>
          </p:cNvPicPr>
          <p:nvPr/>
        </p:nvPicPr>
        <p:blipFill>
          <a:blip r:embed="rId4"/>
          <a:stretch>
            <a:fillRect/>
          </a:stretch>
        </p:blipFill>
        <p:spPr>
          <a:xfrm>
            <a:off x="6592432" y="4303383"/>
            <a:ext cx="2372056" cy="714475"/>
          </a:xfrm>
          <a:prstGeom prst="rect">
            <a:avLst/>
          </a:prstGeom>
          <a:ln>
            <a:solidFill>
              <a:schemeClr val="accent1"/>
            </a:solidFill>
          </a:ln>
        </p:spPr>
      </p:pic>
    </p:spTree>
    <p:extLst>
      <p:ext uri="{BB962C8B-B14F-4D97-AF65-F5344CB8AC3E}">
        <p14:creationId xmlns:p14="http://schemas.microsoft.com/office/powerpoint/2010/main" val="868058928"/>
      </p:ext>
    </p:extLst>
  </p:cSld>
  <p:clrMapOvr>
    <a:masterClrMapping/>
  </p:clrMapOvr>
  <p:transition spd="slow">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4 : Les branches distantes </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a:xfrm>
            <a:off x="127000" y="548679"/>
            <a:ext cx="8890000" cy="6291449"/>
          </a:xfrm>
        </p:spPr>
        <p:txBody>
          <a:bodyPr>
            <a:normAutofit/>
          </a:bodyPr>
          <a:lstStyle/>
          <a:p>
            <a:r>
              <a:rPr lang="fr-FR" dirty="0"/>
              <a:t>Savoir ou on en est, les voir :</a:t>
            </a:r>
          </a:p>
          <a:p>
            <a:pPr lvl="1"/>
            <a:r>
              <a:rPr lang="fr-FR" dirty="0"/>
              <a:t>Avec Git : </a:t>
            </a:r>
          </a:p>
          <a:p>
            <a:pPr lvl="2"/>
            <a:r>
              <a:rPr lang="fr-FR" dirty="0"/>
              <a:t>git </a:t>
            </a:r>
            <a:r>
              <a:rPr lang="fr-FR" dirty="0" err="1"/>
              <a:t>branch</a:t>
            </a:r>
            <a:r>
              <a:rPr lang="fr-FR" dirty="0"/>
              <a:t> -a</a:t>
            </a:r>
          </a:p>
          <a:p>
            <a:pPr lvl="1"/>
            <a:r>
              <a:rPr lang="fr-FR" dirty="0"/>
              <a:t>Avec </a:t>
            </a:r>
            <a:r>
              <a:rPr lang="fr-FR" dirty="0" err="1"/>
              <a:t>tortoise</a:t>
            </a:r>
            <a:r>
              <a:rPr lang="fr-FR" dirty="0"/>
              <a:t> : </a:t>
            </a:r>
          </a:p>
          <a:p>
            <a:pPr marL="365125" lvl="1" indent="0">
              <a:buNone/>
            </a:pPr>
            <a:r>
              <a:rPr lang="fr-FR" dirty="0"/>
              <a:t>  </a:t>
            </a:r>
          </a:p>
          <a:p>
            <a:pPr lvl="2"/>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dirty="0"/>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7" name="Image 6">
            <a:extLst>
              <a:ext uri="{FF2B5EF4-FFF2-40B4-BE49-F238E27FC236}">
                <a16:creationId xmlns:a16="http://schemas.microsoft.com/office/drawing/2014/main" id="{60CEC4CC-60BE-42CC-B8A4-019F5901225E}"/>
              </a:ext>
            </a:extLst>
          </p:cNvPr>
          <p:cNvPicPr>
            <a:picLocks noChangeAspect="1"/>
          </p:cNvPicPr>
          <p:nvPr/>
        </p:nvPicPr>
        <p:blipFill>
          <a:blip r:embed="rId4"/>
          <a:stretch>
            <a:fillRect/>
          </a:stretch>
        </p:blipFill>
        <p:spPr>
          <a:xfrm>
            <a:off x="231809" y="2369775"/>
            <a:ext cx="1899840" cy="906919"/>
          </a:xfrm>
          <a:prstGeom prst="rect">
            <a:avLst/>
          </a:prstGeom>
          <a:ln>
            <a:solidFill>
              <a:schemeClr val="accent1"/>
            </a:solidFill>
          </a:ln>
        </p:spPr>
      </p:pic>
      <p:pic>
        <p:nvPicPr>
          <p:cNvPr id="9" name="Image 8">
            <a:extLst>
              <a:ext uri="{FF2B5EF4-FFF2-40B4-BE49-F238E27FC236}">
                <a16:creationId xmlns:a16="http://schemas.microsoft.com/office/drawing/2014/main" id="{926AB38C-20CF-45DA-A42D-5E70D213351D}"/>
              </a:ext>
            </a:extLst>
          </p:cNvPr>
          <p:cNvPicPr>
            <a:picLocks noChangeAspect="1"/>
          </p:cNvPicPr>
          <p:nvPr/>
        </p:nvPicPr>
        <p:blipFill>
          <a:blip r:embed="rId5"/>
          <a:stretch>
            <a:fillRect/>
          </a:stretch>
        </p:blipFill>
        <p:spPr>
          <a:xfrm>
            <a:off x="2196974" y="2344705"/>
            <a:ext cx="7040847" cy="4095273"/>
          </a:xfrm>
          <a:prstGeom prst="rect">
            <a:avLst/>
          </a:prstGeom>
          <a:ln>
            <a:solidFill>
              <a:schemeClr val="accent1"/>
            </a:solidFill>
          </a:ln>
        </p:spPr>
      </p:pic>
      <p:pic>
        <p:nvPicPr>
          <p:cNvPr id="12" name="Image 11">
            <a:extLst>
              <a:ext uri="{FF2B5EF4-FFF2-40B4-BE49-F238E27FC236}">
                <a16:creationId xmlns:a16="http://schemas.microsoft.com/office/drawing/2014/main" id="{12ACA007-53B0-498C-8349-CF27180AC33C}"/>
              </a:ext>
            </a:extLst>
          </p:cNvPr>
          <p:cNvPicPr>
            <a:picLocks noChangeAspect="1"/>
          </p:cNvPicPr>
          <p:nvPr/>
        </p:nvPicPr>
        <p:blipFill>
          <a:blip r:embed="rId6"/>
          <a:stretch>
            <a:fillRect/>
          </a:stretch>
        </p:blipFill>
        <p:spPr>
          <a:xfrm>
            <a:off x="138980" y="4780733"/>
            <a:ext cx="4115780" cy="1888627"/>
          </a:xfrm>
          <a:prstGeom prst="rect">
            <a:avLst/>
          </a:prstGeom>
          <a:ln>
            <a:solidFill>
              <a:schemeClr val="accent1"/>
            </a:solidFill>
          </a:ln>
        </p:spPr>
      </p:pic>
    </p:spTree>
    <p:extLst>
      <p:ext uri="{BB962C8B-B14F-4D97-AF65-F5344CB8AC3E}">
        <p14:creationId xmlns:p14="http://schemas.microsoft.com/office/powerpoint/2010/main" val="762919197"/>
      </p:ext>
    </p:extLst>
  </p:cSld>
  <p:clrMapOvr>
    <a:masterClrMapping/>
  </p:clrMapOvr>
  <p:transition spd="slow">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4 : Les branches distantes </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a:xfrm>
            <a:off x="127000" y="548679"/>
            <a:ext cx="8890000" cy="6291449"/>
          </a:xfrm>
        </p:spPr>
        <p:txBody>
          <a:bodyPr>
            <a:normAutofit lnSpcReduction="10000"/>
          </a:bodyPr>
          <a:lstStyle/>
          <a:p>
            <a:r>
              <a:rPr lang="fr-FR" dirty="0"/>
              <a:t>Récupérer les données depuis le serveur:</a:t>
            </a:r>
          </a:p>
          <a:p>
            <a:pPr lvl="1"/>
            <a:r>
              <a:rPr lang="fr-FR" dirty="0"/>
              <a:t>Supprimer une branche locale et distante : </a:t>
            </a:r>
          </a:p>
          <a:p>
            <a:pPr lvl="2"/>
            <a:r>
              <a:rPr lang="fr-FR" dirty="0"/>
              <a:t>git </a:t>
            </a:r>
            <a:r>
              <a:rPr lang="fr-FR" dirty="0" err="1"/>
              <a:t>branch</a:t>
            </a:r>
            <a:r>
              <a:rPr lang="fr-FR" dirty="0"/>
              <a:t> –d &lt; nom de la branche&gt;</a:t>
            </a:r>
          </a:p>
          <a:p>
            <a:pPr lvl="2"/>
            <a:r>
              <a:rPr lang="fr-FR" dirty="0"/>
              <a:t>git push &lt;nom repos&gt; --</a:t>
            </a:r>
            <a:r>
              <a:rPr lang="fr-FR" dirty="0" err="1"/>
              <a:t>delete</a:t>
            </a:r>
            <a:r>
              <a:rPr lang="fr-FR" dirty="0"/>
              <a:t> &lt;nom de la branche&gt;</a:t>
            </a:r>
          </a:p>
          <a:p>
            <a:pPr lvl="2"/>
            <a:r>
              <a:rPr lang="fr-FR" dirty="0"/>
              <a:t>git push &lt;nom repos&gt; </a:t>
            </a:r>
            <a:r>
              <a:rPr lang="fr-FR" b="1" dirty="0">
                <a:solidFill>
                  <a:srgbClr val="002060"/>
                </a:solidFill>
              </a:rPr>
              <a:t>:</a:t>
            </a:r>
            <a:r>
              <a:rPr lang="fr-FR" dirty="0"/>
              <a:t> &lt;nom de la branche&gt; (avant 1,7,0)</a:t>
            </a:r>
          </a:p>
          <a:p>
            <a:pPr lvl="1"/>
            <a:r>
              <a:rPr lang="fr-FR" dirty="0"/>
              <a:t>Un fois que l’on a plusieurs dépôts on peut travailler aussi avec plusieurs branches distantes sur un même dépôt :</a:t>
            </a:r>
          </a:p>
          <a:p>
            <a:pPr lvl="1"/>
            <a:r>
              <a:rPr lang="fr-FR" dirty="0"/>
              <a:t>En se plaçant dans la  branche (liera la branche locale et la distante ) :</a:t>
            </a:r>
          </a:p>
          <a:p>
            <a:pPr lvl="2"/>
            <a:r>
              <a:rPr lang="en-US" dirty="0"/>
              <a:t>git pull </a:t>
            </a:r>
            <a:r>
              <a:rPr lang="fr-FR" dirty="0">
                <a:solidFill>
                  <a:srgbClr val="002060"/>
                </a:solidFill>
              </a:rPr>
              <a:t>&lt;</a:t>
            </a:r>
            <a:r>
              <a:rPr lang="fr-FR" dirty="0" err="1">
                <a:solidFill>
                  <a:srgbClr val="002060"/>
                </a:solidFill>
              </a:rPr>
              <a:t>NomRepoDist</a:t>
            </a:r>
            <a:r>
              <a:rPr lang="fr-FR" dirty="0">
                <a:solidFill>
                  <a:srgbClr val="002060"/>
                </a:solidFill>
              </a:rPr>
              <a:t>&gt;</a:t>
            </a:r>
            <a:r>
              <a:rPr lang="en-US" dirty="0"/>
              <a:t> &lt;</a:t>
            </a:r>
            <a:r>
              <a:rPr lang="en-US" dirty="0" err="1"/>
              <a:t>NomBranchDist</a:t>
            </a:r>
            <a:r>
              <a:rPr lang="en-US" dirty="0"/>
              <a:t>&gt; --allow-unrelated-histories</a:t>
            </a:r>
          </a:p>
          <a:p>
            <a:pPr lvl="1"/>
            <a:r>
              <a:rPr lang="en-US" dirty="0"/>
              <a:t>Si on </a:t>
            </a:r>
            <a:r>
              <a:rPr lang="en-US" dirty="0" err="1"/>
              <a:t>veux</a:t>
            </a:r>
            <a:r>
              <a:rPr lang="en-US" dirty="0"/>
              <a:t> </a:t>
            </a:r>
            <a:r>
              <a:rPr lang="en-US" dirty="0" err="1"/>
              <a:t>créer</a:t>
            </a:r>
            <a:r>
              <a:rPr lang="en-US" dirty="0"/>
              <a:t> la </a:t>
            </a:r>
            <a:r>
              <a:rPr lang="en-US" dirty="0" err="1"/>
              <a:t>branche</a:t>
            </a:r>
            <a:r>
              <a:rPr lang="en-US" dirty="0"/>
              <a:t>, se </a:t>
            </a:r>
            <a:r>
              <a:rPr lang="en-US" dirty="0" err="1"/>
              <a:t>positionner</a:t>
            </a:r>
            <a:r>
              <a:rPr lang="en-US" dirty="0"/>
              <a:t> dessus et </a:t>
            </a:r>
            <a:r>
              <a:rPr lang="en-US" dirty="0" err="1"/>
              <a:t>lier</a:t>
            </a:r>
            <a:r>
              <a:rPr lang="en-US" dirty="0"/>
              <a:t> le </a:t>
            </a:r>
            <a:r>
              <a:rPr lang="en-US" dirty="0" err="1"/>
              <a:t>dépôt</a:t>
            </a:r>
            <a:r>
              <a:rPr lang="en-US" dirty="0"/>
              <a:t> d’un coup : </a:t>
            </a:r>
          </a:p>
          <a:p>
            <a:pPr lvl="2"/>
            <a:r>
              <a:rPr lang="fr-FR" dirty="0"/>
              <a:t>git </a:t>
            </a:r>
            <a:r>
              <a:rPr lang="fr-FR" dirty="0" err="1"/>
              <a:t>checkout</a:t>
            </a:r>
            <a:r>
              <a:rPr lang="fr-FR" dirty="0"/>
              <a:t> -b &lt;</a:t>
            </a:r>
            <a:r>
              <a:rPr lang="fr-FR" dirty="0" err="1"/>
              <a:t>nomBranchLocal</a:t>
            </a:r>
            <a:r>
              <a:rPr lang="fr-FR" dirty="0"/>
              <a:t>&gt; </a:t>
            </a:r>
            <a:r>
              <a:rPr lang="fr-FR" dirty="0">
                <a:solidFill>
                  <a:srgbClr val="002060"/>
                </a:solidFill>
              </a:rPr>
              <a:t>&lt;</a:t>
            </a:r>
            <a:r>
              <a:rPr lang="fr-FR" dirty="0" err="1">
                <a:solidFill>
                  <a:srgbClr val="002060"/>
                </a:solidFill>
              </a:rPr>
              <a:t>NomRepoDist</a:t>
            </a:r>
            <a:r>
              <a:rPr lang="fr-FR" dirty="0">
                <a:solidFill>
                  <a:srgbClr val="002060"/>
                </a:solidFill>
              </a:rPr>
              <a:t>&gt; </a:t>
            </a:r>
            <a:r>
              <a:rPr lang="fr-FR" dirty="0"/>
              <a:t>/</a:t>
            </a:r>
            <a:r>
              <a:rPr lang="fr-FR" dirty="0">
                <a:solidFill>
                  <a:srgbClr val="002060"/>
                </a:solidFill>
              </a:rPr>
              <a:t> &lt;</a:t>
            </a:r>
            <a:r>
              <a:rPr lang="fr-FR" dirty="0" err="1">
                <a:solidFill>
                  <a:srgbClr val="002060"/>
                </a:solidFill>
              </a:rPr>
              <a:t>NomBranchDist</a:t>
            </a:r>
            <a:r>
              <a:rPr lang="fr-FR" dirty="0">
                <a:solidFill>
                  <a:srgbClr val="002060"/>
                </a:solidFill>
              </a:rPr>
              <a:t>&gt; </a:t>
            </a:r>
          </a:p>
          <a:p>
            <a:pPr lvl="2"/>
            <a:r>
              <a:rPr lang="fr-FR" dirty="0"/>
              <a:t>git merge </a:t>
            </a:r>
            <a:r>
              <a:rPr lang="fr-FR" dirty="0">
                <a:solidFill>
                  <a:srgbClr val="002060"/>
                </a:solidFill>
              </a:rPr>
              <a:t>&lt;</a:t>
            </a:r>
            <a:r>
              <a:rPr lang="fr-FR" dirty="0" err="1">
                <a:solidFill>
                  <a:srgbClr val="002060"/>
                </a:solidFill>
              </a:rPr>
              <a:t>NomBranchDist</a:t>
            </a:r>
            <a:r>
              <a:rPr lang="fr-FR" dirty="0">
                <a:solidFill>
                  <a:srgbClr val="002060"/>
                </a:solidFill>
              </a:rPr>
              <a:t>&gt; </a:t>
            </a:r>
            <a:r>
              <a:rPr lang="fr-FR" dirty="0"/>
              <a:t>/</a:t>
            </a:r>
            <a:r>
              <a:rPr lang="en-US" dirty="0"/>
              <a:t> &lt;</a:t>
            </a:r>
            <a:r>
              <a:rPr lang="en-US" dirty="0" err="1"/>
              <a:t>NomBranchDist</a:t>
            </a:r>
            <a:r>
              <a:rPr lang="en-US" dirty="0"/>
              <a:t>&gt;  [--allow-unrelated-histories]</a:t>
            </a:r>
            <a:endParaRPr lang="fr-FR" dirty="0"/>
          </a:p>
          <a:p>
            <a:pPr lvl="1"/>
            <a:endParaRPr lang="fr-FR" dirty="0"/>
          </a:p>
          <a:p>
            <a:pPr lvl="2"/>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dirty="0"/>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Tree>
    <p:extLst>
      <p:ext uri="{BB962C8B-B14F-4D97-AF65-F5344CB8AC3E}">
        <p14:creationId xmlns:p14="http://schemas.microsoft.com/office/powerpoint/2010/main" val="2271540289"/>
      </p:ext>
    </p:extLst>
  </p:cSld>
  <p:clrMapOvr>
    <a:masterClrMapping/>
  </p:clrMapOvr>
  <p:transition spd="slow">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4 : Les branches distantes </a:t>
            </a:r>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24" name="Espace réservé du contenu 10">
            <a:extLst>
              <a:ext uri="{FF2B5EF4-FFF2-40B4-BE49-F238E27FC236}">
                <a16:creationId xmlns:a16="http://schemas.microsoft.com/office/drawing/2014/main" id="{74B6EC07-D2F1-4158-885A-4125C5399F23}"/>
              </a:ext>
            </a:extLst>
          </p:cNvPr>
          <p:cNvSpPr>
            <a:spLocks noGrp="1"/>
          </p:cNvSpPr>
          <p:nvPr>
            <p:ph sz="half" idx="1"/>
          </p:nvPr>
        </p:nvSpPr>
        <p:spPr>
          <a:xfrm>
            <a:off x="127000" y="548679"/>
            <a:ext cx="8890000" cy="6291449"/>
          </a:xfrm>
        </p:spPr>
        <p:txBody>
          <a:bodyPr>
            <a:normAutofit fontScale="55000" lnSpcReduction="20000"/>
          </a:bodyPr>
          <a:lstStyle/>
          <a:p>
            <a:r>
              <a:rPr lang="fr-FR" sz="5100" dirty="0"/>
              <a:t>Récupérer les données depuis le serveur:</a:t>
            </a:r>
          </a:p>
          <a:p>
            <a:pPr lvl="1"/>
            <a:r>
              <a:rPr lang="fr-FR" sz="5100" dirty="0"/>
              <a:t>Suivre les branches :</a:t>
            </a:r>
          </a:p>
          <a:p>
            <a:pPr lvl="2"/>
            <a:r>
              <a:rPr lang="fr-FR" sz="3300" dirty="0"/>
              <a:t>L’extraction d’une branche locale à partir d’une branche distante crée automatiquement ce qu’on appelle une branche de suivi.</a:t>
            </a:r>
          </a:p>
          <a:p>
            <a:pPr lvl="2"/>
            <a:r>
              <a:rPr lang="fr-FR" sz="3300" dirty="0"/>
              <a:t>Les branches de suivi sont des branches locales qui sont en relation directe avec une branche distante.</a:t>
            </a:r>
          </a:p>
          <a:p>
            <a:pPr lvl="2"/>
            <a:r>
              <a:rPr lang="fr-FR" sz="3300" dirty="0"/>
              <a:t>Si vous vous trouvez sur une branche de suivi et que vous tapez git push, Git sélectionne automatiquement le serveur vers lequel pousser vos modifications.</a:t>
            </a:r>
          </a:p>
          <a:p>
            <a:pPr lvl="2"/>
            <a:r>
              <a:rPr lang="fr-FR" sz="3300" dirty="0"/>
              <a:t>Idem pour git pull.</a:t>
            </a:r>
          </a:p>
          <a:p>
            <a:pPr lvl="2"/>
            <a:r>
              <a:rPr lang="fr-FR" sz="3300" dirty="0"/>
              <a:t>Lorsqu’on clone un dépôt git crée généralement automatiquement une branche master qui suit </a:t>
            </a:r>
            <a:r>
              <a:rPr lang="fr-FR" sz="3300" dirty="0" err="1"/>
              <a:t>origin</a:t>
            </a:r>
            <a:r>
              <a:rPr lang="fr-FR" sz="3300" dirty="0"/>
              <a:t>/master (et donc push/pull sont paramétrées).</a:t>
            </a:r>
          </a:p>
          <a:p>
            <a:pPr lvl="2"/>
            <a:r>
              <a:rPr lang="fr-FR" sz="3300" dirty="0"/>
              <a:t>git </a:t>
            </a:r>
            <a:r>
              <a:rPr lang="fr-FR" sz="3300" dirty="0" err="1"/>
              <a:t>checkout</a:t>
            </a:r>
            <a:r>
              <a:rPr lang="fr-FR" sz="3300" dirty="0"/>
              <a:t> -b &lt;</a:t>
            </a:r>
            <a:r>
              <a:rPr lang="fr-FR" sz="3300" dirty="0" err="1"/>
              <a:t>nomBranchLocal</a:t>
            </a:r>
            <a:r>
              <a:rPr lang="fr-FR" sz="3300" dirty="0"/>
              <a:t>&gt; </a:t>
            </a:r>
            <a:r>
              <a:rPr lang="fr-FR" sz="3300" dirty="0">
                <a:solidFill>
                  <a:srgbClr val="002060"/>
                </a:solidFill>
              </a:rPr>
              <a:t>&lt;</a:t>
            </a:r>
            <a:r>
              <a:rPr lang="fr-FR" sz="3300" dirty="0" err="1">
                <a:solidFill>
                  <a:srgbClr val="002060"/>
                </a:solidFill>
              </a:rPr>
              <a:t>NomRepoDist</a:t>
            </a:r>
            <a:r>
              <a:rPr lang="fr-FR" sz="3300" dirty="0">
                <a:solidFill>
                  <a:srgbClr val="002060"/>
                </a:solidFill>
              </a:rPr>
              <a:t>&gt; </a:t>
            </a:r>
            <a:r>
              <a:rPr lang="fr-FR" sz="3300" dirty="0"/>
              <a:t>/</a:t>
            </a:r>
            <a:r>
              <a:rPr lang="fr-FR" sz="3300" dirty="0">
                <a:solidFill>
                  <a:srgbClr val="002060"/>
                </a:solidFill>
              </a:rPr>
              <a:t> &lt;</a:t>
            </a:r>
            <a:r>
              <a:rPr lang="fr-FR" sz="3300" dirty="0" err="1">
                <a:solidFill>
                  <a:srgbClr val="002060"/>
                </a:solidFill>
              </a:rPr>
              <a:t>NomBranchDist</a:t>
            </a:r>
            <a:r>
              <a:rPr lang="fr-FR" sz="3300" dirty="0">
                <a:solidFill>
                  <a:srgbClr val="002060"/>
                </a:solidFill>
              </a:rPr>
              <a:t>&gt;</a:t>
            </a:r>
          </a:p>
          <a:p>
            <a:pPr lvl="2"/>
            <a:r>
              <a:rPr lang="fr-FR" sz="3300" dirty="0"/>
              <a:t>git </a:t>
            </a:r>
            <a:r>
              <a:rPr lang="fr-FR" sz="3300" dirty="0" err="1"/>
              <a:t>checkout</a:t>
            </a:r>
            <a:r>
              <a:rPr lang="fr-FR" sz="3300" dirty="0"/>
              <a:t> --</a:t>
            </a:r>
            <a:r>
              <a:rPr lang="fr-FR" sz="3300" dirty="0" err="1"/>
              <a:t>track</a:t>
            </a:r>
            <a:r>
              <a:rPr lang="fr-FR" sz="3300" dirty="0"/>
              <a:t> </a:t>
            </a:r>
            <a:r>
              <a:rPr lang="fr-FR" sz="3300" dirty="0">
                <a:solidFill>
                  <a:srgbClr val="002060"/>
                </a:solidFill>
              </a:rPr>
              <a:t>&lt;</a:t>
            </a:r>
            <a:r>
              <a:rPr lang="fr-FR" sz="3300" dirty="0" err="1">
                <a:solidFill>
                  <a:srgbClr val="002060"/>
                </a:solidFill>
              </a:rPr>
              <a:t>NomRepoDist</a:t>
            </a:r>
            <a:r>
              <a:rPr lang="fr-FR" sz="3300" dirty="0">
                <a:solidFill>
                  <a:srgbClr val="002060"/>
                </a:solidFill>
              </a:rPr>
              <a:t>&gt; </a:t>
            </a:r>
            <a:r>
              <a:rPr lang="fr-FR" sz="3300" dirty="0"/>
              <a:t>/</a:t>
            </a:r>
            <a:r>
              <a:rPr lang="fr-FR" sz="3300" dirty="0">
                <a:solidFill>
                  <a:srgbClr val="002060"/>
                </a:solidFill>
              </a:rPr>
              <a:t> &lt;</a:t>
            </a:r>
            <a:r>
              <a:rPr lang="fr-FR" sz="3300" dirty="0" err="1">
                <a:solidFill>
                  <a:srgbClr val="002060"/>
                </a:solidFill>
              </a:rPr>
              <a:t>NomBranchDist</a:t>
            </a:r>
            <a:r>
              <a:rPr lang="fr-FR" sz="3300" dirty="0">
                <a:solidFill>
                  <a:srgbClr val="002060"/>
                </a:solidFill>
              </a:rPr>
              <a:t>&gt;</a:t>
            </a:r>
            <a:br>
              <a:rPr lang="fr-FR" sz="3300" dirty="0">
                <a:solidFill>
                  <a:srgbClr val="002060"/>
                </a:solidFill>
              </a:rPr>
            </a:br>
            <a:r>
              <a:rPr lang="fr-FR" sz="3300" dirty="0">
                <a:solidFill>
                  <a:schemeClr val="tx1"/>
                </a:solidFill>
              </a:rPr>
              <a:t>depuis la 1,6,2</a:t>
            </a:r>
          </a:p>
          <a:p>
            <a:pPr lvl="1"/>
            <a:endParaRPr lang="fr-FR" sz="3700" dirty="0">
              <a:solidFill>
                <a:schemeClr val="tx1"/>
              </a:solidFill>
            </a:endParaRPr>
          </a:p>
          <a:p>
            <a:pPr lvl="1"/>
            <a:r>
              <a:rPr lang="fr-FR" sz="3700" dirty="0">
                <a:solidFill>
                  <a:schemeClr val="tx1"/>
                </a:solidFill>
              </a:rPr>
              <a:t>Avec </a:t>
            </a:r>
            <a:r>
              <a:rPr lang="fr-FR" sz="3700" dirty="0" err="1">
                <a:solidFill>
                  <a:schemeClr val="tx1"/>
                </a:solidFill>
              </a:rPr>
              <a:t>tortoise</a:t>
            </a:r>
            <a:r>
              <a:rPr lang="fr-FR" sz="3700" dirty="0">
                <a:solidFill>
                  <a:schemeClr val="tx1"/>
                </a:solidFill>
              </a:rPr>
              <a:t> :</a:t>
            </a:r>
          </a:p>
          <a:p>
            <a:pPr lvl="2"/>
            <a:endParaRPr lang="fr-FR" sz="2100" dirty="0"/>
          </a:p>
          <a:p>
            <a:pPr lvl="2"/>
            <a:endParaRPr lang="fr-FR" dirty="0"/>
          </a:p>
          <a:p>
            <a:pPr lvl="1"/>
            <a:endParaRPr lang="fr-FR" dirty="0"/>
          </a:p>
          <a:p>
            <a:pPr lvl="1"/>
            <a:endParaRPr lang="fr-FR" dirty="0"/>
          </a:p>
          <a:p>
            <a:pPr marL="365125" lvl="1" indent="0">
              <a:buNone/>
            </a:pPr>
            <a:r>
              <a:rPr lang="fr-FR" dirty="0"/>
              <a:t>  </a:t>
            </a:r>
          </a:p>
          <a:p>
            <a:pPr lvl="2"/>
            <a:endParaRPr lang="fr-FR" dirty="0"/>
          </a:p>
        </p:txBody>
      </p:sp>
      <p:pic>
        <p:nvPicPr>
          <p:cNvPr id="6" name="Image 5">
            <a:extLst>
              <a:ext uri="{FF2B5EF4-FFF2-40B4-BE49-F238E27FC236}">
                <a16:creationId xmlns:a16="http://schemas.microsoft.com/office/drawing/2014/main" id="{81247726-7091-43AD-A2D9-799F5CA0ABC3}"/>
              </a:ext>
            </a:extLst>
          </p:cNvPr>
          <p:cNvPicPr>
            <a:picLocks noChangeAspect="1"/>
          </p:cNvPicPr>
          <p:nvPr/>
        </p:nvPicPr>
        <p:blipFill>
          <a:blip r:embed="rId4"/>
          <a:stretch>
            <a:fillRect/>
          </a:stretch>
        </p:blipFill>
        <p:spPr>
          <a:xfrm>
            <a:off x="251520" y="5589240"/>
            <a:ext cx="2372056" cy="466790"/>
          </a:xfrm>
          <a:prstGeom prst="rect">
            <a:avLst/>
          </a:prstGeom>
          <a:ln>
            <a:solidFill>
              <a:schemeClr val="accent1"/>
            </a:solidFill>
          </a:ln>
        </p:spPr>
      </p:pic>
      <p:pic>
        <p:nvPicPr>
          <p:cNvPr id="11" name="Image 10">
            <a:extLst>
              <a:ext uri="{FF2B5EF4-FFF2-40B4-BE49-F238E27FC236}">
                <a16:creationId xmlns:a16="http://schemas.microsoft.com/office/drawing/2014/main" id="{F89F88D0-2DCD-47D8-8D23-385C98CC3009}"/>
              </a:ext>
            </a:extLst>
          </p:cNvPr>
          <p:cNvPicPr>
            <a:picLocks noChangeAspect="1"/>
          </p:cNvPicPr>
          <p:nvPr/>
        </p:nvPicPr>
        <p:blipFill>
          <a:blip r:embed="rId5"/>
          <a:stretch>
            <a:fillRect/>
          </a:stretch>
        </p:blipFill>
        <p:spPr>
          <a:xfrm>
            <a:off x="2899936" y="4581129"/>
            <a:ext cx="5453240" cy="2304256"/>
          </a:xfrm>
          <a:prstGeom prst="rect">
            <a:avLst/>
          </a:prstGeom>
        </p:spPr>
      </p:pic>
    </p:spTree>
    <p:extLst>
      <p:ext uri="{BB962C8B-B14F-4D97-AF65-F5344CB8AC3E}">
        <p14:creationId xmlns:p14="http://schemas.microsoft.com/office/powerpoint/2010/main" val="1102291872"/>
      </p:ext>
    </p:extLst>
  </p:cSld>
  <p:clrMapOvr>
    <a:masterClrMapping/>
  </p:clrMapOvr>
  <p:transition spd="slow">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4 : </a:t>
            </a:r>
            <a:r>
              <a:rPr lang="fr-FR" dirty="0" err="1"/>
              <a:t>Dépot</a:t>
            </a:r>
            <a:r>
              <a:rPr lang="fr-FR" dirty="0"/>
              <a:t> distant</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14" name="Espace réservé du contenu 10">
            <a:extLst>
              <a:ext uri="{FF2B5EF4-FFF2-40B4-BE49-F238E27FC236}">
                <a16:creationId xmlns:a16="http://schemas.microsoft.com/office/drawing/2014/main" id="{D444BB17-FA3F-4637-A6C5-D0FC01049420}"/>
              </a:ext>
            </a:extLst>
          </p:cNvPr>
          <p:cNvSpPr>
            <a:spLocks noGrp="1"/>
          </p:cNvSpPr>
          <p:nvPr>
            <p:ph sz="half" idx="1"/>
          </p:nvPr>
        </p:nvSpPr>
        <p:spPr>
          <a:xfrm>
            <a:off x="127000" y="548679"/>
            <a:ext cx="8890000" cy="6291449"/>
          </a:xfrm>
        </p:spPr>
        <p:txBody>
          <a:bodyPr>
            <a:normAutofit/>
          </a:bodyPr>
          <a:lstStyle/>
          <a:p>
            <a:r>
              <a:rPr lang="fr-FR" dirty="0"/>
              <a:t>TODO Pratiquons un peu :</a:t>
            </a:r>
          </a:p>
          <a:p>
            <a:pPr lvl="1"/>
            <a:r>
              <a:rPr lang="fr-FR" dirty="0"/>
              <a:t>Avec git : </a:t>
            </a:r>
          </a:p>
          <a:p>
            <a:pPr lvl="1"/>
            <a:endParaRPr lang="fr-FR" dirty="0"/>
          </a:p>
          <a:p>
            <a:pPr lvl="1"/>
            <a:endParaRPr lang="fr-FR" dirty="0"/>
          </a:p>
          <a:p>
            <a:pPr marL="365125" lvl="1" indent="0">
              <a:buNone/>
            </a:pPr>
            <a:r>
              <a:rPr lang="fr-FR" dirty="0"/>
              <a:t>  </a:t>
            </a:r>
          </a:p>
          <a:p>
            <a:pPr lvl="2"/>
            <a:endParaRPr lang="fr-FR" dirty="0"/>
          </a:p>
        </p:txBody>
      </p:sp>
    </p:spTree>
    <p:extLst>
      <p:ext uri="{BB962C8B-B14F-4D97-AF65-F5344CB8AC3E}">
        <p14:creationId xmlns:p14="http://schemas.microsoft.com/office/powerpoint/2010/main" val="40339533"/>
      </p:ext>
    </p:extLst>
  </p:cSld>
  <p:clrMapOvr>
    <a:masterClrMapping/>
  </p:clrMapOvr>
  <p:transition spd="slow">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4 : </a:t>
            </a:r>
            <a:r>
              <a:rPr lang="fr-FR" dirty="0" err="1"/>
              <a:t>Dépot</a:t>
            </a:r>
            <a:r>
              <a:rPr lang="fr-FR" dirty="0"/>
              <a:t> distant</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14" name="Espace réservé du contenu 10">
            <a:extLst>
              <a:ext uri="{FF2B5EF4-FFF2-40B4-BE49-F238E27FC236}">
                <a16:creationId xmlns:a16="http://schemas.microsoft.com/office/drawing/2014/main" id="{D444BB17-FA3F-4637-A6C5-D0FC01049420}"/>
              </a:ext>
            </a:extLst>
          </p:cNvPr>
          <p:cNvSpPr>
            <a:spLocks noGrp="1"/>
          </p:cNvSpPr>
          <p:nvPr>
            <p:ph sz="half" idx="1"/>
          </p:nvPr>
        </p:nvSpPr>
        <p:spPr>
          <a:xfrm>
            <a:off x="127000" y="548679"/>
            <a:ext cx="8890000" cy="6291449"/>
          </a:xfrm>
        </p:spPr>
        <p:txBody>
          <a:bodyPr>
            <a:normAutofit/>
          </a:bodyPr>
          <a:lstStyle/>
          <a:p>
            <a:r>
              <a:rPr lang="fr-FR" dirty="0"/>
              <a:t>TODO si on souhaite lier un dépôt distant a une branche :</a:t>
            </a:r>
          </a:p>
          <a:p>
            <a:pPr lvl="1"/>
            <a:r>
              <a:rPr lang="fr-FR" dirty="0"/>
              <a:t>Avec git :</a:t>
            </a:r>
          </a:p>
          <a:p>
            <a:pPr lvl="2"/>
            <a:r>
              <a:rPr lang="fr-FR" dirty="0"/>
              <a:t>git </a:t>
            </a:r>
            <a:r>
              <a:rPr lang="fr-FR" dirty="0" err="1"/>
              <a:t>remote</a:t>
            </a:r>
            <a:r>
              <a:rPr lang="fr-FR" dirty="0"/>
              <a:t> </a:t>
            </a:r>
            <a:r>
              <a:rPr lang="fr-FR" dirty="0" err="1"/>
              <a:t>add</a:t>
            </a:r>
            <a:r>
              <a:rPr lang="fr-FR" dirty="0"/>
              <a:t> </a:t>
            </a:r>
            <a:r>
              <a:rPr lang="fr-FR" dirty="0">
                <a:solidFill>
                  <a:srgbClr val="002060"/>
                </a:solidFill>
              </a:rPr>
              <a:t>secondaire</a:t>
            </a:r>
            <a:r>
              <a:rPr lang="fr-FR" dirty="0"/>
              <a:t> </a:t>
            </a:r>
            <a:r>
              <a:rPr lang="fr-FR" dirty="0">
                <a:hlinkClick r:id="rId4"/>
              </a:rPr>
              <a:t>https://github.com/rprataps/Exer1.git</a:t>
            </a:r>
            <a:endParaRPr lang="fr-FR" dirty="0"/>
          </a:p>
          <a:p>
            <a:pPr lvl="2"/>
            <a:r>
              <a:rPr lang="fr-FR" dirty="0"/>
              <a:t>git </a:t>
            </a:r>
            <a:r>
              <a:rPr lang="fr-FR" dirty="0" err="1"/>
              <a:t>fetch</a:t>
            </a:r>
            <a:r>
              <a:rPr lang="fr-FR" dirty="0"/>
              <a:t> </a:t>
            </a:r>
            <a:r>
              <a:rPr lang="fr-FR" dirty="0">
                <a:solidFill>
                  <a:srgbClr val="002060"/>
                </a:solidFill>
              </a:rPr>
              <a:t>secondaire</a:t>
            </a:r>
          </a:p>
          <a:p>
            <a:pPr lvl="2"/>
            <a:r>
              <a:rPr lang="fr-FR" dirty="0"/>
              <a:t>git </a:t>
            </a:r>
            <a:r>
              <a:rPr lang="fr-FR" dirty="0" err="1"/>
              <a:t>checkout</a:t>
            </a:r>
            <a:r>
              <a:rPr lang="fr-FR" dirty="0"/>
              <a:t> </a:t>
            </a:r>
            <a:r>
              <a:rPr lang="fr-FR" b="1" dirty="0">
                <a:solidFill>
                  <a:srgbClr val="002060"/>
                </a:solidFill>
              </a:rPr>
              <a:t>secondaire</a:t>
            </a:r>
            <a:r>
              <a:rPr lang="fr-FR" b="1" dirty="0"/>
              <a:t>/master</a:t>
            </a:r>
          </a:p>
          <a:p>
            <a:pPr lvl="2"/>
            <a:r>
              <a:rPr lang="fr-FR" dirty="0"/>
              <a:t>git switch -c </a:t>
            </a:r>
            <a:r>
              <a:rPr lang="fr-FR" b="1" dirty="0">
                <a:solidFill>
                  <a:srgbClr val="002060"/>
                </a:solidFill>
              </a:rPr>
              <a:t>secondaire</a:t>
            </a:r>
            <a:r>
              <a:rPr lang="fr-FR" b="1" dirty="0"/>
              <a:t>/master</a:t>
            </a:r>
          </a:p>
          <a:p>
            <a:pPr lvl="1"/>
            <a:endParaRPr lang="fr-FR" dirty="0"/>
          </a:p>
          <a:p>
            <a:pPr lvl="1"/>
            <a:endParaRPr lang="fr-FR" dirty="0"/>
          </a:p>
          <a:p>
            <a:pPr marL="365125" lvl="1" indent="0">
              <a:buNone/>
            </a:pPr>
            <a:r>
              <a:rPr lang="fr-FR" dirty="0"/>
              <a:t>  </a:t>
            </a:r>
          </a:p>
          <a:p>
            <a:pPr lvl="2"/>
            <a:endParaRPr lang="fr-FR" dirty="0"/>
          </a:p>
        </p:txBody>
      </p:sp>
    </p:spTree>
    <p:extLst>
      <p:ext uri="{BB962C8B-B14F-4D97-AF65-F5344CB8AC3E}">
        <p14:creationId xmlns:p14="http://schemas.microsoft.com/office/powerpoint/2010/main" val="93894568"/>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1 : Notions</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a:xfrm>
            <a:off x="100744" y="642854"/>
            <a:ext cx="8890000" cy="6134338"/>
          </a:xfrm>
        </p:spPr>
        <p:txBody>
          <a:bodyPr>
            <a:normAutofit fontScale="92500" lnSpcReduction="10000"/>
          </a:bodyPr>
          <a:lstStyle/>
          <a:p>
            <a:r>
              <a:rPr lang="fr-FR" dirty="0"/>
              <a:t>Git – Notions : </a:t>
            </a:r>
          </a:p>
          <a:p>
            <a:endParaRPr lang="fr-FR" dirty="0"/>
          </a:p>
          <a:p>
            <a:pPr lvl="1"/>
            <a:r>
              <a:rPr lang="fr-FR" dirty="0"/>
              <a:t>Dépôt (repository)</a:t>
            </a:r>
          </a:p>
          <a:p>
            <a:pPr lvl="2"/>
            <a:r>
              <a:rPr lang="fr-FR" dirty="0"/>
              <a:t>Le répertoire caché .git est nommé dépôt (en anglais repository).</a:t>
            </a:r>
          </a:p>
          <a:p>
            <a:pPr lvl="2"/>
            <a:r>
              <a:rPr lang="fr-FR" dirty="0"/>
              <a:t>Il contient toutes les données dont GIT a besoin pour gérer l’historique Sauf rarissimes exceptions, vous ne modifierez jamais son contenu directement, mais uniquement en passant par les commandes GIT </a:t>
            </a:r>
          </a:p>
          <a:p>
            <a:pPr lvl="1"/>
            <a:r>
              <a:rPr lang="fr-FR" dirty="0"/>
              <a:t>Commit (ou </a:t>
            </a:r>
            <a:r>
              <a:rPr lang="fr-FR" b="1" dirty="0"/>
              <a:t>révision</a:t>
            </a:r>
            <a:r>
              <a:rPr lang="fr-FR" dirty="0"/>
              <a:t>)</a:t>
            </a:r>
          </a:p>
          <a:p>
            <a:pPr lvl="2"/>
            <a:r>
              <a:rPr lang="fr-FR" dirty="0"/>
              <a:t>L’historique d’un projet est une séquence de « photos », contenant l’état de tous les fichiers du projet (date, auteur, description éventuelle, lien vers le(s) commit(s) précédent(s))</a:t>
            </a:r>
          </a:p>
          <a:p>
            <a:pPr lvl="1"/>
            <a:r>
              <a:rPr lang="fr-FR" dirty="0"/>
              <a:t>Copie de travail (</a:t>
            </a:r>
            <a:r>
              <a:rPr lang="fr-FR" dirty="0" err="1"/>
              <a:t>working</a:t>
            </a:r>
            <a:r>
              <a:rPr lang="fr-FR" dirty="0"/>
              <a:t> copy)</a:t>
            </a:r>
          </a:p>
          <a:p>
            <a:pPr lvl="2"/>
            <a:r>
              <a:rPr lang="fr-FR" dirty="0"/>
              <a:t>Ce sont les fichiers effectivement présents dans le répertoire géré par GIT.</a:t>
            </a:r>
          </a:p>
          <a:p>
            <a:pPr lvl="2"/>
            <a:r>
              <a:rPr lang="fr-FR" dirty="0"/>
              <a:t>Leur état peut être différent du dernier commit de l’historique</a:t>
            </a:r>
          </a:p>
          <a:p>
            <a:pPr lvl="1"/>
            <a:r>
              <a:rPr lang="fr-FR" dirty="0"/>
              <a:t>Index</a:t>
            </a:r>
          </a:p>
          <a:p>
            <a:pPr lvl="2"/>
            <a:r>
              <a:rPr lang="fr-FR" dirty="0"/>
              <a:t>L’index est un espace temporaire contenant les modifications prêtes à être « </a:t>
            </a:r>
            <a:r>
              <a:rPr lang="fr-FR" dirty="0" err="1"/>
              <a:t>commitées</a:t>
            </a:r>
            <a:r>
              <a:rPr lang="fr-FR" dirty="0"/>
              <a:t> » (Création – Modification – Suppression du fichier)</a:t>
            </a:r>
          </a:p>
          <a:p>
            <a:pPr lvl="1"/>
            <a:endParaRPr lang="fr-FR" dirty="0"/>
          </a:p>
          <a:p>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15" name="Image 14">
            <a:extLst>
              <a:ext uri="{FF2B5EF4-FFF2-40B4-BE49-F238E27FC236}">
                <a16:creationId xmlns:a16="http://schemas.microsoft.com/office/drawing/2014/main" id="{CB021630-662C-4BA1-A5A0-3A2E7C7DC9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1102" y="533422"/>
            <a:ext cx="4913386" cy="1311402"/>
          </a:xfrm>
          <a:prstGeom prst="rect">
            <a:avLst/>
          </a:prstGeom>
        </p:spPr>
      </p:pic>
    </p:spTree>
    <p:extLst>
      <p:ext uri="{BB962C8B-B14F-4D97-AF65-F5344CB8AC3E}">
        <p14:creationId xmlns:p14="http://schemas.microsoft.com/office/powerpoint/2010/main" val="995331317"/>
      </p:ext>
    </p:extLst>
  </p:cSld>
  <p:clrMapOvr>
    <a:masterClrMapping/>
  </p:clrMapOvr>
  <p:transition spd="slow">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4 : Les branches distantes </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a:xfrm>
            <a:off x="127000" y="548679"/>
            <a:ext cx="8890000" cy="6291449"/>
          </a:xfrm>
        </p:spPr>
        <p:txBody>
          <a:bodyPr>
            <a:normAutofit/>
          </a:bodyPr>
          <a:lstStyle/>
          <a:p>
            <a:r>
              <a:rPr lang="fr-FR" dirty="0"/>
              <a:t>Intégrer les modifications d’une branche dans une autre : </a:t>
            </a:r>
          </a:p>
          <a:p>
            <a:pPr lvl="1"/>
            <a:r>
              <a:rPr lang="fr-FR" dirty="0"/>
              <a:t>Via Merge (vu plus avant)</a:t>
            </a:r>
          </a:p>
          <a:p>
            <a:pPr lvl="1"/>
            <a:r>
              <a:rPr lang="fr-FR" dirty="0"/>
              <a:t>Via Rebase : </a:t>
            </a:r>
          </a:p>
          <a:p>
            <a:pPr marL="365125" lvl="1" indent="0">
              <a:buNone/>
            </a:pPr>
            <a:r>
              <a:rPr lang="fr-FR" dirty="0"/>
              <a:t>  Pour rappel avec merge on fusionnait nos 3 </a:t>
            </a:r>
            <a:r>
              <a:rPr lang="fr-FR" dirty="0" err="1"/>
              <a:t>commits</a:t>
            </a:r>
            <a:r>
              <a:rPr lang="fr-FR" dirty="0"/>
              <a:t> de cette façon : </a:t>
            </a:r>
          </a:p>
          <a:p>
            <a:pPr lvl="2"/>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5" name="Image 4">
            <a:extLst>
              <a:ext uri="{FF2B5EF4-FFF2-40B4-BE49-F238E27FC236}">
                <a16:creationId xmlns:a16="http://schemas.microsoft.com/office/drawing/2014/main" id="{6DD0CD55-0B55-4294-B42D-996F902A64D0}"/>
              </a:ext>
            </a:extLst>
          </p:cNvPr>
          <p:cNvPicPr>
            <a:picLocks noChangeAspect="1"/>
          </p:cNvPicPr>
          <p:nvPr/>
        </p:nvPicPr>
        <p:blipFill>
          <a:blip r:embed="rId4"/>
          <a:stretch>
            <a:fillRect/>
          </a:stretch>
        </p:blipFill>
        <p:spPr>
          <a:xfrm>
            <a:off x="2700337" y="1988840"/>
            <a:ext cx="2314898" cy="295316"/>
          </a:xfrm>
          <a:prstGeom prst="rect">
            <a:avLst/>
          </a:prstGeom>
          <a:ln>
            <a:solidFill>
              <a:schemeClr val="accent1"/>
            </a:solidFill>
          </a:ln>
        </p:spPr>
      </p:pic>
      <p:sp>
        <p:nvSpPr>
          <p:cNvPr id="13" name="Rectangle 12">
            <a:extLst>
              <a:ext uri="{FF2B5EF4-FFF2-40B4-BE49-F238E27FC236}">
                <a16:creationId xmlns:a16="http://schemas.microsoft.com/office/drawing/2014/main" id="{ED564FB5-198C-476A-930E-3F448D0EE966}"/>
              </a:ext>
            </a:extLst>
          </p:cNvPr>
          <p:cNvSpPr/>
          <p:nvPr/>
        </p:nvSpPr>
        <p:spPr>
          <a:xfrm>
            <a:off x="5793039" y="6161739"/>
            <a:ext cx="928340" cy="423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prob53</a:t>
            </a:r>
          </a:p>
        </p:txBody>
      </p:sp>
      <p:sp>
        <p:nvSpPr>
          <p:cNvPr id="14" name="Rectangle 13">
            <a:extLst>
              <a:ext uri="{FF2B5EF4-FFF2-40B4-BE49-F238E27FC236}">
                <a16:creationId xmlns:a16="http://schemas.microsoft.com/office/drawing/2014/main" id="{0752D2B9-79A8-48A9-B11D-0F2033069FB4}"/>
              </a:ext>
            </a:extLst>
          </p:cNvPr>
          <p:cNvSpPr/>
          <p:nvPr/>
        </p:nvSpPr>
        <p:spPr>
          <a:xfrm>
            <a:off x="6663623" y="3388590"/>
            <a:ext cx="1220744" cy="46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master</a:t>
            </a:r>
          </a:p>
        </p:txBody>
      </p:sp>
      <p:sp>
        <p:nvSpPr>
          <p:cNvPr id="15" name="Ellipse 14">
            <a:extLst>
              <a:ext uri="{FF2B5EF4-FFF2-40B4-BE49-F238E27FC236}">
                <a16:creationId xmlns:a16="http://schemas.microsoft.com/office/drawing/2014/main" id="{D1E5736F-7155-4AE7-9230-72CCBEE67C22}"/>
              </a:ext>
            </a:extLst>
          </p:cNvPr>
          <p:cNvSpPr/>
          <p:nvPr/>
        </p:nvSpPr>
        <p:spPr>
          <a:xfrm>
            <a:off x="559446" y="4174541"/>
            <a:ext cx="693447" cy="4243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C0</a:t>
            </a:r>
          </a:p>
        </p:txBody>
      </p:sp>
      <p:sp>
        <p:nvSpPr>
          <p:cNvPr id="16" name="Ellipse 15">
            <a:extLst>
              <a:ext uri="{FF2B5EF4-FFF2-40B4-BE49-F238E27FC236}">
                <a16:creationId xmlns:a16="http://schemas.microsoft.com/office/drawing/2014/main" id="{23CDEB1D-F195-4A78-9A18-BCFF7229B34A}"/>
              </a:ext>
            </a:extLst>
          </p:cNvPr>
          <p:cNvSpPr/>
          <p:nvPr/>
        </p:nvSpPr>
        <p:spPr>
          <a:xfrm>
            <a:off x="1784638" y="4155554"/>
            <a:ext cx="693447" cy="424353"/>
          </a:xfrm>
          <a:prstGeom prst="ellipse">
            <a:avLst/>
          </a:prstGeom>
          <a:solidFill>
            <a:srgbClr val="FF0000"/>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dirty="0">
                <a:solidFill>
                  <a:schemeClr val="bg1"/>
                </a:solidFill>
              </a:rPr>
              <a:t>C3</a:t>
            </a:r>
          </a:p>
        </p:txBody>
      </p:sp>
      <p:cxnSp>
        <p:nvCxnSpPr>
          <p:cNvPr id="17" name="Connecteur droit avec flèche 16">
            <a:extLst>
              <a:ext uri="{FF2B5EF4-FFF2-40B4-BE49-F238E27FC236}">
                <a16:creationId xmlns:a16="http://schemas.microsoft.com/office/drawing/2014/main" id="{79CD843C-E02B-4150-8D83-174B72790B8B}"/>
              </a:ext>
            </a:extLst>
          </p:cNvPr>
          <p:cNvCxnSpPr>
            <a:cxnSpLocks/>
            <a:stCxn id="16" idx="2"/>
            <a:endCxn id="15" idx="6"/>
          </p:cNvCxnSpPr>
          <p:nvPr/>
        </p:nvCxnSpPr>
        <p:spPr>
          <a:xfrm flipH="1">
            <a:off x="1252893" y="4367731"/>
            <a:ext cx="531745" cy="1898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 name="Connecteur droit avec flèche 17">
            <a:extLst>
              <a:ext uri="{FF2B5EF4-FFF2-40B4-BE49-F238E27FC236}">
                <a16:creationId xmlns:a16="http://schemas.microsoft.com/office/drawing/2014/main" id="{EA1D7D1D-CCE4-42C5-BB2B-9209BA31A283}"/>
              </a:ext>
            </a:extLst>
          </p:cNvPr>
          <p:cNvCxnSpPr>
            <a:cxnSpLocks/>
            <a:stCxn id="14" idx="2"/>
            <a:endCxn id="30" idx="0"/>
          </p:cNvCxnSpPr>
          <p:nvPr/>
        </p:nvCxnSpPr>
        <p:spPr>
          <a:xfrm>
            <a:off x="7273995" y="3855144"/>
            <a:ext cx="1" cy="30040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Connecteur droit avec flèche 18">
            <a:extLst>
              <a:ext uri="{FF2B5EF4-FFF2-40B4-BE49-F238E27FC236}">
                <a16:creationId xmlns:a16="http://schemas.microsoft.com/office/drawing/2014/main" id="{7140142E-1310-4A7D-8B48-684B86192E95}"/>
              </a:ext>
            </a:extLst>
          </p:cNvPr>
          <p:cNvCxnSpPr>
            <a:cxnSpLocks/>
            <a:stCxn id="13" idx="0"/>
            <a:endCxn id="28" idx="4"/>
          </p:cNvCxnSpPr>
          <p:nvPr/>
        </p:nvCxnSpPr>
        <p:spPr>
          <a:xfrm flipV="1">
            <a:off x="6257209" y="5637959"/>
            <a:ext cx="0" cy="52378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Ellipse 19">
            <a:extLst>
              <a:ext uri="{FF2B5EF4-FFF2-40B4-BE49-F238E27FC236}">
                <a16:creationId xmlns:a16="http://schemas.microsoft.com/office/drawing/2014/main" id="{04457CD9-162C-490D-B8D2-EBF096E87925}"/>
              </a:ext>
            </a:extLst>
          </p:cNvPr>
          <p:cNvSpPr/>
          <p:nvPr/>
        </p:nvSpPr>
        <p:spPr>
          <a:xfrm>
            <a:off x="3369984" y="5228577"/>
            <a:ext cx="693447" cy="4243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C4</a:t>
            </a:r>
          </a:p>
        </p:txBody>
      </p:sp>
      <p:cxnSp>
        <p:nvCxnSpPr>
          <p:cNvPr id="21" name="Connecteur droit avec flèche 20">
            <a:extLst>
              <a:ext uri="{FF2B5EF4-FFF2-40B4-BE49-F238E27FC236}">
                <a16:creationId xmlns:a16="http://schemas.microsoft.com/office/drawing/2014/main" id="{9058D736-E49D-4AC2-B0CB-499EF99D0E72}"/>
              </a:ext>
            </a:extLst>
          </p:cNvPr>
          <p:cNvCxnSpPr>
            <a:cxnSpLocks/>
            <a:stCxn id="20" idx="2"/>
            <a:endCxn id="16" idx="6"/>
          </p:cNvCxnSpPr>
          <p:nvPr/>
        </p:nvCxnSpPr>
        <p:spPr>
          <a:xfrm flipH="1" flipV="1">
            <a:off x="2478085" y="4367731"/>
            <a:ext cx="891899" cy="107302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Ellipse 22">
            <a:extLst>
              <a:ext uri="{FF2B5EF4-FFF2-40B4-BE49-F238E27FC236}">
                <a16:creationId xmlns:a16="http://schemas.microsoft.com/office/drawing/2014/main" id="{7870A9F1-41FA-4D86-8BC3-B642368B3E45}"/>
              </a:ext>
            </a:extLst>
          </p:cNvPr>
          <p:cNvSpPr/>
          <p:nvPr/>
        </p:nvSpPr>
        <p:spPr>
          <a:xfrm>
            <a:off x="3390886" y="4155553"/>
            <a:ext cx="693447" cy="424353"/>
          </a:xfrm>
          <a:prstGeom prst="ellipse">
            <a:avLst/>
          </a:prstGeom>
          <a:solidFill>
            <a:srgbClr val="FF0000"/>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dirty="0">
                <a:solidFill>
                  <a:schemeClr val="bg1"/>
                </a:solidFill>
              </a:rPr>
              <a:t>C5</a:t>
            </a:r>
          </a:p>
        </p:txBody>
      </p:sp>
      <p:cxnSp>
        <p:nvCxnSpPr>
          <p:cNvPr id="24" name="Connecteur droit avec flèche 23">
            <a:extLst>
              <a:ext uri="{FF2B5EF4-FFF2-40B4-BE49-F238E27FC236}">
                <a16:creationId xmlns:a16="http://schemas.microsoft.com/office/drawing/2014/main" id="{CA40A4AE-B909-489E-83B7-5CFECCA1ADC5}"/>
              </a:ext>
            </a:extLst>
          </p:cNvPr>
          <p:cNvCxnSpPr>
            <a:cxnSpLocks/>
            <a:stCxn id="23" idx="2"/>
            <a:endCxn id="16" idx="6"/>
          </p:cNvCxnSpPr>
          <p:nvPr/>
        </p:nvCxnSpPr>
        <p:spPr>
          <a:xfrm flipH="1">
            <a:off x="2478085" y="4367730"/>
            <a:ext cx="912801"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Ellipse 24">
            <a:extLst>
              <a:ext uri="{FF2B5EF4-FFF2-40B4-BE49-F238E27FC236}">
                <a16:creationId xmlns:a16="http://schemas.microsoft.com/office/drawing/2014/main" id="{FCC83F77-90C1-462F-A4F1-6F502218008C}"/>
              </a:ext>
            </a:extLst>
          </p:cNvPr>
          <p:cNvSpPr/>
          <p:nvPr/>
        </p:nvSpPr>
        <p:spPr>
          <a:xfrm>
            <a:off x="4733435" y="5236895"/>
            <a:ext cx="693447" cy="4243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C6</a:t>
            </a:r>
          </a:p>
        </p:txBody>
      </p:sp>
      <p:cxnSp>
        <p:nvCxnSpPr>
          <p:cNvPr id="26" name="Connecteur droit avec flèche 25">
            <a:extLst>
              <a:ext uri="{FF2B5EF4-FFF2-40B4-BE49-F238E27FC236}">
                <a16:creationId xmlns:a16="http://schemas.microsoft.com/office/drawing/2014/main" id="{93B43339-BC04-45FB-8CD9-48FC158FC20A}"/>
              </a:ext>
            </a:extLst>
          </p:cNvPr>
          <p:cNvCxnSpPr>
            <a:cxnSpLocks/>
            <a:stCxn id="25" idx="2"/>
            <a:endCxn id="20" idx="6"/>
          </p:cNvCxnSpPr>
          <p:nvPr/>
        </p:nvCxnSpPr>
        <p:spPr>
          <a:xfrm flipH="1" flipV="1">
            <a:off x="4063431" y="5440754"/>
            <a:ext cx="670004" cy="831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8" name="Ellipse 27">
            <a:extLst>
              <a:ext uri="{FF2B5EF4-FFF2-40B4-BE49-F238E27FC236}">
                <a16:creationId xmlns:a16="http://schemas.microsoft.com/office/drawing/2014/main" id="{84123280-AA3E-4BBB-A40F-326805B4E0F8}"/>
              </a:ext>
            </a:extLst>
          </p:cNvPr>
          <p:cNvSpPr/>
          <p:nvPr/>
        </p:nvSpPr>
        <p:spPr>
          <a:xfrm>
            <a:off x="5910485" y="5213606"/>
            <a:ext cx="693447" cy="424353"/>
          </a:xfrm>
          <a:prstGeom prst="ellipse">
            <a:avLst/>
          </a:prstGeom>
          <a:solidFill>
            <a:srgbClr val="FF0000"/>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dirty="0">
                <a:solidFill>
                  <a:schemeClr val="bg1"/>
                </a:solidFill>
              </a:rPr>
              <a:t>C7</a:t>
            </a:r>
          </a:p>
        </p:txBody>
      </p:sp>
      <p:cxnSp>
        <p:nvCxnSpPr>
          <p:cNvPr id="29" name="Connecteur droit avec flèche 28">
            <a:extLst>
              <a:ext uri="{FF2B5EF4-FFF2-40B4-BE49-F238E27FC236}">
                <a16:creationId xmlns:a16="http://schemas.microsoft.com/office/drawing/2014/main" id="{84A33968-11CA-404F-AA07-0E960727C864}"/>
              </a:ext>
            </a:extLst>
          </p:cNvPr>
          <p:cNvCxnSpPr>
            <a:cxnSpLocks/>
            <a:stCxn id="28" idx="2"/>
            <a:endCxn id="25" idx="6"/>
          </p:cNvCxnSpPr>
          <p:nvPr/>
        </p:nvCxnSpPr>
        <p:spPr>
          <a:xfrm flipH="1">
            <a:off x="5426882" y="5425783"/>
            <a:ext cx="483603" cy="2328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Ellipse 29">
            <a:extLst>
              <a:ext uri="{FF2B5EF4-FFF2-40B4-BE49-F238E27FC236}">
                <a16:creationId xmlns:a16="http://schemas.microsoft.com/office/drawing/2014/main" id="{22200DE7-3BEA-41D7-9B69-6BA2A6724E18}"/>
              </a:ext>
            </a:extLst>
          </p:cNvPr>
          <p:cNvSpPr/>
          <p:nvPr/>
        </p:nvSpPr>
        <p:spPr>
          <a:xfrm>
            <a:off x="6927272" y="4155552"/>
            <a:ext cx="693447" cy="424353"/>
          </a:xfrm>
          <a:prstGeom prst="ellipse">
            <a:avLst/>
          </a:prstGeom>
          <a:solidFill>
            <a:srgbClr val="FFC000"/>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dirty="0">
                <a:solidFill>
                  <a:schemeClr val="bg1"/>
                </a:solidFill>
              </a:rPr>
              <a:t>C8</a:t>
            </a:r>
          </a:p>
        </p:txBody>
      </p:sp>
      <p:cxnSp>
        <p:nvCxnSpPr>
          <p:cNvPr id="31" name="Connecteur droit avec flèche 30">
            <a:extLst>
              <a:ext uri="{FF2B5EF4-FFF2-40B4-BE49-F238E27FC236}">
                <a16:creationId xmlns:a16="http://schemas.microsoft.com/office/drawing/2014/main" id="{E9C42177-CAB3-46C5-B08D-563B23EDEA69}"/>
              </a:ext>
            </a:extLst>
          </p:cNvPr>
          <p:cNvCxnSpPr>
            <a:cxnSpLocks/>
            <a:stCxn id="30" idx="2"/>
            <a:endCxn id="23" idx="6"/>
          </p:cNvCxnSpPr>
          <p:nvPr/>
        </p:nvCxnSpPr>
        <p:spPr>
          <a:xfrm flipH="1">
            <a:off x="4084333" y="4367729"/>
            <a:ext cx="2842939"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Connecteur droit avec flèche 31">
            <a:extLst>
              <a:ext uri="{FF2B5EF4-FFF2-40B4-BE49-F238E27FC236}">
                <a16:creationId xmlns:a16="http://schemas.microsoft.com/office/drawing/2014/main" id="{C95D27BB-10C0-40B3-AF1E-CA13C825F6CB}"/>
              </a:ext>
            </a:extLst>
          </p:cNvPr>
          <p:cNvCxnSpPr>
            <a:cxnSpLocks/>
            <a:stCxn id="30" idx="4"/>
            <a:endCxn id="28" idx="7"/>
          </p:cNvCxnSpPr>
          <p:nvPr/>
        </p:nvCxnSpPr>
        <p:spPr>
          <a:xfrm flipH="1">
            <a:off x="6502379" y="4579905"/>
            <a:ext cx="771617" cy="69584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03567265"/>
      </p:ext>
    </p:extLst>
  </p:cSld>
  <p:clrMapOvr>
    <a:masterClrMapping/>
  </p:clrMapOvr>
  <p:transition spd="slow">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4 : Les branches distantes </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a:xfrm>
            <a:off x="127000" y="548679"/>
            <a:ext cx="8890000" cy="6291449"/>
          </a:xfrm>
        </p:spPr>
        <p:txBody>
          <a:bodyPr>
            <a:normAutofit/>
          </a:bodyPr>
          <a:lstStyle/>
          <a:p>
            <a:r>
              <a:rPr lang="fr-FR" dirty="0"/>
              <a:t>Intégrer les modifications d’une branche dans une autre : </a:t>
            </a:r>
          </a:p>
          <a:p>
            <a:pPr lvl="1"/>
            <a:r>
              <a:rPr lang="fr-FR" dirty="0"/>
              <a:t>Via Rebase : </a:t>
            </a:r>
          </a:p>
          <a:p>
            <a:pPr lvl="2"/>
            <a:r>
              <a:rPr lang="fr-FR" dirty="0"/>
              <a:t>git </a:t>
            </a:r>
            <a:r>
              <a:rPr lang="fr-FR" dirty="0" err="1"/>
              <a:t>checkout</a:t>
            </a:r>
            <a:r>
              <a:rPr lang="fr-FR" dirty="0"/>
              <a:t> prob53</a:t>
            </a:r>
          </a:p>
          <a:p>
            <a:pPr lvl="2"/>
            <a:r>
              <a:rPr lang="fr-FR" dirty="0"/>
              <a:t>git rebase master</a:t>
            </a:r>
          </a:p>
          <a:p>
            <a:pPr lvl="2"/>
            <a:endParaRPr lang="fr-FR" dirty="0"/>
          </a:p>
          <a:p>
            <a:pPr lvl="2"/>
            <a:endParaRPr lang="fr-FR" dirty="0"/>
          </a:p>
          <a:p>
            <a:pPr lvl="2"/>
            <a:r>
              <a:rPr lang="fr-FR" dirty="0"/>
              <a:t>rebaser rend l’historique plus clair (toutes les modifications apparaissent en série même si elles ont eu lieu en parallèle)</a:t>
            </a:r>
          </a:p>
          <a:p>
            <a:pPr lvl="2"/>
            <a:r>
              <a:rPr lang="fr-FR" dirty="0"/>
              <a:t>Rebaser rejoue les modifications d’une ligne de </a:t>
            </a:r>
            <a:r>
              <a:rPr lang="fr-FR" dirty="0" err="1"/>
              <a:t>commits</a:t>
            </a:r>
            <a:r>
              <a:rPr lang="fr-FR" dirty="0"/>
              <a:t> sur une autre dans l’ordre d’apparition, alors que la fusion joint et fusionne les deux têtes.</a:t>
            </a:r>
          </a:p>
          <a:p>
            <a:pPr lvl="2"/>
            <a:r>
              <a:rPr lang="fr-FR" dirty="0"/>
              <a:t>On aura souvent a le faire dans le cas de patch a soumettre au dépôt principal</a:t>
            </a:r>
          </a:p>
          <a:p>
            <a:pPr lvl="2"/>
            <a:r>
              <a:rPr lang="fr-FR" b="1" dirty="0">
                <a:solidFill>
                  <a:srgbClr val="C00000"/>
                </a:solidFill>
              </a:rPr>
              <a:t>Ne rebasez jamais des </a:t>
            </a:r>
            <a:r>
              <a:rPr lang="fr-FR" b="1" dirty="0" err="1">
                <a:solidFill>
                  <a:srgbClr val="C00000"/>
                </a:solidFill>
              </a:rPr>
              <a:t>commits</a:t>
            </a:r>
            <a:r>
              <a:rPr lang="fr-FR" b="1" dirty="0">
                <a:solidFill>
                  <a:srgbClr val="C00000"/>
                </a:solidFill>
              </a:rPr>
              <a:t> qui ont déjà été poussés sur un dépôt public.</a:t>
            </a:r>
            <a:endParaRPr lang="fr-FR" dirty="0">
              <a:solidFill>
                <a:srgbClr val="C00000"/>
              </a:solidFill>
            </a:endParaRP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14" name="Rectangle 13">
            <a:extLst>
              <a:ext uri="{FF2B5EF4-FFF2-40B4-BE49-F238E27FC236}">
                <a16:creationId xmlns:a16="http://schemas.microsoft.com/office/drawing/2014/main" id="{0752D2B9-79A8-48A9-B11D-0F2033069FB4}"/>
              </a:ext>
            </a:extLst>
          </p:cNvPr>
          <p:cNvSpPr/>
          <p:nvPr/>
        </p:nvSpPr>
        <p:spPr>
          <a:xfrm>
            <a:off x="6500160" y="1700808"/>
            <a:ext cx="1220744" cy="46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master</a:t>
            </a:r>
          </a:p>
        </p:txBody>
      </p:sp>
      <p:sp>
        <p:nvSpPr>
          <p:cNvPr id="15" name="Ellipse 14">
            <a:extLst>
              <a:ext uri="{FF2B5EF4-FFF2-40B4-BE49-F238E27FC236}">
                <a16:creationId xmlns:a16="http://schemas.microsoft.com/office/drawing/2014/main" id="{D1E5736F-7155-4AE7-9230-72CCBEE67C22}"/>
              </a:ext>
            </a:extLst>
          </p:cNvPr>
          <p:cNvSpPr/>
          <p:nvPr/>
        </p:nvSpPr>
        <p:spPr>
          <a:xfrm>
            <a:off x="1431213" y="2720036"/>
            <a:ext cx="693447" cy="4243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C0</a:t>
            </a:r>
          </a:p>
        </p:txBody>
      </p:sp>
      <p:sp>
        <p:nvSpPr>
          <p:cNvPr id="16" name="Ellipse 15">
            <a:extLst>
              <a:ext uri="{FF2B5EF4-FFF2-40B4-BE49-F238E27FC236}">
                <a16:creationId xmlns:a16="http://schemas.microsoft.com/office/drawing/2014/main" id="{23CDEB1D-F195-4A78-9A18-BCFF7229B34A}"/>
              </a:ext>
            </a:extLst>
          </p:cNvPr>
          <p:cNvSpPr/>
          <p:nvPr/>
        </p:nvSpPr>
        <p:spPr>
          <a:xfrm>
            <a:off x="2656405" y="2701049"/>
            <a:ext cx="693447" cy="424353"/>
          </a:xfrm>
          <a:prstGeom prst="ellipse">
            <a:avLst/>
          </a:prstGeom>
          <a:solidFill>
            <a:srgbClr val="FF0000"/>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dirty="0">
                <a:solidFill>
                  <a:schemeClr val="bg1"/>
                </a:solidFill>
              </a:rPr>
              <a:t>C3</a:t>
            </a:r>
          </a:p>
        </p:txBody>
      </p:sp>
      <p:cxnSp>
        <p:nvCxnSpPr>
          <p:cNvPr id="17" name="Connecteur droit avec flèche 16">
            <a:extLst>
              <a:ext uri="{FF2B5EF4-FFF2-40B4-BE49-F238E27FC236}">
                <a16:creationId xmlns:a16="http://schemas.microsoft.com/office/drawing/2014/main" id="{79CD843C-E02B-4150-8D83-174B72790B8B}"/>
              </a:ext>
            </a:extLst>
          </p:cNvPr>
          <p:cNvCxnSpPr>
            <a:cxnSpLocks/>
            <a:stCxn id="16" idx="2"/>
            <a:endCxn id="15" idx="6"/>
          </p:cNvCxnSpPr>
          <p:nvPr/>
        </p:nvCxnSpPr>
        <p:spPr>
          <a:xfrm flipH="1">
            <a:off x="2124660" y="2913226"/>
            <a:ext cx="531745" cy="1898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 name="Connecteur droit avec flèche 17">
            <a:extLst>
              <a:ext uri="{FF2B5EF4-FFF2-40B4-BE49-F238E27FC236}">
                <a16:creationId xmlns:a16="http://schemas.microsoft.com/office/drawing/2014/main" id="{EA1D7D1D-CCE4-42C5-BB2B-9209BA31A283}"/>
              </a:ext>
            </a:extLst>
          </p:cNvPr>
          <p:cNvCxnSpPr>
            <a:cxnSpLocks/>
            <a:stCxn id="14" idx="2"/>
          </p:cNvCxnSpPr>
          <p:nvPr/>
        </p:nvCxnSpPr>
        <p:spPr>
          <a:xfrm>
            <a:off x="7110532" y="2167362"/>
            <a:ext cx="5668" cy="59482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Ellipse 19">
            <a:extLst>
              <a:ext uri="{FF2B5EF4-FFF2-40B4-BE49-F238E27FC236}">
                <a16:creationId xmlns:a16="http://schemas.microsoft.com/office/drawing/2014/main" id="{04457CD9-162C-490D-B8D2-EBF096E87925}"/>
              </a:ext>
            </a:extLst>
          </p:cNvPr>
          <p:cNvSpPr/>
          <p:nvPr/>
        </p:nvSpPr>
        <p:spPr>
          <a:xfrm>
            <a:off x="4241751" y="2720036"/>
            <a:ext cx="693447" cy="4243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C4</a:t>
            </a:r>
          </a:p>
        </p:txBody>
      </p:sp>
      <p:cxnSp>
        <p:nvCxnSpPr>
          <p:cNvPr id="21" name="Connecteur droit avec flèche 20">
            <a:extLst>
              <a:ext uri="{FF2B5EF4-FFF2-40B4-BE49-F238E27FC236}">
                <a16:creationId xmlns:a16="http://schemas.microsoft.com/office/drawing/2014/main" id="{9058D736-E49D-4AC2-B0CB-499EF99D0E72}"/>
              </a:ext>
            </a:extLst>
          </p:cNvPr>
          <p:cNvCxnSpPr>
            <a:cxnSpLocks/>
            <a:stCxn id="20" idx="2"/>
            <a:endCxn id="16" idx="6"/>
          </p:cNvCxnSpPr>
          <p:nvPr/>
        </p:nvCxnSpPr>
        <p:spPr>
          <a:xfrm flipH="1" flipV="1">
            <a:off x="3349852" y="2913226"/>
            <a:ext cx="891899" cy="1898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Ellipse 22">
            <a:extLst>
              <a:ext uri="{FF2B5EF4-FFF2-40B4-BE49-F238E27FC236}">
                <a16:creationId xmlns:a16="http://schemas.microsoft.com/office/drawing/2014/main" id="{7870A9F1-41FA-4D86-8BC3-B642368B3E45}"/>
              </a:ext>
            </a:extLst>
          </p:cNvPr>
          <p:cNvSpPr/>
          <p:nvPr/>
        </p:nvSpPr>
        <p:spPr>
          <a:xfrm>
            <a:off x="4213047" y="2167362"/>
            <a:ext cx="693447" cy="424353"/>
          </a:xfrm>
          <a:prstGeom prst="ellipse">
            <a:avLst/>
          </a:prstGeom>
          <a:solidFill>
            <a:srgbClr val="FF0000">
              <a:tint val="66000"/>
              <a:satMod val="160000"/>
            </a:srgbClr>
          </a:solidFill>
          <a:ln w="9525" cap="flat" cmpd="sng" algn="ctr">
            <a:solidFill>
              <a:schemeClr val="accent2"/>
            </a:solidFill>
            <a:prstDash val="solid"/>
            <a:round/>
            <a:headEnd type="none" w="med" len="med"/>
            <a:tailEnd type="none" w="med" len="med"/>
          </a:ln>
          <a:effectLst>
            <a:softEdge rad="63500"/>
          </a:effectLst>
        </p:spPr>
        <p:style>
          <a:lnRef idx="0">
            <a:scrgbClr r="0" g="0" b="0"/>
          </a:lnRef>
          <a:fillRef idx="0">
            <a:scrgbClr r="0" g="0" b="0"/>
          </a:fillRef>
          <a:effectRef idx="0">
            <a:scrgbClr r="0" g="0" b="0"/>
          </a:effectRef>
          <a:fontRef idx="minor">
            <a:schemeClr val="accent2"/>
          </a:fontRef>
        </p:style>
        <p:txBody>
          <a:bodyPr rtlCol="0" anchor="ctr"/>
          <a:lstStyle/>
          <a:p>
            <a:pPr algn="ctr"/>
            <a:r>
              <a:rPr lang="fr-FR" dirty="0">
                <a:solidFill>
                  <a:schemeClr val="bg1"/>
                </a:solidFill>
              </a:rPr>
              <a:t>C5</a:t>
            </a:r>
          </a:p>
        </p:txBody>
      </p:sp>
      <p:cxnSp>
        <p:nvCxnSpPr>
          <p:cNvPr id="24" name="Connecteur droit avec flèche 23">
            <a:extLst>
              <a:ext uri="{FF2B5EF4-FFF2-40B4-BE49-F238E27FC236}">
                <a16:creationId xmlns:a16="http://schemas.microsoft.com/office/drawing/2014/main" id="{CA40A4AE-B909-489E-83B7-5CFECCA1ADC5}"/>
              </a:ext>
            </a:extLst>
          </p:cNvPr>
          <p:cNvCxnSpPr>
            <a:cxnSpLocks/>
            <a:stCxn id="23" idx="2"/>
            <a:endCxn id="16" idx="6"/>
          </p:cNvCxnSpPr>
          <p:nvPr/>
        </p:nvCxnSpPr>
        <p:spPr>
          <a:xfrm flipH="1">
            <a:off x="3349852" y="2379539"/>
            <a:ext cx="863195" cy="53368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Ellipse 24">
            <a:extLst>
              <a:ext uri="{FF2B5EF4-FFF2-40B4-BE49-F238E27FC236}">
                <a16:creationId xmlns:a16="http://schemas.microsoft.com/office/drawing/2014/main" id="{FCC83F77-90C1-462F-A4F1-6F502218008C}"/>
              </a:ext>
            </a:extLst>
          </p:cNvPr>
          <p:cNvSpPr/>
          <p:nvPr/>
        </p:nvSpPr>
        <p:spPr>
          <a:xfrm>
            <a:off x="5466943" y="2720036"/>
            <a:ext cx="693447" cy="4243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C6</a:t>
            </a:r>
          </a:p>
        </p:txBody>
      </p:sp>
      <p:cxnSp>
        <p:nvCxnSpPr>
          <p:cNvPr id="26" name="Connecteur droit avec flèche 25">
            <a:extLst>
              <a:ext uri="{FF2B5EF4-FFF2-40B4-BE49-F238E27FC236}">
                <a16:creationId xmlns:a16="http://schemas.microsoft.com/office/drawing/2014/main" id="{93B43339-BC04-45FB-8CD9-48FC158FC20A}"/>
              </a:ext>
            </a:extLst>
          </p:cNvPr>
          <p:cNvCxnSpPr>
            <a:cxnSpLocks/>
            <a:stCxn id="25" idx="2"/>
            <a:endCxn id="20" idx="6"/>
          </p:cNvCxnSpPr>
          <p:nvPr/>
        </p:nvCxnSpPr>
        <p:spPr>
          <a:xfrm flipH="1">
            <a:off x="4935198" y="2932213"/>
            <a:ext cx="53174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8" name="Ellipse 27">
            <a:extLst>
              <a:ext uri="{FF2B5EF4-FFF2-40B4-BE49-F238E27FC236}">
                <a16:creationId xmlns:a16="http://schemas.microsoft.com/office/drawing/2014/main" id="{84123280-AA3E-4BBB-A40F-326805B4E0F8}"/>
              </a:ext>
            </a:extLst>
          </p:cNvPr>
          <p:cNvSpPr/>
          <p:nvPr/>
        </p:nvSpPr>
        <p:spPr>
          <a:xfrm>
            <a:off x="6782252" y="2710542"/>
            <a:ext cx="693447" cy="424353"/>
          </a:xfrm>
          <a:prstGeom prst="ellipse">
            <a:avLst/>
          </a:prstGeom>
          <a:solidFill>
            <a:srgbClr val="FF0000"/>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dirty="0">
                <a:solidFill>
                  <a:schemeClr val="bg1"/>
                </a:solidFill>
              </a:rPr>
              <a:t>C7</a:t>
            </a:r>
          </a:p>
        </p:txBody>
      </p:sp>
      <p:cxnSp>
        <p:nvCxnSpPr>
          <p:cNvPr id="29" name="Connecteur droit avec flèche 28">
            <a:extLst>
              <a:ext uri="{FF2B5EF4-FFF2-40B4-BE49-F238E27FC236}">
                <a16:creationId xmlns:a16="http://schemas.microsoft.com/office/drawing/2014/main" id="{84A33968-11CA-404F-AA07-0E960727C864}"/>
              </a:ext>
            </a:extLst>
          </p:cNvPr>
          <p:cNvCxnSpPr>
            <a:cxnSpLocks/>
            <a:stCxn id="28" idx="2"/>
            <a:endCxn id="25" idx="6"/>
          </p:cNvCxnSpPr>
          <p:nvPr/>
        </p:nvCxnSpPr>
        <p:spPr>
          <a:xfrm flipH="1">
            <a:off x="6160390" y="2922719"/>
            <a:ext cx="621862" cy="949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52" name="Ellipse 51">
            <a:extLst>
              <a:ext uri="{FF2B5EF4-FFF2-40B4-BE49-F238E27FC236}">
                <a16:creationId xmlns:a16="http://schemas.microsoft.com/office/drawing/2014/main" id="{D49A1853-7E08-41E7-831F-B549525B0459}"/>
              </a:ext>
            </a:extLst>
          </p:cNvPr>
          <p:cNvSpPr/>
          <p:nvPr/>
        </p:nvSpPr>
        <p:spPr>
          <a:xfrm>
            <a:off x="8036148" y="2693281"/>
            <a:ext cx="860225" cy="477862"/>
          </a:xfrm>
          <a:prstGeom prst="ellipse">
            <a:avLst/>
          </a:prstGeom>
          <a:solidFill>
            <a:srgbClr val="FFC000"/>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dirty="0">
                <a:solidFill>
                  <a:schemeClr val="bg1"/>
                </a:solidFill>
              </a:rPr>
              <a:t>C5</a:t>
            </a:r>
            <a:r>
              <a:rPr lang="fr-FR" b="1" dirty="0">
                <a:solidFill>
                  <a:srgbClr val="002060"/>
                </a:solidFill>
              </a:rPr>
              <a:t>’</a:t>
            </a:r>
          </a:p>
        </p:txBody>
      </p:sp>
      <p:sp>
        <p:nvSpPr>
          <p:cNvPr id="53" name="Rectangle 52">
            <a:extLst>
              <a:ext uri="{FF2B5EF4-FFF2-40B4-BE49-F238E27FC236}">
                <a16:creationId xmlns:a16="http://schemas.microsoft.com/office/drawing/2014/main" id="{6A9AE964-A450-4FAD-93B2-26F9380A9711}"/>
              </a:ext>
            </a:extLst>
          </p:cNvPr>
          <p:cNvSpPr/>
          <p:nvPr/>
        </p:nvSpPr>
        <p:spPr>
          <a:xfrm>
            <a:off x="8036148" y="3707602"/>
            <a:ext cx="928340" cy="423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prob53</a:t>
            </a:r>
          </a:p>
        </p:txBody>
      </p:sp>
      <p:cxnSp>
        <p:nvCxnSpPr>
          <p:cNvPr id="54" name="Connecteur droit avec flèche 53">
            <a:extLst>
              <a:ext uri="{FF2B5EF4-FFF2-40B4-BE49-F238E27FC236}">
                <a16:creationId xmlns:a16="http://schemas.microsoft.com/office/drawing/2014/main" id="{1322E00E-7C15-4BFA-A48D-5FFA10A3FDE7}"/>
              </a:ext>
            </a:extLst>
          </p:cNvPr>
          <p:cNvCxnSpPr>
            <a:cxnSpLocks/>
            <a:stCxn id="53" idx="0"/>
            <a:endCxn id="52" idx="4"/>
          </p:cNvCxnSpPr>
          <p:nvPr/>
        </p:nvCxnSpPr>
        <p:spPr>
          <a:xfrm flipH="1" flipV="1">
            <a:off x="8466261" y="3171143"/>
            <a:ext cx="34057" cy="53645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2" name="Connecteur droit avec flèche 61">
            <a:extLst>
              <a:ext uri="{FF2B5EF4-FFF2-40B4-BE49-F238E27FC236}">
                <a16:creationId xmlns:a16="http://schemas.microsoft.com/office/drawing/2014/main" id="{E43D7D16-028C-4586-B5A4-69A6E72E2EB4}"/>
              </a:ext>
            </a:extLst>
          </p:cNvPr>
          <p:cNvCxnSpPr>
            <a:cxnSpLocks/>
            <a:stCxn id="52" idx="2"/>
            <a:endCxn id="28" idx="6"/>
          </p:cNvCxnSpPr>
          <p:nvPr/>
        </p:nvCxnSpPr>
        <p:spPr>
          <a:xfrm flipH="1" flipV="1">
            <a:off x="7475699" y="2922719"/>
            <a:ext cx="560449" cy="949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520510376"/>
      </p:ext>
    </p:extLst>
  </p:cSld>
  <p:clrMapOvr>
    <a:masterClrMapping/>
  </p:clrMapOvr>
  <p:transition spd="slow">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4 : Les branches distantes </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a:xfrm>
            <a:off x="127000" y="548679"/>
            <a:ext cx="8890000" cy="6291449"/>
          </a:xfrm>
        </p:spPr>
        <p:txBody>
          <a:bodyPr>
            <a:normAutofit/>
          </a:bodyPr>
          <a:lstStyle/>
          <a:p>
            <a:r>
              <a:rPr lang="fr-FR" dirty="0"/>
              <a:t>Intégrer les modifications d’une branche dans une autre : </a:t>
            </a:r>
          </a:p>
          <a:p>
            <a:pPr lvl="1"/>
            <a:r>
              <a:rPr lang="fr-FR" dirty="0"/>
              <a:t>Via Rebase : </a:t>
            </a:r>
          </a:p>
          <a:p>
            <a:pPr lvl="2"/>
            <a:r>
              <a:rPr lang="fr-FR" dirty="0"/>
              <a:t>git </a:t>
            </a:r>
            <a:r>
              <a:rPr lang="fr-FR" dirty="0" err="1"/>
              <a:t>checkout</a:t>
            </a:r>
            <a:r>
              <a:rPr lang="fr-FR" dirty="0"/>
              <a:t> prob53</a:t>
            </a:r>
          </a:p>
          <a:p>
            <a:pPr lvl="2"/>
            <a:r>
              <a:rPr lang="fr-FR" dirty="0"/>
              <a:t>git rebase master</a:t>
            </a:r>
          </a:p>
          <a:p>
            <a:pPr lvl="2"/>
            <a:endParaRPr lang="fr-FR" dirty="0"/>
          </a:p>
          <a:p>
            <a:pPr lvl="2"/>
            <a:endParaRPr lang="fr-FR" dirty="0"/>
          </a:p>
          <a:p>
            <a:pPr lvl="2"/>
            <a:r>
              <a:rPr lang="fr-FR" dirty="0"/>
              <a:t>rebaser rend l’historique plus clair (toutes les modifications apparaissent en série même si elles ont eu lieu en parallèle)</a:t>
            </a:r>
          </a:p>
          <a:p>
            <a:pPr lvl="2"/>
            <a:r>
              <a:rPr lang="fr-FR" dirty="0"/>
              <a:t>Rebaser rejoue les modifications d’une ligne de </a:t>
            </a:r>
            <a:r>
              <a:rPr lang="fr-FR" dirty="0" err="1"/>
              <a:t>commits</a:t>
            </a:r>
            <a:r>
              <a:rPr lang="fr-FR" dirty="0"/>
              <a:t> sur une autre dans l’ordre d’apparition, alors que la fusion joint et fusionne les deux têtes.</a:t>
            </a:r>
          </a:p>
          <a:p>
            <a:pPr lvl="2"/>
            <a:r>
              <a:rPr lang="fr-FR" dirty="0"/>
              <a:t>On aura souvent a le faire dans le cas de patch a soumettre au dépôt principal</a:t>
            </a:r>
          </a:p>
          <a:p>
            <a:pPr lvl="2"/>
            <a:r>
              <a:rPr lang="fr-FR" b="1" dirty="0">
                <a:solidFill>
                  <a:srgbClr val="C00000"/>
                </a:solidFill>
              </a:rPr>
              <a:t>Ne rebasez jamais des </a:t>
            </a:r>
            <a:r>
              <a:rPr lang="fr-FR" b="1" dirty="0" err="1">
                <a:solidFill>
                  <a:srgbClr val="C00000"/>
                </a:solidFill>
              </a:rPr>
              <a:t>commits</a:t>
            </a:r>
            <a:r>
              <a:rPr lang="fr-FR" b="1" dirty="0">
                <a:solidFill>
                  <a:srgbClr val="C00000"/>
                </a:solidFill>
              </a:rPr>
              <a:t> qui ont déjà été poussés sur un dépôt public.</a:t>
            </a:r>
            <a:endParaRPr lang="fr-FR" dirty="0">
              <a:solidFill>
                <a:srgbClr val="C00000"/>
              </a:solidFill>
            </a:endParaRP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14" name="Rectangle 13">
            <a:extLst>
              <a:ext uri="{FF2B5EF4-FFF2-40B4-BE49-F238E27FC236}">
                <a16:creationId xmlns:a16="http://schemas.microsoft.com/office/drawing/2014/main" id="{0752D2B9-79A8-48A9-B11D-0F2033069FB4}"/>
              </a:ext>
            </a:extLst>
          </p:cNvPr>
          <p:cNvSpPr/>
          <p:nvPr/>
        </p:nvSpPr>
        <p:spPr>
          <a:xfrm>
            <a:off x="6500160" y="1700808"/>
            <a:ext cx="1220744" cy="46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master</a:t>
            </a:r>
          </a:p>
        </p:txBody>
      </p:sp>
      <p:sp>
        <p:nvSpPr>
          <p:cNvPr id="15" name="Ellipse 14">
            <a:extLst>
              <a:ext uri="{FF2B5EF4-FFF2-40B4-BE49-F238E27FC236}">
                <a16:creationId xmlns:a16="http://schemas.microsoft.com/office/drawing/2014/main" id="{D1E5736F-7155-4AE7-9230-72CCBEE67C22}"/>
              </a:ext>
            </a:extLst>
          </p:cNvPr>
          <p:cNvSpPr/>
          <p:nvPr/>
        </p:nvSpPr>
        <p:spPr>
          <a:xfrm>
            <a:off x="1431213" y="2720036"/>
            <a:ext cx="693447" cy="4243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C0</a:t>
            </a:r>
          </a:p>
        </p:txBody>
      </p:sp>
      <p:sp>
        <p:nvSpPr>
          <p:cNvPr id="16" name="Ellipse 15">
            <a:extLst>
              <a:ext uri="{FF2B5EF4-FFF2-40B4-BE49-F238E27FC236}">
                <a16:creationId xmlns:a16="http://schemas.microsoft.com/office/drawing/2014/main" id="{23CDEB1D-F195-4A78-9A18-BCFF7229B34A}"/>
              </a:ext>
            </a:extLst>
          </p:cNvPr>
          <p:cNvSpPr/>
          <p:nvPr/>
        </p:nvSpPr>
        <p:spPr>
          <a:xfrm>
            <a:off x="2656405" y="2701049"/>
            <a:ext cx="693447" cy="424353"/>
          </a:xfrm>
          <a:prstGeom prst="ellipse">
            <a:avLst/>
          </a:prstGeom>
          <a:solidFill>
            <a:srgbClr val="FF0000"/>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dirty="0">
                <a:solidFill>
                  <a:schemeClr val="bg1"/>
                </a:solidFill>
              </a:rPr>
              <a:t>C3</a:t>
            </a:r>
          </a:p>
        </p:txBody>
      </p:sp>
      <p:cxnSp>
        <p:nvCxnSpPr>
          <p:cNvPr id="17" name="Connecteur droit avec flèche 16">
            <a:extLst>
              <a:ext uri="{FF2B5EF4-FFF2-40B4-BE49-F238E27FC236}">
                <a16:creationId xmlns:a16="http://schemas.microsoft.com/office/drawing/2014/main" id="{79CD843C-E02B-4150-8D83-174B72790B8B}"/>
              </a:ext>
            </a:extLst>
          </p:cNvPr>
          <p:cNvCxnSpPr>
            <a:cxnSpLocks/>
            <a:stCxn id="16" idx="2"/>
            <a:endCxn id="15" idx="6"/>
          </p:cNvCxnSpPr>
          <p:nvPr/>
        </p:nvCxnSpPr>
        <p:spPr>
          <a:xfrm flipH="1">
            <a:off x="2124660" y="2913226"/>
            <a:ext cx="531745" cy="1898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 name="Connecteur droit avec flèche 17">
            <a:extLst>
              <a:ext uri="{FF2B5EF4-FFF2-40B4-BE49-F238E27FC236}">
                <a16:creationId xmlns:a16="http://schemas.microsoft.com/office/drawing/2014/main" id="{EA1D7D1D-CCE4-42C5-BB2B-9209BA31A283}"/>
              </a:ext>
            </a:extLst>
          </p:cNvPr>
          <p:cNvCxnSpPr>
            <a:cxnSpLocks/>
            <a:stCxn id="14" idx="2"/>
          </p:cNvCxnSpPr>
          <p:nvPr/>
        </p:nvCxnSpPr>
        <p:spPr>
          <a:xfrm>
            <a:off x="7110532" y="2167362"/>
            <a:ext cx="5668" cy="59482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Ellipse 19">
            <a:extLst>
              <a:ext uri="{FF2B5EF4-FFF2-40B4-BE49-F238E27FC236}">
                <a16:creationId xmlns:a16="http://schemas.microsoft.com/office/drawing/2014/main" id="{04457CD9-162C-490D-B8D2-EBF096E87925}"/>
              </a:ext>
            </a:extLst>
          </p:cNvPr>
          <p:cNvSpPr/>
          <p:nvPr/>
        </p:nvSpPr>
        <p:spPr>
          <a:xfrm>
            <a:off x="4241751" y="2720036"/>
            <a:ext cx="693447" cy="4243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C4</a:t>
            </a:r>
          </a:p>
        </p:txBody>
      </p:sp>
      <p:cxnSp>
        <p:nvCxnSpPr>
          <p:cNvPr id="21" name="Connecteur droit avec flèche 20">
            <a:extLst>
              <a:ext uri="{FF2B5EF4-FFF2-40B4-BE49-F238E27FC236}">
                <a16:creationId xmlns:a16="http://schemas.microsoft.com/office/drawing/2014/main" id="{9058D736-E49D-4AC2-B0CB-499EF99D0E72}"/>
              </a:ext>
            </a:extLst>
          </p:cNvPr>
          <p:cNvCxnSpPr>
            <a:cxnSpLocks/>
            <a:stCxn id="20" idx="2"/>
            <a:endCxn id="16" idx="6"/>
          </p:cNvCxnSpPr>
          <p:nvPr/>
        </p:nvCxnSpPr>
        <p:spPr>
          <a:xfrm flipH="1" flipV="1">
            <a:off x="3349852" y="2913226"/>
            <a:ext cx="891899" cy="1898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Ellipse 22">
            <a:extLst>
              <a:ext uri="{FF2B5EF4-FFF2-40B4-BE49-F238E27FC236}">
                <a16:creationId xmlns:a16="http://schemas.microsoft.com/office/drawing/2014/main" id="{7870A9F1-41FA-4D86-8BC3-B642368B3E45}"/>
              </a:ext>
            </a:extLst>
          </p:cNvPr>
          <p:cNvSpPr/>
          <p:nvPr/>
        </p:nvSpPr>
        <p:spPr>
          <a:xfrm>
            <a:off x="4213047" y="2167362"/>
            <a:ext cx="693447" cy="424353"/>
          </a:xfrm>
          <a:prstGeom prst="ellipse">
            <a:avLst/>
          </a:prstGeom>
          <a:solidFill>
            <a:srgbClr val="FF0000">
              <a:tint val="66000"/>
              <a:satMod val="160000"/>
            </a:srgbClr>
          </a:solidFill>
          <a:ln w="9525" cap="flat" cmpd="sng" algn="ctr">
            <a:solidFill>
              <a:schemeClr val="accent2"/>
            </a:solidFill>
            <a:prstDash val="solid"/>
            <a:round/>
            <a:headEnd type="none" w="med" len="med"/>
            <a:tailEnd type="none" w="med" len="med"/>
          </a:ln>
          <a:effectLst>
            <a:softEdge rad="63500"/>
          </a:effectLst>
        </p:spPr>
        <p:style>
          <a:lnRef idx="0">
            <a:scrgbClr r="0" g="0" b="0"/>
          </a:lnRef>
          <a:fillRef idx="0">
            <a:scrgbClr r="0" g="0" b="0"/>
          </a:fillRef>
          <a:effectRef idx="0">
            <a:scrgbClr r="0" g="0" b="0"/>
          </a:effectRef>
          <a:fontRef idx="minor">
            <a:schemeClr val="accent2"/>
          </a:fontRef>
        </p:style>
        <p:txBody>
          <a:bodyPr rtlCol="0" anchor="ctr"/>
          <a:lstStyle/>
          <a:p>
            <a:pPr algn="ctr"/>
            <a:r>
              <a:rPr lang="fr-FR" dirty="0">
                <a:solidFill>
                  <a:schemeClr val="bg1"/>
                </a:solidFill>
              </a:rPr>
              <a:t>C5</a:t>
            </a:r>
          </a:p>
        </p:txBody>
      </p:sp>
      <p:cxnSp>
        <p:nvCxnSpPr>
          <p:cNvPr id="24" name="Connecteur droit avec flèche 23">
            <a:extLst>
              <a:ext uri="{FF2B5EF4-FFF2-40B4-BE49-F238E27FC236}">
                <a16:creationId xmlns:a16="http://schemas.microsoft.com/office/drawing/2014/main" id="{CA40A4AE-B909-489E-83B7-5CFECCA1ADC5}"/>
              </a:ext>
            </a:extLst>
          </p:cNvPr>
          <p:cNvCxnSpPr>
            <a:cxnSpLocks/>
            <a:stCxn id="23" idx="2"/>
            <a:endCxn id="16" idx="6"/>
          </p:cNvCxnSpPr>
          <p:nvPr/>
        </p:nvCxnSpPr>
        <p:spPr>
          <a:xfrm flipH="1">
            <a:off x="3349852" y="2379539"/>
            <a:ext cx="863195" cy="53368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Ellipse 24">
            <a:extLst>
              <a:ext uri="{FF2B5EF4-FFF2-40B4-BE49-F238E27FC236}">
                <a16:creationId xmlns:a16="http://schemas.microsoft.com/office/drawing/2014/main" id="{FCC83F77-90C1-462F-A4F1-6F502218008C}"/>
              </a:ext>
            </a:extLst>
          </p:cNvPr>
          <p:cNvSpPr/>
          <p:nvPr/>
        </p:nvSpPr>
        <p:spPr>
          <a:xfrm>
            <a:off x="5466943" y="2720036"/>
            <a:ext cx="693447" cy="4243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C6</a:t>
            </a:r>
          </a:p>
        </p:txBody>
      </p:sp>
      <p:cxnSp>
        <p:nvCxnSpPr>
          <p:cNvPr id="26" name="Connecteur droit avec flèche 25">
            <a:extLst>
              <a:ext uri="{FF2B5EF4-FFF2-40B4-BE49-F238E27FC236}">
                <a16:creationId xmlns:a16="http://schemas.microsoft.com/office/drawing/2014/main" id="{93B43339-BC04-45FB-8CD9-48FC158FC20A}"/>
              </a:ext>
            </a:extLst>
          </p:cNvPr>
          <p:cNvCxnSpPr>
            <a:cxnSpLocks/>
            <a:stCxn id="25" idx="2"/>
            <a:endCxn id="20" idx="6"/>
          </p:cNvCxnSpPr>
          <p:nvPr/>
        </p:nvCxnSpPr>
        <p:spPr>
          <a:xfrm flipH="1">
            <a:off x="4935198" y="2932213"/>
            <a:ext cx="53174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8" name="Ellipse 27">
            <a:extLst>
              <a:ext uri="{FF2B5EF4-FFF2-40B4-BE49-F238E27FC236}">
                <a16:creationId xmlns:a16="http://schemas.microsoft.com/office/drawing/2014/main" id="{84123280-AA3E-4BBB-A40F-326805B4E0F8}"/>
              </a:ext>
            </a:extLst>
          </p:cNvPr>
          <p:cNvSpPr/>
          <p:nvPr/>
        </p:nvSpPr>
        <p:spPr>
          <a:xfrm>
            <a:off x="6782252" y="2710542"/>
            <a:ext cx="693447" cy="424353"/>
          </a:xfrm>
          <a:prstGeom prst="ellipse">
            <a:avLst/>
          </a:prstGeom>
          <a:solidFill>
            <a:srgbClr val="FF0000"/>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dirty="0">
                <a:solidFill>
                  <a:schemeClr val="bg1"/>
                </a:solidFill>
              </a:rPr>
              <a:t>C7</a:t>
            </a:r>
          </a:p>
        </p:txBody>
      </p:sp>
      <p:cxnSp>
        <p:nvCxnSpPr>
          <p:cNvPr id="29" name="Connecteur droit avec flèche 28">
            <a:extLst>
              <a:ext uri="{FF2B5EF4-FFF2-40B4-BE49-F238E27FC236}">
                <a16:creationId xmlns:a16="http://schemas.microsoft.com/office/drawing/2014/main" id="{84A33968-11CA-404F-AA07-0E960727C864}"/>
              </a:ext>
            </a:extLst>
          </p:cNvPr>
          <p:cNvCxnSpPr>
            <a:cxnSpLocks/>
            <a:stCxn id="28" idx="2"/>
            <a:endCxn id="25" idx="6"/>
          </p:cNvCxnSpPr>
          <p:nvPr/>
        </p:nvCxnSpPr>
        <p:spPr>
          <a:xfrm flipH="1">
            <a:off x="6160390" y="2922719"/>
            <a:ext cx="621862" cy="949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52" name="Ellipse 51">
            <a:extLst>
              <a:ext uri="{FF2B5EF4-FFF2-40B4-BE49-F238E27FC236}">
                <a16:creationId xmlns:a16="http://schemas.microsoft.com/office/drawing/2014/main" id="{D49A1853-7E08-41E7-831F-B549525B0459}"/>
              </a:ext>
            </a:extLst>
          </p:cNvPr>
          <p:cNvSpPr/>
          <p:nvPr/>
        </p:nvSpPr>
        <p:spPr>
          <a:xfrm>
            <a:off x="8036148" y="2693281"/>
            <a:ext cx="860225" cy="477862"/>
          </a:xfrm>
          <a:prstGeom prst="ellipse">
            <a:avLst/>
          </a:prstGeom>
          <a:solidFill>
            <a:srgbClr val="FFC000"/>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dirty="0">
                <a:solidFill>
                  <a:schemeClr val="bg1"/>
                </a:solidFill>
              </a:rPr>
              <a:t>C5</a:t>
            </a:r>
            <a:r>
              <a:rPr lang="fr-FR" b="1" dirty="0">
                <a:solidFill>
                  <a:srgbClr val="002060"/>
                </a:solidFill>
              </a:rPr>
              <a:t>’</a:t>
            </a:r>
          </a:p>
        </p:txBody>
      </p:sp>
      <p:sp>
        <p:nvSpPr>
          <p:cNvPr id="53" name="Rectangle 52">
            <a:extLst>
              <a:ext uri="{FF2B5EF4-FFF2-40B4-BE49-F238E27FC236}">
                <a16:creationId xmlns:a16="http://schemas.microsoft.com/office/drawing/2014/main" id="{6A9AE964-A450-4FAD-93B2-26F9380A9711}"/>
              </a:ext>
            </a:extLst>
          </p:cNvPr>
          <p:cNvSpPr/>
          <p:nvPr/>
        </p:nvSpPr>
        <p:spPr>
          <a:xfrm>
            <a:off x="8036148" y="3707602"/>
            <a:ext cx="928340" cy="423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prob53</a:t>
            </a:r>
          </a:p>
        </p:txBody>
      </p:sp>
      <p:cxnSp>
        <p:nvCxnSpPr>
          <p:cNvPr id="54" name="Connecteur droit avec flèche 53">
            <a:extLst>
              <a:ext uri="{FF2B5EF4-FFF2-40B4-BE49-F238E27FC236}">
                <a16:creationId xmlns:a16="http://schemas.microsoft.com/office/drawing/2014/main" id="{1322E00E-7C15-4BFA-A48D-5FFA10A3FDE7}"/>
              </a:ext>
            </a:extLst>
          </p:cNvPr>
          <p:cNvCxnSpPr>
            <a:cxnSpLocks/>
            <a:stCxn id="53" idx="0"/>
            <a:endCxn id="52" idx="4"/>
          </p:cNvCxnSpPr>
          <p:nvPr/>
        </p:nvCxnSpPr>
        <p:spPr>
          <a:xfrm flipH="1" flipV="1">
            <a:off x="8466261" y="3171143"/>
            <a:ext cx="34057" cy="53645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2" name="Connecteur droit avec flèche 61">
            <a:extLst>
              <a:ext uri="{FF2B5EF4-FFF2-40B4-BE49-F238E27FC236}">
                <a16:creationId xmlns:a16="http://schemas.microsoft.com/office/drawing/2014/main" id="{E43D7D16-028C-4586-B5A4-69A6E72E2EB4}"/>
              </a:ext>
            </a:extLst>
          </p:cNvPr>
          <p:cNvCxnSpPr>
            <a:cxnSpLocks/>
            <a:stCxn id="52" idx="2"/>
            <a:endCxn id="28" idx="6"/>
          </p:cNvCxnSpPr>
          <p:nvPr/>
        </p:nvCxnSpPr>
        <p:spPr>
          <a:xfrm flipH="1" flipV="1">
            <a:off x="7475699" y="2922719"/>
            <a:ext cx="560449" cy="949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570737302"/>
      </p:ext>
    </p:extLst>
  </p:cSld>
  <p:clrMapOvr>
    <a:masterClrMapping/>
  </p:clrMapOvr>
  <p:transition spd="slow">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4 : Pratiquons un peu</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14" name="Espace réservé du contenu 10">
            <a:extLst>
              <a:ext uri="{FF2B5EF4-FFF2-40B4-BE49-F238E27FC236}">
                <a16:creationId xmlns:a16="http://schemas.microsoft.com/office/drawing/2014/main" id="{D444BB17-FA3F-4637-A6C5-D0FC01049420}"/>
              </a:ext>
            </a:extLst>
          </p:cNvPr>
          <p:cNvSpPr>
            <a:spLocks noGrp="1"/>
          </p:cNvSpPr>
          <p:nvPr>
            <p:ph sz="half" idx="1"/>
          </p:nvPr>
        </p:nvSpPr>
        <p:spPr>
          <a:xfrm>
            <a:off x="127000" y="548679"/>
            <a:ext cx="8890000" cy="6291449"/>
          </a:xfrm>
        </p:spPr>
        <p:txBody>
          <a:bodyPr>
            <a:normAutofit fontScale="92500" lnSpcReduction="20000"/>
          </a:bodyPr>
          <a:lstStyle/>
          <a:p>
            <a:r>
              <a:rPr lang="fr-FR" dirty="0"/>
              <a:t>Exercice 6: dans l’ordre :</a:t>
            </a:r>
          </a:p>
          <a:p>
            <a:pPr lvl="1"/>
            <a:r>
              <a:rPr lang="fr-FR" dirty="0"/>
              <a:t>Formez des équipes,  créer votre propre dépôt </a:t>
            </a:r>
            <a:r>
              <a:rPr lang="fr-FR" dirty="0" err="1"/>
              <a:t>gitHub</a:t>
            </a:r>
            <a:endParaRPr lang="fr-FR" dirty="0"/>
          </a:p>
          <a:p>
            <a:pPr lvl="1"/>
            <a:r>
              <a:rPr lang="fr-FR" dirty="0"/>
              <a:t>Créer un repo local, lier votre master local à celui du repo </a:t>
            </a:r>
            <a:r>
              <a:rPr lang="fr-FR" dirty="0" err="1"/>
              <a:t>github</a:t>
            </a:r>
            <a:endParaRPr lang="fr-FR" dirty="0"/>
          </a:p>
          <a:p>
            <a:pPr lvl="1"/>
            <a:r>
              <a:rPr lang="fr-FR" dirty="0"/>
              <a:t>Lier les dépôts distants des membres de l’équipe</a:t>
            </a:r>
          </a:p>
          <a:p>
            <a:pPr lvl="1"/>
            <a:r>
              <a:rPr lang="fr-FR" dirty="0"/>
              <a:t>chacun crée dans son repo </a:t>
            </a:r>
            <a:r>
              <a:rPr lang="fr-FR" dirty="0" err="1"/>
              <a:t>github</a:t>
            </a:r>
            <a:r>
              <a:rPr lang="fr-FR" dirty="0"/>
              <a:t> une branche à son prénom (pas de doublon) puis l’initialise avec un fichier html, </a:t>
            </a:r>
            <a:r>
              <a:rPr lang="fr-FR" dirty="0" err="1"/>
              <a:t>commitez</a:t>
            </a:r>
            <a:endParaRPr lang="fr-FR" dirty="0"/>
          </a:p>
          <a:p>
            <a:pPr lvl="1"/>
            <a:r>
              <a:rPr lang="fr-FR" dirty="0"/>
              <a:t>Dans votre repo local créer une branche avec le même nom que celle de vos équipiers puis lier les branches de suivi des branches distantes et synchroniser les</a:t>
            </a:r>
          </a:p>
          <a:p>
            <a:pPr lvl="1"/>
            <a:r>
              <a:rPr lang="fr-FR" dirty="0"/>
              <a:t>Créer dedans un fichier </a:t>
            </a:r>
            <a:r>
              <a:rPr lang="fr-FR" dirty="0" err="1"/>
              <a:t>VotrePrenom_PrenomDistant</a:t>
            </a:r>
            <a:r>
              <a:rPr lang="fr-FR" dirty="0"/>
              <a:t> mettez y </a:t>
            </a:r>
            <a:r>
              <a:rPr lang="fr-FR" dirty="0" err="1"/>
              <a:t>quelquechose</a:t>
            </a:r>
            <a:r>
              <a:rPr lang="fr-FR" dirty="0"/>
              <a:t> puis </a:t>
            </a:r>
            <a:r>
              <a:rPr lang="fr-FR" dirty="0" err="1"/>
              <a:t>commitez</a:t>
            </a:r>
            <a:r>
              <a:rPr lang="fr-FR" dirty="0"/>
              <a:t>, et poussez sur le repo distant</a:t>
            </a:r>
          </a:p>
          <a:p>
            <a:pPr lvl="1"/>
            <a:r>
              <a:rPr lang="fr-FR" dirty="0"/>
              <a:t>Rajouter une ligne à celui du ou des membres de l’équipe avant de continuer (en attendant vous pouvez relire le support ;) )</a:t>
            </a:r>
          </a:p>
          <a:p>
            <a:pPr lvl="1"/>
            <a:r>
              <a:rPr lang="fr-FR" dirty="0"/>
              <a:t>Créer localement une branche &lt;dev&gt;, fusionnez dedans le contenu de toutes les autres branches (hormis la master).</a:t>
            </a:r>
          </a:p>
          <a:p>
            <a:pPr lvl="1"/>
            <a:r>
              <a:rPr lang="fr-FR" dirty="0"/>
              <a:t>Rebasez le tout en local avant de mettre le résultat dans une branche &lt;dev &gt; sur le repo distant suivant : </a:t>
            </a:r>
            <a:r>
              <a:rPr lang="fr-FR" dirty="0">
                <a:solidFill>
                  <a:srgbClr val="002060"/>
                </a:solidFill>
              </a:rPr>
              <a:t>https://github.com/Francis-Panzani/Formation_Git_Exemple.git </a:t>
            </a:r>
            <a:r>
              <a:rPr lang="fr-FR" dirty="0"/>
              <a:t>-&gt; </a:t>
            </a:r>
            <a:r>
              <a:rPr lang="fr-FR" i="1" dirty="0">
                <a:solidFill>
                  <a:srgbClr val="002060"/>
                </a:solidFill>
              </a:rPr>
              <a:t>Revenez après un moment, Qu’observez vous ?</a:t>
            </a:r>
          </a:p>
          <a:p>
            <a:pPr lvl="1"/>
            <a:endParaRPr lang="fr-FR" dirty="0"/>
          </a:p>
          <a:p>
            <a:pPr lvl="1"/>
            <a:endParaRPr lang="fr-FR" dirty="0"/>
          </a:p>
          <a:p>
            <a:pPr lvl="2"/>
            <a:endParaRPr lang="fr-FR" dirty="0"/>
          </a:p>
        </p:txBody>
      </p:sp>
    </p:spTree>
    <p:extLst>
      <p:ext uri="{BB962C8B-B14F-4D97-AF65-F5344CB8AC3E}">
        <p14:creationId xmlns:p14="http://schemas.microsoft.com/office/powerpoint/2010/main" val="163517794"/>
      </p:ext>
    </p:extLst>
  </p:cSld>
  <p:clrMapOvr>
    <a:masterClrMapping/>
  </p:clrMapOvr>
  <p:transition spd="slow">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4 : Dépôt et Branches distants</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14" name="Espace réservé du contenu 10">
            <a:extLst>
              <a:ext uri="{FF2B5EF4-FFF2-40B4-BE49-F238E27FC236}">
                <a16:creationId xmlns:a16="http://schemas.microsoft.com/office/drawing/2014/main" id="{D444BB17-FA3F-4637-A6C5-D0FC01049420}"/>
              </a:ext>
            </a:extLst>
          </p:cNvPr>
          <p:cNvSpPr>
            <a:spLocks noGrp="1"/>
          </p:cNvSpPr>
          <p:nvPr>
            <p:ph sz="half" idx="1"/>
          </p:nvPr>
        </p:nvSpPr>
        <p:spPr>
          <a:xfrm>
            <a:off x="127000" y="548679"/>
            <a:ext cx="8890000" cy="6291449"/>
          </a:xfrm>
        </p:spPr>
        <p:txBody>
          <a:bodyPr>
            <a:normAutofit fontScale="92500" lnSpcReduction="20000"/>
          </a:bodyPr>
          <a:lstStyle/>
          <a:p>
            <a:r>
              <a:rPr lang="fr-FR" dirty="0"/>
              <a:t>Ex 6: Pratiquons un peu, dans l’</a:t>
            </a:r>
            <a:r>
              <a:rPr lang="fr-FR" dirty="0" err="1"/>
              <a:t>odre</a:t>
            </a:r>
            <a:r>
              <a:rPr lang="fr-FR" dirty="0"/>
              <a:t> :</a:t>
            </a:r>
          </a:p>
          <a:p>
            <a:pPr lvl="1"/>
            <a:r>
              <a:rPr lang="fr-FR" dirty="0"/>
              <a:t>Formez des équipes,  créer votre propre dépôt </a:t>
            </a:r>
            <a:r>
              <a:rPr lang="fr-FR" dirty="0" err="1"/>
              <a:t>gitHub</a:t>
            </a:r>
            <a:endParaRPr lang="fr-FR" dirty="0"/>
          </a:p>
          <a:p>
            <a:pPr lvl="1"/>
            <a:r>
              <a:rPr lang="fr-FR" dirty="0"/>
              <a:t>Créer un repo local, lier votre master local à celui du repo </a:t>
            </a:r>
            <a:r>
              <a:rPr lang="fr-FR" dirty="0" err="1"/>
              <a:t>github</a:t>
            </a:r>
            <a:endParaRPr lang="fr-FR" dirty="0"/>
          </a:p>
          <a:p>
            <a:pPr lvl="1"/>
            <a:r>
              <a:rPr lang="fr-FR" dirty="0"/>
              <a:t>Lier les dépôts distants des membres de l’équipe</a:t>
            </a:r>
          </a:p>
          <a:p>
            <a:pPr lvl="1"/>
            <a:r>
              <a:rPr lang="fr-FR" dirty="0"/>
              <a:t>chacun crée dans son repo </a:t>
            </a:r>
            <a:r>
              <a:rPr lang="fr-FR" dirty="0" err="1"/>
              <a:t>github</a:t>
            </a:r>
            <a:r>
              <a:rPr lang="fr-FR" dirty="0"/>
              <a:t> une branche à son prénom (pas de doublon) puis l’initialise avec un fichier html, </a:t>
            </a:r>
            <a:r>
              <a:rPr lang="fr-FR" dirty="0" err="1"/>
              <a:t>commitez</a:t>
            </a:r>
            <a:endParaRPr lang="fr-FR" dirty="0"/>
          </a:p>
          <a:p>
            <a:pPr lvl="1"/>
            <a:r>
              <a:rPr lang="fr-FR" dirty="0"/>
              <a:t>Dans votre repo local créer une branche avec le même nom que celle de vos équipiers puis lier les branches de suivi des branches distantes et synchroniser les</a:t>
            </a:r>
          </a:p>
          <a:p>
            <a:pPr lvl="1"/>
            <a:r>
              <a:rPr lang="fr-FR" dirty="0"/>
              <a:t>Créer dedans un fichier </a:t>
            </a:r>
            <a:r>
              <a:rPr lang="fr-FR" dirty="0" err="1"/>
              <a:t>VotrePrenom_PrenomDistant</a:t>
            </a:r>
            <a:r>
              <a:rPr lang="fr-FR" dirty="0"/>
              <a:t> mettez y </a:t>
            </a:r>
            <a:r>
              <a:rPr lang="fr-FR" dirty="0" err="1"/>
              <a:t>quelquechose</a:t>
            </a:r>
            <a:r>
              <a:rPr lang="fr-FR" dirty="0"/>
              <a:t> puis </a:t>
            </a:r>
            <a:r>
              <a:rPr lang="fr-FR" dirty="0" err="1"/>
              <a:t>commitez</a:t>
            </a:r>
            <a:r>
              <a:rPr lang="fr-FR" dirty="0"/>
              <a:t>, et poussez sur le repo distant</a:t>
            </a:r>
          </a:p>
          <a:p>
            <a:pPr lvl="1"/>
            <a:r>
              <a:rPr lang="fr-FR" dirty="0"/>
              <a:t>Rajouter une ligne à celui du ou des membres de l’équipe avant de continuer (en attendant vous pouvez relire le support ;) )</a:t>
            </a:r>
          </a:p>
          <a:p>
            <a:pPr lvl="1"/>
            <a:r>
              <a:rPr lang="fr-FR" dirty="0"/>
              <a:t>Créer localement une branche &lt;dev&gt;, fusionnez dedans le contenu de toutes les autres branches (hormis la master).</a:t>
            </a:r>
          </a:p>
          <a:p>
            <a:pPr lvl="1"/>
            <a:r>
              <a:rPr lang="fr-FR" dirty="0"/>
              <a:t>Rebasez le tout en local avant de mettre le résultat dans une branche &lt;dev &gt; sur le repo distant suivant : </a:t>
            </a:r>
            <a:r>
              <a:rPr lang="fr-FR" dirty="0">
                <a:solidFill>
                  <a:srgbClr val="002060"/>
                </a:solidFill>
              </a:rPr>
              <a:t>https://github.com/Francis-Panzani/Formation_Git_Exemple.git </a:t>
            </a:r>
            <a:r>
              <a:rPr lang="fr-FR" dirty="0"/>
              <a:t>-&gt; </a:t>
            </a:r>
            <a:r>
              <a:rPr lang="fr-FR" i="1" dirty="0">
                <a:solidFill>
                  <a:srgbClr val="002060"/>
                </a:solidFill>
              </a:rPr>
              <a:t>Revenez après un moment, Qu’observez vous ?</a:t>
            </a:r>
          </a:p>
          <a:p>
            <a:pPr lvl="1"/>
            <a:endParaRPr lang="fr-FR" dirty="0"/>
          </a:p>
          <a:p>
            <a:pPr lvl="1"/>
            <a:endParaRPr lang="fr-FR" dirty="0"/>
          </a:p>
          <a:p>
            <a:pPr lvl="2"/>
            <a:endParaRPr lang="fr-FR" dirty="0"/>
          </a:p>
        </p:txBody>
      </p:sp>
    </p:spTree>
    <p:extLst>
      <p:ext uri="{BB962C8B-B14F-4D97-AF65-F5344CB8AC3E}">
        <p14:creationId xmlns:p14="http://schemas.microsoft.com/office/powerpoint/2010/main" val="1388919463"/>
      </p:ext>
    </p:extLst>
  </p:cSld>
  <p:clrMapOvr>
    <a:masterClrMapping/>
  </p:clrMapOvr>
  <p:transition spd="slow">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13">
            <a:extLst>
              <a:ext uri="{FF2B5EF4-FFF2-40B4-BE49-F238E27FC236}">
                <a16:creationId xmlns:a16="http://schemas.microsoft.com/office/drawing/2014/main" id="{E6369363-DF83-444A-9A3A-BBDC78F86B3F}"/>
              </a:ext>
            </a:extLst>
          </p:cNvPr>
          <p:cNvSpPr>
            <a:spLocks noGrp="1"/>
          </p:cNvSpPr>
          <p:nvPr>
            <p:ph type="body" idx="1"/>
          </p:nvPr>
        </p:nvSpPr>
        <p:spPr>
          <a:xfrm>
            <a:off x="7162800" y="2892425"/>
            <a:ext cx="1600200" cy="1646238"/>
          </a:xfrm>
        </p:spPr>
        <p:txBody>
          <a:bodyPr/>
          <a:lstStyle/>
          <a:p>
            <a:pPr eaLnBrk="1" fontAlgn="auto" hangingPunct="1">
              <a:spcAft>
                <a:spcPts val="0"/>
              </a:spcAft>
              <a:defRPr/>
            </a:pPr>
            <a:r>
              <a:rPr lang="fr-FR" dirty="0">
                <a:ea typeface="+mn-ea"/>
              </a:rPr>
              <a:t>Chapitre 5</a:t>
            </a:r>
          </a:p>
        </p:txBody>
      </p:sp>
      <p:sp>
        <p:nvSpPr>
          <p:cNvPr id="7" name="Titre 6">
            <a:extLst>
              <a:ext uri="{FF2B5EF4-FFF2-40B4-BE49-F238E27FC236}">
                <a16:creationId xmlns:a16="http://schemas.microsoft.com/office/drawing/2014/main" id="{FF56BED0-362A-4748-A894-9C1072937C46}"/>
              </a:ext>
            </a:extLst>
          </p:cNvPr>
          <p:cNvSpPr>
            <a:spLocks noGrp="1"/>
          </p:cNvSpPr>
          <p:nvPr>
            <p:ph type="title"/>
          </p:nvPr>
        </p:nvSpPr>
        <p:spPr>
          <a:xfrm>
            <a:off x="611560" y="0"/>
            <a:ext cx="6324600" cy="1646238"/>
          </a:xfrm>
        </p:spPr>
        <p:txBody>
          <a:bodyPr/>
          <a:lstStyle/>
          <a:p>
            <a:pPr eaLnBrk="1" fontAlgn="auto" hangingPunct="1">
              <a:spcAft>
                <a:spcPts val="0"/>
              </a:spcAft>
              <a:defRPr/>
            </a:pPr>
            <a:r>
              <a:rPr lang="fr-FR" sz="4000" dirty="0">
                <a:latin typeface="Times New Roman"/>
                <a:cs typeface="Times New Roman"/>
              </a:rPr>
              <a:t>Git – Collaboration</a:t>
            </a:r>
            <a:endParaRPr lang="fr-FR" dirty="0">
              <a:ea typeface="+mj-ea"/>
            </a:endParaRPr>
          </a:p>
        </p:txBody>
      </p:sp>
      <p:sp>
        <p:nvSpPr>
          <p:cNvPr id="2" name="Espace réservé de la date 1">
            <a:extLst>
              <a:ext uri="{FF2B5EF4-FFF2-40B4-BE49-F238E27FC236}">
                <a16:creationId xmlns:a16="http://schemas.microsoft.com/office/drawing/2014/main" id="{E0E4665E-1837-4214-9321-F07D448B1BAA}"/>
              </a:ext>
            </a:extLst>
          </p:cNvPr>
          <p:cNvSpPr>
            <a:spLocks noGrp="1"/>
          </p:cNvSpPr>
          <p:nvPr>
            <p:ph type="dt" sz="half" idx="10"/>
          </p:nvPr>
        </p:nvSpPr>
        <p:spPr/>
        <p:txBody>
          <a:bodyPr/>
          <a:lstStyle/>
          <a:p>
            <a:pPr>
              <a:defRPr/>
            </a:pPr>
            <a:r>
              <a:rPr lang="fr-FR"/>
              <a:t>15/05/2019 par Francis Panzani</a:t>
            </a:r>
            <a:endParaRPr lang="fr-BE"/>
          </a:p>
        </p:txBody>
      </p:sp>
      <p:sp>
        <p:nvSpPr>
          <p:cNvPr id="3" name="Espace réservé du pied de page 2">
            <a:extLst>
              <a:ext uri="{FF2B5EF4-FFF2-40B4-BE49-F238E27FC236}">
                <a16:creationId xmlns:a16="http://schemas.microsoft.com/office/drawing/2014/main" id="{C68454D1-B0B2-46D9-8F0D-849AFDBD7F6C}"/>
              </a:ext>
            </a:extLst>
          </p:cNvPr>
          <p:cNvSpPr>
            <a:spLocks noGrp="1"/>
          </p:cNvSpPr>
          <p:nvPr>
            <p:ph type="ftr" sz="quarter" idx="12"/>
          </p:nvPr>
        </p:nvSpPr>
        <p:spPr/>
        <p:txBody>
          <a:bodyPr/>
          <a:lstStyle/>
          <a:p>
            <a:pPr>
              <a:defRPr/>
            </a:pPr>
            <a:r>
              <a:rPr lang="fr-BE"/>
              <a:t>Git</a:t>
            </a:r>
          </a:p>
        </p:txBody>
      </p:sp>
      <p:pic>
        <p:nvPicPr>
          <p:cNvPr id="9" name="Image 8">
            <a:extLst>
              <a:ext uri="{FF2B5EF4-FFF2-40B4-BE49-F238E27FC236}">
                <a16:creationId xmlns:a16="http://schemas.microsoft.com/office/drawing/2014/main" id="{0945A5AF-F06A-4004-A886-0969A2C49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33" y="1268760"/>
            <a:ext cx="8057785" cy="6043339"/>
          </a:xfrm>
          <a:prstGeom prst="rect">
            <a:avLst/>
          </a:prstGeom>
        </p:spPr>
      </p:pic>
    </p:spTree>
    <p:extLst>
      <p:ext uri="{BB962C8B-B14F-4D97-AF65-F5344CB8AC3E}">
        <p14:creationId xmlns:p14="http://schemas.microsoft.com/office/powerpoint/2010/main" val="1397162050"/>
      </p:ext>
    </p:extLst>
  </p:cSld>
  <p:clrMapOvr>
    <a:masterClrMapping/>
  </p:clrMapOvr>
  <p:transition spd="slow">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E0EA2A8F-F2C4-4647-86E8-8CBE79F50F4E}"/>
              </a:ext>
            </a:extLst>
          </p:cNvPr>
          <p:cNvSpPr>
            <a:spLocks noGrp="1"/>
          </p:cNvSpPr>
          <p:nvPr>
            <p:ph sz="half" idx="1"/>
          </p:nvPr>
        </p:nvSpPr>
        <p:spPr/>
        <p:txBody>
          <a:bodyPr>
            <a:normAutofit/>
          </a:bodyPr>
          <a:lstStyle/>
          <a:p>
            <a:r>
              <a:rPr lang="fr-FR" dirty="0"/>
              <a:t>Rappel des outils pour collaborer avec git :</a:t>
            </a:r>
          </a:p>
          <a:p>
            <a:pPr lvl="1"/>
            <a:r>
              <a:rPr lang="fr-FR" dirty="0"/>
              <a:t>Git gère l’évolution des fichiers, qu’elle soit linéaire ou non linéaire (branches) :</a:t>
            </a:r>
          </a:p>
          <a:p>
            <a:pPr lvl="2"/>
            <a:r>
              <a:rPr lang="fr-FR" dirty="0"/>
              <a:t>En facilitant la fusion des modifications parallèles</a:t>
            </a:r>
          </a:p>
          <a:p>
            <a:pPr lvl="2"/>
            <a:r>
              <a:rPr lang="fr-FR" dirty="0"/>
              <a:t>En détectant les conflits</a:t>
            </a:r>
          </a:p>
          <a:p>
            <a:pPr lvl="2"/>
            <a:r>
              <a:rPr lang="fr-FR" dirty="0"/>
              <a:t>En permettant de remonter l’historique</a:t>
            </a:r>
          </a:p>
          <a:p>
            <a:pPr lvl="2"/>
            <a:r>
              <a:rPr lang="fr-FR" dirty="0"/>
              <a:t>En permettant à chacun de travailler localement via une copie des fichiers </a:t>
            </a:r>
            <a:r>
              <a:rPr lang="fr-FR" b="1" dirty="0"/>
              <a:t>et du dépôt</a:t>
            </a:r>
          </a:p>
          <a:p>
            <a:pPr lvl="2"/>
            <a:r>
              <a:rPr lang="fr-FR" dirty="0"/>
              <a:t>On n’échange pas des fichiers mais des </a:t>
            </a:r>
            <a:r>
              <a:rPr lang="fr-FR" dirty="0" err="1"/>
              <a:t>commits</a:t>
            </a:r>
            <a:r>
              <a:rPr lang="fr-FR" dirty="0"/>
              <a:t> (états cohérents de l’ensemble des fichiers), c’est plus léger et facile.</a:t>
            </a:r>
          </a:p>
          <a:p>
            <a:pPr lvl="2"/>
            <a:r>
              <a:rPr lang="fr-FR" dirty="0"/>
              <a:t>On travaille en commun et on peut s’échanger des patch</a:t>
            </a:r>
          </a:p>
          <a:p>
            <a:pPr lvl="1"/>
            <a:r>
              <a:rPr lang="fr-FR" dirty="0"/>
              <a:t>Git permet via les repo en commun d’échanger les infos</a:t>
            </a:r>
          </a:p>
          <a:p>
            <a:pPr lvl="2"/>
            <a:r>
              <a:rPr lang="fr-FR" dirty="0"/>
              <a:t>Via les branches distantes et la possibilité de les suivre</a:t>
            </a:r>
          </a:p>
          <a:p>
            <a:pPr lvl="2"/>
            <a:r>
              <a:rPr lang="fr-FR" dirty="0"/>
              <a:t>Via </a:t>
            </a:r>
            <a:r>
              <a:rPr lang="fr-FR" dirty="0" err="1"/>
              <a:t>gitHub</a:t>
            </a:r>
            <a:r>
              <a:rPr lang="fr-FR" dirty="0"/>
              <a:t> ou </a:t>
            </a:r>
            <a:r>
              <a:rPr lang="fr-FR" dirty="0" err="1"/>
              <a:t>GitLab</a:t>
            </a:r>
            <a:r>
              <a:rPr lang="fr-FR" dirty="0"/>
              <a:t> avec d’autres moyens de communications et d’organisations du travail (</a:t>
            </a:r>
            <a:r>
              <a:rPr lang="fr-FR" dirty="0" err="1"/>
              <a:t>event</a:t>
            </a:r>
            <a:r>
              <a:rPr lang="fr-FR" dirty="0"/>
              <a:t> mail ou autre (on verra dans la partie </a:t>
            </a:r>
            <a:r>
              <a:rPr lang="fr-FR" dirty="0" err="1"/>
              <a:t>GitLab</a:t>
            </a:r>
            <a:r>
              <a:rPr lang="fr-FR" dirty="0"/>
              <a:t>))</a:t>
            </a:r>
          </a:p>
          <a:p>
            <a:pPr lvl="2"/>
            <a:endParaRPr lang="fr-FR" dirty="0"/>
          </a:p>
        </p:txBody>
      </p:sp>
      <p:sp>
        <p:nvSpPr>
          <p:cNvPr id="3" name="Espace réservé de la date 2">
            <a:extLst>
              <a:ext uri="{FF2B5EF4-FFF2-40B4-BE49-F238E27FC236}">
                <a16:creationId xmlns:a16="http://schemas.microsoft.com/office/drawing/2014/main" id="{2AADA680-003F-4BEB-9CC1-860A7358588E}"/>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151FD338-0D8B-47A5-B4D1-EBC7364CEC27}"/>
              </a:ext>
            </a:extLst>
          </p:cNvPr>
          <p:cNvSpPr>
            <a:spLocks noGrp="1"/>
          </p:cNvSpPr>
          <p:nvPr>
            <p:ph type="ftr" sz="quarter" idx="11"/>
          </p:nvPr>
        </p:nvSpPr>
        <p:spPr/>
        <p:txBody>
          <a:bodyPr/>
          <a:lstStyle/>
          <a:p>
            <a:pPr>
              <a:defRPr/>
            </a:pPr>
            <a:r>
              <a:rPr lang="fr-BE"/>
              <a:t>Git</a:t>
            </a:r>
            <a:endParaRPr lang="fr-BE" dirty="0"/>
          </a:p>
        </p:txBody>
      </p:sp>
      <p:sp>
        <p:nvSpPr>
          <p:cNvPr id="14" name="Titre 1">
            <a:extLst>
              <a:ext uri="{FF2B5EF4-FFF2-40B4-BE49-F238E27FC236}">
                <a16:creationId xmlns:a16="http://schemas.microsoft.com/office/drawing/2014/main" id="{861E661D-5507-49DD-9551-13507723A2F4}"/>
              </a:ext>
            </a:extLst>
          </p:cNvPr>
          <p:cNvSpPr txBox="1">
            <a:spLocks/>
          </p:cNvSpPr>
          <p:nvPr/>
        </p:nvSpPr>
        <p:spPr>
          <a:xfrm>
            <a:off x="127000" y="80808"/>
            <a:ext cx="8837488" cy="467872"/>
          </a:xfrm>
          <a:prstGeom prst="rect">
            <a:avLst/>
          </a:prstGeom>
        </p:spPr>
        <p:txBody>
          <a:bodyPr vert="horz" lIns="91440" tIns="45720" rIns="91440" bIns="45720" rtlCol="0" anchor="ctr">
            <a:noAutofit/>
          </a:bodyPr>
          <a:lstStyle>
            <a:lvl1pPr algn="r" rtl="0" eaLnBrk="0" fontAlgn="base" hangingPunct="0">
              <a:spcBef>
                <a:spcPct val="0"/>
              </a:spcBef>
              <a:spcAft>
                <a:spcPct val="0"/>
              </a:spcAft>
              <a:defRPr sz="3600" b="1" kern="1200" cap="small" spc="200">
                <a:solidFill>
                  <a:schemeClr val="bg1"/>
                </a:solidFill>
                <a:effectLst>
                  <a:outerShdw blurRad="38100" dist="38100" dir="2700000" algn="tl">
                    <a:srgbClr val="000000">
                      <a:alpha val="43137"/>
                    </a:srgbClr>
                  </a:outerShdw>
                </a:effectLst>
                <a:latin typeface="Calibri" pitchFamily="34" charset="0"/>
                <a:ea typeface="Calibri" pitchFamily="34" charset="0"/>
                <a:cs typeface="Calibri" pitchFamily="34" charset="0"/>
              </a:defRPr>
            </a:lvl1pPr>
            <a:lvl2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2pPr>
            <a:lvl3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3pPr>
            <a:lvl4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4pPr>
            <a:lvl5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5pPr>
            <a:lvl6pPr marL="457200" algn="r" rtl="0" fontAlgn="base">
              <a:spcBef>
                <a:spcPct val="0"/>
              </a:spcBef>
              <a:spcAft>
                <a:spcPct val="0"/>
              </a:spcAft>
              <a:defRPr sz="3600" b="1">
                <a:solidFill>
                  <a:schemeClr val="bg1"/>
                </a:solidFill>
                <a:latin typeface="Calibri" pitchFamily="34" charset="0"/>
                <a:cs typeface="Calibri" pitchFamily="34" charset="0"/>
              </a:defRPr>
            </a:lvl6pPr>
            <a:lvl7pPr marL="914400" algn="r" rtl="0" fontAlgn="base">
              <a:spcBef>
                <a:spcPct val="0"/>
              </a:spcBef>
              <a:spcAft>
                <a:spcPct val="0"/>
              </a:spcAft>
              <a:defRPr sz="3600" b="1">
                <a:solidFill>
                  <a:schemeClr val="bg1"/>
                </a:solidFill>
                <a:latin typeface="Calibri" pitchFamily="34" charset="0"/>
                <a:cs typeface="Calibri" pitchFamily="34" charset="0"/>
              </a:defRPr>
            </a:lvl7pPr>
            <a:lvl8pPr marL="1371600" algn="r" rtl="0" fontAlgn="base">
              <a:spcBef>
                <a:spcPct val="0"/>
              </a:spcBef>
              <a:spcAft>
                <a:spcPct val="0"/>
              </a:spcAft>
              <a:defRPr sz="3600" b="1">
                <a:solidFill>
                  <a:schemeClr val="bg1"/>
                </a:solidFill>
                <a:latin typeface="Calibri" pitchFamily="34" charset="0"/>
                <a:cs typeface="Calibri" pitchFamily="34" charset="0"/>
              </a:defRPr>
            </a:lvl8pPr>
            <a:lvl9pPr marL="1828800" algn="r" rtl="0" fontAlgn="base">
              <a:spcBef>
                <a:spcPct val="0"/>
              </a:spcBef>
              <a:spcAft>
                <a:spcPct val="0"/>
              </a:spcAft>
              <a:defRPr sz="3600" b="1">
                <a:solidFill>
                  <a:schemeClr val="bg1"/>
                </a:solidFill>
                <a:latin typeface="Calibri" pitchFamily="34" charset="0"/>
                <a:cs typeface="Calibri" pitchFamily="34" charset="0"/>
              </a:defRPr>
            </a:lvl9pPr>
          </a:lstStyle>
          <a:p>
            <a:r>
              <a:rPr lang="fr-FR" dirty="0"/>
              <a:t>Chapitre 5 : Collaboration</a:t>
            </a:r>
          </a:p>
        </p:txBody>
      </p:sp>
      <p:pic>
        <p:nvPicPr>
          <p:cNvPr id="15" name="Image 14">
            <a:extLst>
              <a:ext uri="{FF2B5EF4-FFF2-40B4-BE49-F238E27FC236}">
                <a16:creationId xmlns:a16="http://schemas.microsoft.com/office/drawing/2014/main" id="{ED29D9A2-03E8-4C71-853A-7431AC682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16" name="Image 15">
            <a:extLst>
              <a:ext uri="{FF2B5EF4-FFF2-40B4-BE49-F238E27FC236}">
                <a16:creationId xmlns:a16="http://schemas.microsoft.com/office/drawing/2014/main" id="{9134F84A-1ECE-46A3-BDC3-03B1672FE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443" y="14087"/>
            <a:ext cx="723075" cy="467872"/>
          </a:xfrm>
          <a:prstGeom prst="rect">
            <a:avLst/>
          </a:prstGeom>
        </p:spPr>
      </p:pic>
    </p:spTree>
    <p:extLst>
      <p:ext uri="{BB962C8B-B14F-4D97-AF65-F5344CB8AC3E}">
        <p14:creationId xmlns:p14="http://schemas.microsoft.com/office/powerpoint/2010/main" val="31883314"/>
      </p:ext>
    </p:extLst>
  </p:cSld>
  <p:clrMapOvr>
    <a:masterClrMapping/>
  </p:clrMapOvr>
  <p:transition spd="slow">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E0EA2A8F-F2C4-4647-86E8-8CBE79F50F4E}"/>
              </a:ext>
            </a:extLst>
          </p:cNvPr>
          <p:cNvSpPr>
            <a:spLocks noGrp="1"/>
          </p:cNvSpPr>
          <p:nvPr>
            <p:ph sz="half" idx="1"/>
          </p:nvPr>
        </p:nvSpPr>
        <p:spPr/>
        <p:txBody>
          <a:bodyPr/>
          <a:lstStyle/>
          <a:p>
            <a:r>
              <a:rPr lang="fr-FR" dirty="0"/>
              <a:t>Git permet de multiples formes d’organisations</a:t>
            </a:r>
          </a:p>
          <a:p>
            <a:pPr lvl="1"/>
            <a:r>
              <a:rPr lang="fr-FR" b="1" dirty="0"/>
              <a:t>Organisation en étoile (mon précieux) :</a:t>
            </a:r>
          </a:p>
          <a:p>
            <a:endParaRPr lang="fr-FR" dirty="0"/>
          </a:p>
        </p:txBody>
      </p:sp>
      <p:sp>
        <p:nvSpPr>
          <p:cNvPr id="3" name="Espace réservé de la date 2">
            <a:extLst>
              <a:ext uri="{FF2B5EF4-FFF2-40B4-BE49-F238E27FC236}">
                <a16:creationId xmlns:a16="http://schemas.microsoft.com/office/drawing/2014/main" id="{2AADA680-003F-4BEB-9CC1-860A7358588E}"/>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151FD338-0D8B-47A5-B4D1-EBC7364CEC27}"/>
              </a:ext>
            </a:extLst>
          </p:cNvPr>
          <p:cNvSpPr>
            <a:spLocks noGrp="1"/>
          </p:cNvSpPr>
          <p:nvPr>
            <p:ph type="ftr" sz="quarter" idx="11"/>
          </p:nvPr>
        </p:nvSpPr>
        <p:spPr/>
        <p:txBody>
          <a:bodyPr/>
          <a:lstStyle/>
          <a:p>
            <a:pPr>
              <a:defRPr/>
            </a:pPr>
            <a:r>
              <a:rPr lang="fr-BE"/>
              <a:t>Git</a:t>
            </a:r>
            <a:endParaRPr lang="fr-BE" dirty="0"/>
          </a:p>
        </p:txBody>
      </p:sp>
      <p:sp>
        <p:nvSpPr>
          <p:cNvPr id="14" name="Titre 1">
            <a:extLst>
              <a:ext uri="{FF2B5EF4-FFF2-40B4-BE49-F238E27FC236}">
                <a16:creationId xmlns:a16="http://schemas.microsoft.com/office/drawing/2014/main" id="{861E661D-5507-49DD-9551-13507723A2F4}"/>
              </a:ext>
            </a:extLst>
          </p:cNvPr>
          <p:cNvSpPr txBox="1">
            <a:spLocks/>
          </p:cNvSpPr>
          <p:nvPr/>
        </p:nvSpPr>
        <p:spPr>
          <a:xfrm>
            <a:off x="127000" y="80808"/>
            <a:ext cx="8837488" cy="467872"/>
          </a:xfrm>
          <a:prstGeom prst="rect">
            <a:avLst/>
          </a:prstGeom>
        </p:spPr>
        <p:txBody>
          <a:bodyPr vert="horz" lIns="91440" tIns="45720" rIns="91440" bIns="45720" rtlCol="0" anchor="ctr">
            <a:noAutofit/>
          </a:bodyPr>
          <a:lstStyle>
            <a:lvl1pPr algn="r" rtl="0" eaLnBrk="0" fontAlgn="base" hangingPunct="0">
              <a:spcBef>
                <a:spcPct val="0"/>
              </a:spcBef>
              <a:spcAft>
                <a:spcPct val="0"/>
              </a:spcAft>
              <a:defRPr sz="3600" b="1" kern="1200" cap="small" spc="200">
                <a:solidFill>
                  <a:schemeClr val="bg1"/>
                </a:solidFill>
                <a:effectLst>
                  <a:outerShdw blurRad="38100" dist="38100" dir="2700000" algn="tl">
                    <a:srgbClr val="000000">
                      <a:alpha val="43137"/>
                    </a:srgbClr>
                  </a:outerShdw>
                </a:effectLst>
                <a:latin typeface="Calibri" pitchFamily="34" charset="0"/>
                <a:ea typeface="Calibri" pitchFamily="34" charset="0"/>
                <a:cs typeface="Calibri" pitchFamily="34" charset="0"/>
              </a:defRPr>
            </a:lvl1pPr>
            <a:lvl2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2pPr>
            <a:lvl3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3pPr>
            <a:lvl4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4pPr>
            <a:lvl5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5pPr>
            <a:lvl6pPr marL="457200" algn="r" rtl="0" fontAlgn="base">
              <a:spcBef>
                <a:spcPct val="0"/>
              </a:spcBef>
              <a:spcAft>
                <a:spcPct val="0"/>
              </a:spcAft>
              <a:defRPr sz="3600" b="1">
                <a:solidFill>
                  <a:schemeClr val="bg1"/>
                </a:solidFill>
                <a:latin typeface="Calibri" pitchFamily="34" charset="0"/>
                <a:cs typeface="Calibri" pitchFamily="34" charset="0"/>
              </a:defRPr>
            </a:lvl6pPr>
            <a:lvl7pPr marL="914400" algn="r" rtl="0" fontAlgn="base">
              <a:spcBef>
                <a:spcPct val="0"/>
              </a:spcBef>
              <a:spcAft>
                <a:spcPct val="0"/>
              </a:spcAft>
              <a:defRPr sz="3600" b="1">
                <a:solidFill>
                  <a:schemeClr val="bg1"/>
                </a:solidFill>
                <a:latin typeface="Calibri" pitchFamily="34" charset="0"/>
                <a:cs typeface="Calibri" pitchFamily="34" charset="0"/>
              </a:defRPr>
            </a:lvl7pPr>
            <a:lvl8pPr marL="1371600" algn="r" rtl="0" fontAlgn="base">
              <a:spcBef>
                <a:spcPct val="0"/>
              </a:spcBef>
              <a:spcAft>
                <a:spcPct val="0"/>
              </a:spcAft>
              <a:defRPr sz="3600" b="1">
                <a:solidFill>
                  <a:schemeClr val="bg1"/>
                </a:solidFill>
                <a:latin typeface="Calibri" pitchFamily="34" charset="0"/>
                <a:cs typeface="Calibri" pitchFamily="34" charset="0"/>
              </a:defRPr>
            </a:lvl8pPr>
            <a:lvl9pPr marL="1828800" algn="r" rtl="0" fontAlgn="base">
              <a:spcBef>
                <a:spcPct val="0"/>
              </a:spcBef>
              <a:spcAft>
                <a:spcPct val="0"/>
              </a:spcAft>
              <a:defRPr sz="3600" b="1">
                <a:solidFill>
                  <a:schemeClr val="bg1"/>
                </a:solidFill>
                <a:latin typeface="Calibri" pitchFamily="34" charset="0"/>
                <a:cs typeface="Calibri" pitchFamily="34" charset="0"/>
              </a:defRPr>
            </a:lvl9pPr>
          </a:lstStyle>
          <a:p>
            <a:r>
              <a:rPr lang="fr-FR" dirty="0"/>
              <a:t>Chapitre 5 : Collaboration</a:t>
            </a:r>
          </a:p>
        </p:txBody>
      </p:sp>
      <p:pic>
        <p:nvPicPr>
          <p:cNvPr id="15" name="Image 14">
            <a:extLst>
              <a:ext uri="{FF2B5EF4-FFF2-40B4-BE49-F238E27FC236}">
                <a16:creationId xmlns:a16="http://schemas.microsoft.com/office/drawing/2014/main" id="{ED29D9A2-03E8-4C71-853A-7431AC682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16" name="Image 15">
            <a:extLst>
              <a:ext uri="{FF2B5EF4-FFF2-40B4-BE49-F238E27FC236}">
                <a16:creationId xmlns:a16="http://schemas.microsoft.com/office/drawing/2014/main" id="{9134F84A-1ECE-46A3-BDC3-03B1672FE9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443" y="14087"/>
            <a:ext cx="723075" cy="467872"/>
          </a:xfrm>
          <a:prstGeom prst="rect">
            <a:avLst/>
          </a:prstGeom>
        </p:spPr>
      </p:pic>
      <p:pic>
        <p:nvPicPr>
          <p:cNvPr id="5" name="Graphique 4">
            <a:extLst>
              <a:ext uri="{FF2B5EF4-FFF2-40B4-BE49-F238E27FC236}">
                <a16:creationId xmlns:a16="http://schemas.microsoft.com/office/drawing/2014/main" id="{EA53C5EB-0F97-4D87-AEA1-C8A7D030B4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6600" y="1988840"/>
            <a:ext cx="6170800" cy="3528392"/>
          </a:xfrm>
          <a:prstGeom prst="rect">
            <a:avLst/>
          </a:prstGeom>
        </p:spPr>
      </p:pic>
    </p:spTree>
    <p:extLst>
      <p:ext uri="{BB962C8B-B14F-4D97-AF65-F5344CB8AC3E}">
        <p14:creationId xmlns:p14="http://schemas.microsoft.com/office/powerpoint/2010/main" val="819309445"/>
      </p:ext>
    </p:extLst>
  </p:cSld>
  <p:clrMapOvr>
    <a:masterClrMapping/>
  </p:clrMapOvr>
  <p:transition spd="slow">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E0EA2A8F-F2C4-4647-86E8-8CBE79F50F4E}"/>
              </a:ext>
            </a:extLst>
          </p:cNvPr>
          <p:cNvSpPr>
            <a:spLocks noGrp="1"/>
          </p:cNvSpPr>
          <p:nvPr>
            <p:ph sz="half" idx="1"/>
          </p:nvPr>
        </p:nvSpPr>
        <p:spPr/>
        <p:txBody>
          <a:bodyPr/>
          <a:lstStyle/>
          <a:p>
            <a:r>
              <a:rPr lang="fr-FR" dirty="0"/>
              <a:t>Git permet de multiples formes d’organisations</a:t>
            </a:r>
          </a:p>
          <a:p>
            <a:pPr lvl="1"/>
            <a:r>
              <a:rPr lang="fr-FR" b="1" dirty="0"/>
              <a:t>Organisation pair-à-pair :</a:t>
            </a:r>
          </a:p>
          <a:p>
            <a:endParaRPr lang="fr-FR" dirty="0"/>
          </a:p>
        </p:txBody>
      </p:sp>
      <p:sp>
        <p:nvSpPr>
          <p:cNvPr id="3" name="Espace réservé de la date 2">
            <a:extLst>
              <a:ext uri="{FF2B5EF4-FFF2-40B4-BE49-F238E27FC236}">
                <a16:creationId xmlns:a16="http://schemas.microsoft.com/office/drawing/2014/main" id="{2AADA680-003F-4BEB-9CC1-860A7358588E}"/>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151FD338-0D8B-47A5-B4D1-EBC7364CEC27}"/>
              </a:ext>
            </a:extLst>
          </p:cNvPr>
          <p:cNvSpPr>
            <a:spLocks noGrp="1"/>
          </p:cNvSpPr>
          <p:nvPr>
            <p:ph type="ftr" sz="quarter" idx="11"/>
          </p:nvPr>
        </p:nvSpPr>
        <p:spPr/>
        <p:txBody>
          <a:bodyPr/>
          <a:lstStyle/>
          <a:p>
            <a:pPr>
              <a:defRPr/>
            </a:pPr>
            <a:r>
              <a:rPr lang="fr-BE"/>
              <a:t>Git</a:t>
            </a:r>
            <a:endParaRPr lang="fr-BE" dirty="0"/>
          </a:p>
        </p:txBody>
      </p:sp>
      <p:sp>
        <p:nvSpPr>
          <p:cNvPr id="14" name="Titre 1">
            <a:extLst>
              <a:ext uri="{FF2B5EF4-FFF2-40B4-BE49-F238E27FC236}">
                <a16:creationId xmlns:a16="http://schemas.microsoft.com/office/drawing/2014/main" id="{861E661D-5507-49DD-9551-13507723A2F4}"/>
              </a:ext>
            </a:extLst>
          </p:cNvPr>
          <p:cNvSpPr txBox="1">
            <a:spLocks/>
          </p:cNvSpPr>
          <p:nvPr/>
        </p:nvSpPr>
        <p:spPr>
          <a:xfrm>
            <a:off x="127000" y="80808"/>
            <a:ext cx="8837488" cy="467872"/>
          </a:xfrm>
          <a:prstGeom prst="rect">
            <a:avLst/>
          </a:prstGeom>
        </p:spPr>
        <p:txBody>
          <a:bodyPr vert="horz" lIns="91440" tIns="45720" rIns="91440" bIns="45720" rtlCol="0" anchor="ctr">
            <a:noAutofit/>
          </a:bodyPr>
          <a:lstStyle>
            <a:lvl1pPr algn="r" rtl="0" eaLnBrk="0" fontAlgn="base" hangingPunct="0">
              <a:spcBef>
                <a:spcPct val="0"/>
              </a:spcBef>
              <a:spcAft>
                <a:spcPct val="0"/>
              </a:spcAft>
              <a:defRPr sz="3600" b="1" kern="1200" cap="small" spc="200">
                <a:solidFill>
                  <a:schemeClr val="bg1"/>
                </a:solidFill>
                <a:effectLst>
                  <a:outerShdw blurRad="38100" dist="38100" dir="2700000" algn="tl">
                    <a:srgbClr val="000000">
                      <a:alpha val="43137"/>
                    </a:srgbClr>
                  </a:outerShdw>
                </a:effectLst>
                <a:latin typeface="Calibri" pitchFamily="34" charset="0"/>
                <a:ea typeface="Calibri" pitchFamily="34" charset="0"/>
                <a:cs typeface="Calibri" pitchFamily="34" charset="0"/>
              </a:defRPr>
            </a:lvl1pPr>
            <a:lvl2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2pPr>
            <a:lvl3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3pPr>
            <a:lvl4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4pPr>
            <a:lvl5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5pPr>
            <a:lvl6pPr marL="457200" algn="r" rtl="0" fontAlgn="base">
              <a:spcBef>
                <a:spcPct val="0"/>
              </a:spcBef>
              <a:spcAft>
                <a:spcPct val="0"/>
              </a:spcAft>
              <a:defRPr sz="3600" b="1">
                <a:solidFill>
                  <a:schemeClr val="bg1"/>
                </a:solidFill>
                <a:latin typeface="Calibri" pitchFamily="34" charset="0"/>
                <a:cs typeface="Calibri" pitchFamily="34" charset="0"/>
              </a:defRPr>
            </a:lvl6pPr>
            <a:lvl7pPr marL="914400" algn="r" rtl="0" fontAlgn="base">
              <a:spcBef>
                <a:spcPct val="0"/>
              </a:spcBef>
              <a:spcAft>
                <a:spcPct val="0"/>
              </a:spcAft>
              <a:defRPr sz="3600" b="1">
                <a:solidFill>
                  <a:schemeClr val="bg1"/>
                </a:solidFill>
                <a:latin typeface="Calibri" pitchFamily="34" charset="0"/>
                <a:cs typeface="Calibri" pitchFamily="34" charset="0"/>
              </a:defRPr>
            </a:lvl7pPr>
            <a:lvl8pPr marL="1371600" algn="r" rtl="0" fontAlgn="base">
              <a:spcBef>
                <a:spcPct val="0"/>
              </a:spcBef>
              <a:spcAft>
                <a:spcPct val="0"/>
              </a:spcAft>
              <a:defRPr sz="3600" b="1">
                <a:solidFill>
                  <a:schemeClr val="bg1"/>
                </a:solidFill>
                <a:latin typeface="Calibri" pitchFamily="34" charset="0"/>
                <a:cs typeface="Calibri" pitchFamily="34" charset="0"/>
              </a:defRPr>
            </a:lvl8pPr>
            <a:lvl9pPr marL="1828800" algn="r" rtl="0" fontAlgn="base">
              <a:spcBef>
                <a:spcPct val="0"/>
              </a:spcBef>
              <a:spcAft>
                <a:spcPct val="0"/>
              </a:spcAft>
              <a:defRPr sz="3600" b="1">
                <a:solidFill>
                  <a:schemeClr val="bg1"/>
                </a:solidFill>
                <a:latin typeface="Calibri" pitchFamily="34" charset="0"/>
                <a:cs typeface="Calibri" pitchFamily="34" charset="0"/>
              </a:defRPr>
            </a:lvl9pPr>
          </a:lstStyle>
          <a:p>
            <a:r>
              <a:rPr lang="fr-FR" dirty="0"/>
              <a:t>Chapitre 5 : Collaboration</a:t>
            </a:r>
          </a:p>
        </p:txBody>
      </p:sp>
      <p:pic>
        <p:nvPicPr>
          <p:cNvPr id="15" name="Image 14">
            <a:extLst>
              <a:ext uri="{FF2B5EF4-FFF2-40B4-BE49-F238E27FC236}">
                <a16:creationId xmlns:a16="http://schemas.microsoft.com/office/drawing/2014/main" id="{ED29D9A2-03E8-4C71-853A-7431AC682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16" name="Image 15">
            <a:extLst>
              <a:ext uri="{FF2B5EF4-FFF2-40B4-BE49-F238E27FC236}">
                <a16:creationId xmlns:a16="http://schemas.microsoft.com/office/drawing/2014/main" id="{9134F84A-1ECE-46A3-BDC3-03B1672FE9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443" y="14087"/>
            <a:ext cx="723075" cy="467872"/>
          </a:xfrm>
          <a:prstGeom prst="rect">
            <a:avLst/>
          </a:prstGeom>
        </p:spPr>
      </p:pic>
      <p:pic>
        <p:nvPicPr>
          <p:cNvPr id="7" name="Graphique 6">
            <a:extLst>
              <a:ext uri="{FF2B5EF4-FFF2-40B4-BE49-F238E27FC236}">
                <a16:creationId xmlns:a16="http://schemas.microsoft.com/office/drawing/2014/main" id="{078EB264-5944-4FDD-A7B8-2C5B3ECA3D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3563" y="2060848"/>
            <a:ext cx="6424362" cy="3673376"/>
          </a:xfrm>
          <a:prstGeom prst="rect">
            <a:avLst/>
          </a:prstGeom>
        </p:spPr>
      </p:pic>
    </p:spTree>
    <p:extLst>
      <p:ext uri="{BB962C8B-B14F-4D97-AF65-F5344CB8AC3E}">
        <p14:creationId xmlns:p14="http://schemas.microsoft.com/office/powerpoint/2010/main" val="3370812426"/>
      </p:ext>
    </p:extLst>
  </p:cSld>
  <p:clrMapOvr>
    <a:masterClrMapping/>
  </p:clrMapOvr>
  <p:transition spd="slow">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E0EA2A8F-F2C4-4647-86E8-8CBE79F50F4E}"/>
              </a:ext>
            </a:extLst>
          </p:cNvPr>
          <p:cNvSpPr>
            <a:spLocks noGrp="1"/>
          </p:cNvSpPr>
          <p:nvPr>
            <p:ph sz="half" idx="1"/>
          </p:nvPr>
        </p:nvSpPr>
        <p:spPr/>
        <p:txBody>
          <a:bodyPr>
            <a:normAutofit lnSpcReduction="10000"/>
          </a:bodyPr>
          <a:lstStyle/>
          <a:p>
            <a:r>
              <a:rPr lang="fr-FR" dirty="0"/>
              <a:t>Git permet de multiples formes d’organisations</a:t>
            </a:r>
          </a:p>
          <a:p>
            <a:pPr lvl="1"/>
            <a:r>
              <a:rPr lang="fr-FR" b="1" dirty="0"/>
              <a:t>Organisation “</a:t>
            </a:r>
            <a:r>
              <a:rPr lang="fr-FR" b="1" dirty="0" err="1"/>
              <a:t>github</a:t>
            </a:r>
            <a:r>
              <a:rPr lang="fr-FR" b="1" dirty="0"/>
              <a:t>” :</a:t>
            </a:r>
          </a:p>
          <a:p>
            <a:pPr lvl="1"/>
            <a:endParaRPr lang="fr-FR" b="1" dirty="0"/>
          </a:p>
          <a:p>
            <a:pPr lvl="1"/>
            <a:endParaRPr lang="fr-FR" b="1" dirty="0"/>
          </a:p>
          <a:p>
            <a:pPr lvl="1"/>
            <a:endParaRPr lang="fr-FR" b="1" dirty="0"/>
          </a:p>
          <a:p>
            <a:pPr lvl="1"/>
            <a:endParaRPr lang="fr-FR" b="1" dirty="0"/>
          </a:p>
          <a:p>
            <a:pPr lvl="1"/>
            <a:endParaRPr lang="fr-FR" b="1" dirty="0"/>
          </a:p>
          <a:p>
            <a:pPr lvl="1"/>
            <a:endParaRPr lang="fr-FR" b="1" dirty="0"/>
          </a:p>
          <a:p>
            <a:pPr lvl="1"/>
            <a:endParaRPr lang="fr-FR" b="1" dirty="0"/>
          </a:p>
          <a:p>
            <a:pPr lvl="1"/>
            <a:endParaRPr lang="fr-FR" b="1" dirty="0"/>
          </a:p>
          <a:p>
            <a:pPr lvl="1"/>
            <a:endParaRPr lang="fr-FR" b="1" dirty="0"/>
          </a:p>
          <a:p>
            <a:pPr lvl="1"/>
            <a:endParaRPr lang="fr-FR" b="1" dirty="0"/>
          </a:p>
          <a:p>
            <a:pPr lvl="2"/>
            <a:endParaRPr lang="fr-FR" b="1" dirty="0"/>
          </a:p>
          <a:p>
            <a:pPr lvl="2"/>
            <a:r>
              <a:rPr lang="fr-FR" b="1" dirty="0">
                <a:solidFill>
                  <a:srgbClr val="002060"/>
                </a:solidFill>
                <a:hlinkClick r:id="rId3">
                  <a:extLst>
                    <a:ext uri="{A12FA001-AC4F-418D-AE19-62706E023703}">
                      <ahyp:hlinkClr xmlns:ahyp="http://schemas.microsoft.com/office/drawing/2018/hyperlinkcolor" val="tx"/>
                    </a:ext>
                  </a:extLst>
                </a:hlinkClick>
              </a:rPr>
              <a:t>https://help.github.com/en/github/collaborating-with-issues-and-pull-requests/about-pull-requests#article-platform-nav</a:t>
            </a:r>
            <a:endParaRPr lang="fr-FR" b="1" dirty="0">
              <a:solidFill>
                <a:srgbClr val="002060"/>
              </a:solidFill>
            </a:endParaRPr>
          </a:p>
          <a:p>
            <a:endParaRPr lang="fr-FR" dirty="0"/>
          </a:p>
        </p:txBody>
      </p:sp>
      <p:sp>
        <p:nvSpPr>
          <p:cNvPr id="3" name="Espace réservé de la date 2">
            <a:extLst>
              <a:ext uri="{FF2B5EF4-FFF2-40B4-BE49-F238E27FC236}">
                <a16:creationId xmlns:a16="http://schemas.microsoft.com/office/drawing/2014/main" id="{2AADA680-003F-4BEB-9CC1-860A7358588E}"/>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151FD338-0D8B-47A5-B4D1-EBC7364CEC27}"/>
              </a:ext>
            </a:extLst>
          </p:cNvPr>
          <p:cNvSpPr>
            <a:spLocks noGrp="1"/>
          </p:cNvSpPr>
          <p:nvPr>
            <p:ph type="ftr" sz="quarter" idx="11"/>
          </p:nvPr>
        </p:nvSpPr>
        <p:spPr/>
        <p:txBody>
          <a:bodyPr/>
          <a:lstStyle/>
          <a:p>
            <a:pPr>
              <a:defRPr/>
            </a:pPr>
            <a:r>
              <a:rPr lang="fr-BE"/>
              <a:t>Git</a:t>
            </a:r>
            <a:endParaRPr lang="fr-BE" dirty="0"/>
          </a:p>
        </p:txBody>
      </p:sp>
      <p:sp>
        <p:nvSpPr>
          <p:cNvPr id="14" name="Titre 1">
            <a:extLst>
              <a:ext uri="{FF2B5EF4-FFF2-40B4-BE49-F238E27FC236}">
                <a16:creationId xmlns:a16="http://schemas.microsoft.com/office/drawing/2014/main" id="{861E661D-5507-49DD-9551-13507723A2F4}"/>
              </a:ext>
            </a:extLst>
          </p:cNvPr>
          <p:cNvSpPr txBox="1">
            <a:spLocks/>
          </p:cNvSpPr>
          <p:nvPr/>
        </p:nvSpPr>
        <p:spPr>
          <a:xfrm>
            <a:off x="127000" y="80808"/>
            <a:ext cx="8837488" cy="467872"/>
          </a:xfrm>
          <a:prstGeom prst="rect">
            <a:avLst/>
          </a:prstGeom>
        </p:spPr>
        <p:txBody>
          <a:bodyPr vert="horz" lIns="91440" tIns="45720" rIns="91440" bIns="45720" rtlCol="0" anchor="ctr">
            <a:noAutofit/>
          </a:bodyPr>
          <a:lstStyle>
            <a:lvl1pPr algn="r" rtl="0" eaLnBrk="0" fontAlgn="base" hangingPunct="0">
              <a:spcBef>
                <a:spcPct val="0"/>
              </a:spcBef>
              <a:spcAft>
                <a:spcPct val="0"/>
              </a:spcAft>
              <a:defRPr sz="3600" b="1" kern="1200" cap="small" spc="200">
                <a:solidFill>
                  <a:schemeClr val="bg1"/>
                </a:solidFill>
                <a:effectLst>
                  <a:outerShdw blurRad="38100" dist="38100" dir="2700000" algn="tl">
                    <a:srgbClr val="000000">
                      <a:alpha val="43137"/>
                    </a:srgbClr>
                  </a:outerShdw>
                </a:effectLst>
                <a:latin typeface="Calibri" pitchFamily="34" charset="0"/>
                <a:ea typeface="Calibri" pitchFamily="34" charset="0"/>
                <a:cs typeface="Calibri" pitchFamily="34" charset="0"/>
              </a:defRPr>
            </a:lvl1pPr>
            <a:lvl2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2pPr>
            <a:lvl3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3pPr>
            <a:lvl4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4pPr>
            <a:lvl5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5pPr>
            <a:lvl6pPr marL="457200" algn="r" rtl="0" fontAlgn="base">
              <a:spcBef>
                <a:spcPct val="0"/>
              </a:spcBef>
              <a:spcAft>
                <a:spcPct val="0"/>
              </a:spcAft>
              <a:defRPr sz="3600" b="1">
                <a:solidFill>
                  <a:schemeClr val="bg1"/>
                </a:solidFill>
                <a:latin typeface="Calibri" pitchFamily="34" charset="0"/>
                <a:cs typeface="Calibri" pitchFamily="34" charset="0"/>
              </a:defRPr>
            </a:lvl6pPr>
            <a:lvl7pPr marL="914400" algn="r" rtl="0" fontAlgn="base">
              <a:spcBef>
                <a:spcPct val="0"/>
              </a:spcBef>
              <a:spcAft>
                <a:spcPct val="0"/>
              </a:spcAft>
              <a:defRPr sz="3600" b="1">
                <a:solidFill>
                  <a:schemeClr val="bg1"/>
                </a:solidFill>
                <a:latin typeface="Calibri" pitchFamily="34" charset="0"/>
                <a:cs typeface="Calibri" pitchFamily="34" charset="0"/>
              </a:defRPr>
            </a:lvl7pPr>
            <a:lvl8pPr marL="1371600" algn="r" rtl="0" fontAlgn="base">
              <a:spcBef>
                <a:spcPct val="0"/>
              </a:spcBef>
              <a:spcAft>
                <a:spcPct val="0"/>
              </a:spcAft>
              <a:defRPr sz="3600" b="1">
                <a:solidFill>
                  <a:schemeClr val="bg1"/>
                </a:solidFill>
                <a:latin typeface="Calibri" pitchFamily="34" charset="0"/>
                <a:cs typeface="Calibri" pitchFamily="34" charset="0"/>
              </a:defRPr>
            </a:lvl8pPr>
            <a:lvl9pPr marL="1828800" algn="r" rtl="0" fontAlgn="base">
              <a:spcBef>
                <a:spcPct val="0"/>
              </a:spcBef>
              <a:spcAft>
                <a:spcPct val="0"/>
              </a:spcAft>
              <a:defRPr sz="3600" b="1">
                <a:solidFill>
                  <a:schemeClr val="bg1"/>
                </a:solidFill>
                <a:latin typeface="Calibri" pitchFamily="34" charset="0"/>
                <a:cs typeface="Calibri" pitchFamily="34" charset="0"/>
              </a:defRPr>
            </a:lvl9pPr>
          </a:lstStyle>
          <a:p>
            <a:r>
              <a:rPr lang="fr-FR" dirty="0"/>
              <a:t>Chapitre 5 : Collaboration</a:t>
            </a:r>
          </a:p>
        </p:txBody>
      </p:sp>
      <p:pic>
        <p:nvPicPr>
          <p:cNvPr id="15" name="Image 14">
            <a:extLst>
              <a:ext uri="{FF2B5EF4-FFF2-40B4-BE49-F238E27FC236}">
                <a16:creationId xmlns:a16="http://schemas.microsoft.com/office/drawing/2014/main" id="{ED29D9A2-03E8-4C71-853A-7431AC682B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16" name="Image 15">
            <a:extLst>
              <a:ext uri="{FF2B5EF4-FFF2-40B4-BE49-F238E27FC236}">
                <a16:creationId xmlns:a16="http://schemas.microsoft.com/office/drawing/2014/main" id="{9134F84A-1ECE-46A3-BDC3-03B1672FE9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443" y="14087"/>
            <a:ext cx="723075" cy="467872"/>
          </a:xfrm>
          <a:prstGeom prst="rect">
            <a:avLst/>
          </a:prstGeom>
        </p:spPr>
      </p:pic>
      <p:pic>
        <p:nvPicPr>
          <p:cNvPr id="9" name="Graphique 8">
            <a:extLst>
              <a:ext uri="{FF2B5EF4-FFF2-40B4-BE49-F238E27FC236}">
                <a16:creationId xmlns:a16="http://schemas.microsoft.com/office/drawing/2014/main" id="{CD7B2735-89F1-46C1-A0C4-E77B7C1B2A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9117" y="1556792"/>
            <a:ext cx="7485766" cy="4282637"/>
          </a:xfrm>
          <a:prstGeom prst="rect">
            <a:avLst/>
          </a:prstGeom>
        </p:spPr>
      </p:pic>
    </p:spTree>
    <p:extLst>
      <p:ext uri="{BB962C8B-B14F-4D97-AF65-F5344CB8AC3E}">
        <p14:creationId xmlns:p14="http://schemas.microsoft.com/office/powerpoint/2010/main" val="260060629"/>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Chapitre 1 : Notions</a:t>
            </a:r>
          </a:p>
        </p:txBody>
      </p:sp>
      <p:sp>
        <p:nvSpPr>
          <p:cNvPr id="11" name="Espace réservé du contenu 10">
            <a:extLst>
              <a:ext uri="{FF2B5EF4-FFF2-40B4-BE49-F238E27FC236}">
                <a16:creationId xmlns:a16="http://schemas.microsoft.com/office/drawing/2014/main" id="{967F7493-E9F5-43EF-9F2C-6EA0F77528D2}"/>
              </a:ext>
            </a:extLst>
          </p:cNvPr>
          <p:cNvSpPr>
            <a:spLocks noGrp="1"/>
          </p:cNvSpPr>
          <p:nvPr>
            <p:ph sz="half" idx="1"/>
          </p:nvPr>
        </p:nvSpPr>
        <p:spPr/>
        <p:txBody>
          <a:bodyPr>
            <a:normAutofit/>
          </a:bodyPr>
          <a:lstStyle/>
          <a:p>
            <a:r>
              <a:rPr lang="fr-FR" dirty="0"/>
              <a:t>Git - Workflow : les 3 États</a:t>
            </a:r>
          </a:p>
          <a:p>
            <a:pPr lvl="1"/>
            <a:r>
              <a:rPr lang="fr-FR" dirty="0"/>
              <a:t>Dans le Git repository les fichiers peuvent être dans 3 états:</a:t>
            </a:r>
            <a:endParaRPr lang="en-US" dirty="0"/>
          </a:p>
          <a:p>
            <a:pPr lvl="2"/>
            <a:r>
              <a:rPr lang="fr-FR" dirty="0" err="1"/>
              <a:t>Modified</a:t>
            </a:r>
            <a:endParaRPr lang="fr-FR" dirty="0"/>
          </a:p>
          <a:p>
            <a:pPr lvl="2"/>
            <a:r>
              <a:rPr lang="fr-FR" dirty="0" err="1"/>
              <a:t>Staged</a:t>
            </a:r>
            <a:endParaRPr lang="fr-FR" dirty="0"/>
          </a:p>
          <a:p>
            <a:pPr lvl="2"/>
            <a:r>
              <a:rPr lang="fr-FR" dirty="0" err="1"/>
              <a:t>Commited</a:t>
            </a:r>
            <a:endParaRPr lang="fr-FR" dirty="0"/>
          </a:p>
          <a:p>
            <a:endParaRPr lang="fr-FR" dirty="0"/>
          </a:p>
          <a:p>
            <a:endParaRPr lang="fr-FR" dirty="0"/>
          </a:p>
          <a:p>
            <a:pPr marL="44450" indent="0">
              <a:buNone/>
            </a:pPr>
            <a:endParaRPr lang="fr-FR" dirty="0"/>
          </a:p>
          <a:p>
            <a:endParaRPr lang="fr-FR" dirty="0"/>
          </a:p>
          <a:p>
            <a:endParaRPr lang="fr-FR" dirty="0"/>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pic>
        <p:nvPicPr>
          <p:cNvPr id="10" name="Image 9">
            <a:extLst>
              <a:ext uri="{FF2B5EF4-FFF2-40B4-BE49-F238E27FC236}">
                <a16:creationId xmlns:a16="http://schemas.microsoft.com/office/drawing/2014/main" id="{3886C797-11BB-47B2-BBFE-9C7A1F66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5" name="Image 4">
            <a:extLst>
              <a:ext uri="{FF2B5EF4-FFF2-40B4-BE49-F238E27FC236}">
                <a16:creationId xmlns:a16="http://schemas.microsoft.com/office/drawing/2014/main" id="{646AB946-189A-4AA8-A441-9A886FD38261}"/>
              </a:ext>
            </a:extLst>
          </p:cNvPr>
          <p:cNvPicPr>
            <a:picLocks noChangeAspect="1"/>
          </p:cNvPicPr>
          <p:nvPr/>
        </p:nvPicPr>
        <p:blipFill>
          <a:blip r:embed="rId4"/>
          <a:stretch>
            <a:fillRect/>
          </a:stretch>
        </p:blipFill>
        <p:spPr>
          <a:xfrm>
            <a:off x="9452423" y="764704"/>
            <a:ext cx="5282767" cy="4860145"/>
          </a:xfrm>
          <a:prstGeom prst="rect">
            <a:avLst/>
          </a:prstGeom>
        </p:spPr>
      </p:pic>
      <p:sp>
        <p:nvSpPr>
          <p:cNvPr id="6" name="Rectangle 5">
            <a:extLst>
              <a:ext uri="{FF2B5EF4-FFF2-40B4-BE49-F238E27FC236}">
                <a16:creationId xmlns:a16="http://schemas.microsoft.com/office/drawing/2014/main" id="{2B41CCE1-187C-4905-AA1D-8FDE4E56E26C}"/>
              </a:ext>
            </a:extLst>
          </p:cNvPr>
          <p:cNvSpPr/>
          <p:nvPr/>
        </p:nvSpPr>
        <p:spPr>
          <a:xfrm>
            <a:off x="3547651" y="6156012"/>
            <a:ext cx="5710263" cy="369332"/>
          </a:xfrm>
          <a:prstGeom prst="rect">
            <a:avLst/>
          </a:prstGeom>
        </p:spPr>
        <p:txBody>
          <a:bodyPr wrap="square">
            <a:spAutoFit/>
          </a:bodyPr>
          <a:lstStyle/>
          <a:p>
            <a:r>
              <a:rPr lang="fr-FR" i="1" dirty="0">
                <a:latin typeface="LinLibertineI"/>
              </a:rPr>
              <a:t>Répertoire de travail, zone d’index et répertoire Git.</a:t>
            </a:r>
            <a:endParaRPr lang="fr-FR" dirty="0"/>
          </a:p>
        </p:txBody>
      </p:sp>
      <p:pic>
        <p:nvPicPr>
          <p:cNvPr id="12" name="Graphique 11">
            <a:extLst>
              <a:ext uri="{FF2B5EF4-FFF2-40B4-BE49-F238E27FC236}">
                <a16:creationId xmlns:a16="http://schemas.microsoft.com/office/drawing/2014/main" id="{F047A1E6-97B7-4D2A-B85C-1A026F2177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00409" y="1637524"/>
            <a:ext cx="6550612" cy="4518488"/>
          </a:xfrm>
          <a:prstGeom prst="rect">
            <a:avLst/>
          </a:prstGeom>
        </p:spPr>
      </p:pic>
      <p:sp>
        <p:nvSpPr>
          <p:cNvPr id="7" name="Heptagone 6">
            <a:extLst>
              <a:ext uri="{FF2B5EF4-FFF2-40B4-BE49-F238E27FC236}">
                <a16:creationId xmlns:a16="http://schemas.microsoft.com/office/drawing/2014/main" id="{FE2EC44F-B618-46F5-BE12-91F3E4DAF642}"/>
              </a:ext>
            </a:extLst>
          </p:cNvPr>
          <p:cNvSpPr/>
          <p:nvPr/>
        </p:nvSpPr>
        <p:spPr>
          <a:xfrm rot="20624530">
            <a:off x="2448309" y="1639171"/>
            <a:ext cx="504056" cy="369332"/>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13" name="Heptagone 12">
            <a:extLst>
              <a:ext uri="{FF2B5EF4-FFF2-40B4-BE49-F238E27FC236}">
                <a16:creationId xmlns:a16="http://schemas.microsoft.com/office/drawing/2014/main" id="{9DF0A126-64E9-4998-A70F-2CAB7E304169}"/>
              </a:ext>
            </a:extLst>
          </p:cNvPr>
          <p:cNvSpPr/>
          <p:nvPr/>
        </p:nvSpPr>
        <p:spPr>
          <a:xfrm>
            <a:off x="5546473" y="1475006"/>
            <a:ext cx="504056" cy="369332"/>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14" name="Heptagone 13">
            <a:extLst>
              <a:ext uri="{FF2B5EF4-FFF2-40B4-BE49-F238E27FC236}">
                <a16:creationId xmlns:a16="http://schemas.microsoft.com/office/drawing/2014/main" id="{740135EE-350D-4A59-8744-D285995BD720}"/>
              </a:ext>
            </a:extLst>
          </p:cNvPr>
          <p:cNvSpPr/>
          <p:nvPr/>
        </p:nvSpPr>
        <p:spPr>
          <a:xfrm rot="1442159">
            <a:off x="8597050" y="1633798"/>
            <a:ext cx="504056" cy="369332"/>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Tree>
    <p:extLst>
      <p:ext uri="{BB962C8B-B14F-4D97-AF65-F5344CB8AC3E}">
        <p14:creationId xmlns:p14="http://schemas.microsoft.com/office/powerpoint/2010/main" val="3970852468"/>
      </p:ext>
    </p:extLst>
  </p:cSld>
  <p:clrMapOvr>
    <a:masterClrMapping/>
  </p:clrMapOvr>
  <p:transition spd="slow">
    <p:fade/>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E0EA2A8F-F2C4-4647-86E8-8CBE79F50F4E}"/>
              </a:ext>
            </a:extLst>
          </p:cNvPr>
          <p:cNvSpPr>
            <a:spLocks noGrp="1"/>
          </p:cNvSpPr>
          <p:nvPr>
            <p:ph sz="half" idx="1"/>
          </p:nvPr>
        </p:nvSpPr>
        <p:spPr/>
        <p:txBody>
          <a:bodyPr/>
          <a:lstStyle/>
          <a:p>
            <a:r>
              <a:rPr lang="fr-FR" dirty="0"/>
              <a:t>Git permet de multiples formes d’organisations</a:t>
            </a:r>
          </a:p>
          <a:p>
            <a:pPr lvl="1"/>
            <a:r>
              <a:rPr lang="fr-FR" b="1" dirty="0"/>
              <a:t>Mode du gestionnaire d’intégration:</a:t>
            </a:r>
          </a:p>
          <a:p>
            <a:endParaRPr lang="fr-FR" dirty="0"/>
          </a:p>
        </p:txBody>
      </p:sp>
      <p:sp>
        <p:nvSpPr>
          <p:cNvPr id="3" name="Espace réservé de la date 2">
            <a:extLst>
              <a:ext uri="{FF2B5EF4-FFF2-40B4-BE49-F238E27FC236}">
                <a16:creationId xmlns:a16="http://schemas.microsoft.com/office/drawing/2014/main" id="{2AADA680-003F-4BEB-9CC1-860A7358588E}"/>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151FD338-0D8B-47A5-B4D1-EBC7364CEC27}"/>
              </a:ext>
            </a:extLst>
          </p:cNvPr>
          <p:cNvSpPr>
            <a:spLocks noGrp="1"/>
          </p:cNvSpPr>
          <p:nvPr>
            <p:ph type="ftr" sz="quarter" idx="11"/>
          </p:nvPr>
        </p:nvSpPr>
        <p:spPr/>
        <p:txBody>
          <a:bodyPr/>
          <a:lstStyle/>
          <a:p>
            <a:pPr>
              <a:defRPr/>
            </a:pPr>
            <a:r>
              <a:rPr lang="fr-BE"/>
              <a:t>Git</a:t>
            </a:r>
            <a:endParaRPr lang="fr-BE" dirty="0"/>
          </a:p>
        </p:txBody>
      </p:sp>
      <p:sp>
        <p:nvSpPr>
          <p:cNvPr id="14" name="Titre 1">
            <a:extLst>
              <a:ext uri="{FF2B5EF4-FFF2-40B4-BE49-F238E27FC236}">
                <a16:creationId xmlns:a16="http://schemas.microsoft.com/office/drawing/2014/main" id="{861E661D-5507-49DD-9551-13507723A2F4}"/>
              </a:ext>
            </a:extLst>
          </p:cNvPr>
          <p:cNvSpPr txBox="1">
            <a:spLocks/>
          </p:cNvSpPr>
          <p:nvPr/>
        </p:nvSpPr>
        <p:spPr>
          <a:xfrm>
            <a:off x="127000" y="80808"/>
            <a:ext cx="8837488" cy="467872"/>
          </a:xfrm>
          <a:prstGeom prst="rect">
            <a:avLst/>
          </a:prstGeom>
        </p:spPr>
        <p:txBody>
          <a:bodyPr vert="horz" lIns="91440" tIns="45720" rIns="91440" bIns="45720" rtlCol="0" anchor="ctr">
            <a:noAutofit/>
          </a:bodyPr>
          <a:lstStyle>
            <a:lvl1pPr algn="r" rtl="0" eaLnBrk="0" fontAlgn="base" hangingPunct="0">
              <a:spcBef>
                <a:spcPct val="0"/>
              </a:spcBef>
              <a:spcAft>
                <a:spcPct val="0"/>
              </a:spcAft>
              <a:defRPr sz="3600" b="1" kern="1200" cap="small" spc="200">
                <a:solidFill>
                  <a:schemeClr val="bg1"/>
                </a:solidFill>
                <a:effectLst>
                  <a:outerShdw blurRad="38100" dist="38100" dir="2700000" algn="tl">
                    <a:srgbClr val="000000">
                      <a:alpha val="43137"/>
                    </a:srgbClr>
                  </a:outerShdw>
                </a:effectLst>
                <a:latin typeface="Calibri" pitchFamily="34" charset="0"/>
                <a:ea typeface="Calibri" pitchFamily="34" charset="0"/>
                <a:cs typeface="Calibri" pitchFamily="34" charset="0"/>
              </a:defRPr>
            </a:lvl1pPr>
            <a:lvl2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2pPr>
            <a:lvl3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3pPr>
            <a:lvl4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4pPr>
            <a:lvl5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5pPr>
            <a:lvl6pPr marL="457200" algn="r" rtl="0" fontAlgn="base">
              <a:spcBef>
                <a:spcPct val="0"/>
              </a:spcBef>
              <a:spcAft>
                <a:spcPct val="0"/>
              </a:spcAft>
              <a:defRPr sz="3600" b="1">
                <a:solidFill>
                  <a:schemeClr val="bg1"/>
                </a:solidFill>
                <a:latin typeface="Calibri" pitchFamily="34" charset="0"/>
                <a:cs typeface="Calibri" pitchFamily="34" charset="0"/>
              </a:defRPr>
            </a:lvl6pPr>
            <a:lvl7pPr marL="914400" algn="r" rtl="0" fontAlgn="base">
              <a:spcBef>
                <a:spcPct val="0"/>
              </a:spcBef>
              <a:spcAft>
                <a:spcPct val="0"/>
              </a:spcAft>
              <a:defRPr sz="3600" b="1">
                <a:solidFill>
                  <a:schemeClr val="bg1"/>
                </a:solidFill>
                <a:latin typeface="Calibri" pitchFamily="34" charset="0"/>
                <a:cs typeface="Calibri" pitchFamily="34" charset="0"/>
              </a:defRPr>
            </a:lvl7pPr>
            <a:lvl8pPr marL="1371600" algn="r" rtl="0" fontAlgn="base">
              <a:spcBef>
                <a:spcPct val="0"/>
              </a:spcBef>
              <a:spcAft>
                <a:spcPct val="0"/>
              </a:spcAft>
              <a:defRPr sz="3600" b="1">
                <a:solidFill>
                  <a:schemeClr val="bg1"/>
                </a:solidFill>
                <a:latin typeface="Calibri" pitchFamily="34" charset="0"/>
                <a:cs typeface="Calibri" pitchFamily="34" charset="0"/>
              </a:defRPr>
            </a:lvl8pPr>
            <a:lvl9pPr marL="1828800" algn="r" rtl="0" fontAlgn="base">
              <a:spcBef>
                <a:spcPct val="0"/>
              </a:spcBef>
              <a:spcAft>
                <a:spcPct val="0"/>
              </a:spcAft>
              <a:defRPr sz="3600" b="1">
                <a:solidFill>
                  <a:schemeClr val="bg1"/>
                </a:solidFill>
                <a:latin typeface="Calibri" pitchFamily="34" charset="0"/>
                <a:cs typeface="Calibri" pitchFamily="34" charset="0"/>
              </a:defRPr>
            </a:lvl9pPr>
          </a:lstStyle>
          <a:p>
            <a:r>
              <a:rPr lang="fr-FR" dirty="0"/>
              <a:t>Chapitre 5 : Collaboration</a:t>
            </a:r>
          </a:p>
        </p:txBody>
      </p:sp>
      <p:pic>
        <p:nvPicPr>
          <p:cNvPr id="15" name="Image 14">
            <a:extLst>
              <a:ext uri="{FF2B5EF4-FFF2-40B4-BE49-F238E27FC236}">
                <a16:creationId xmlns:a16="http://schemas.microsoft.com/office/drawing/2014/main" id="{ED29D9A2-03E8-4C71-853A-7431AC682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16" name="Image 15">
            <a:extLst>
              <a:ext uri="{FF2B5EF4-FFF2-40B4-BE49-F238E27FC236}">
                <a16:creationId xmlns:a16="http://schemas.microsoft.com/office/drawing/2014/main" id="{9134F84A-1ECE-46A3-BDC3-03B1672FE9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443" y="14087"/>
            <a:ext cx="723075" cy="467872"/>
          </a:xfrm>
          <a:prstGeom prst="rect">
            <a:avLst/>
          </a:prstGeom>
        </p:spPr>
      </p:pic>
      <p:pic>
        <p:nvPicPr>
          <p:cNvPr id="2" name="Image 1">
            <a:extLst>
              <a:ext uri="{FF2B5EF4-FFF2-40B4-BE49-F238E27FC236}">
                <a16:creationId xmlns:a16="http://schemas.microsoft.com/office/drawing/2014/main" id="{FC97B03E-9B4B-46CE-A3AD-3C11C0B947B2}"/>
              </a:ext>
            </a:extLst>
          </p:cNvPr>
          <p:cNvPicPr>
            <a:picLocks noChangeAspect="1"/>
          </p:cNvPicPr>
          <p:nvPr/>
        </p:nvPicPr>
        <p:blipFill>
          <a:blip r:embed="rId5"/>
          <a:stretch>
            <a:fillRect/>
          </a:stretch>
        </p:blipFill>
        <p:spPr>
          <a:xfrm>
            <a:off x="3776687" y="4653136"/>
            <a:ext cx="1343025" cy="1095375"/>
          </a:xfrm>
          <a:prstGeom prst="rect">
            <a:avLst/>
          </a:prstGeom>
        </p:spPr>
      </p:pic>
      <p:pic>
        <p:nvPicPr>
          <p:cNvPr id="10" name="Image 9">
            <a:extLst>
              <a:ext uri="{FF2B5EF4-FFF2-40B4-BE49-F238E27FC236}">
                <a16:creationId xmlns:a16="http://schemas.microsoft.com/office/drawing/2014/main" id="{FC699438-C535-475C-823C-6674877E859C}"/>
              </a:ext>
            </a:extLst>
          </p:cNvPr>
          <p:cNvPicPr>
            <a:picLocks noChangeAspect="1"/>
          </p:cNvPicPr>
          <p:nvPr/>
        </p:nvPicPr>
        <p:blipFill>
          <a:blip r:embed="rId5"/>
          <a:stretch>
            <a:fillRect/>
          </a:stretch>
        </p:blipFill>
        <p:spPr>
          <a:xfrm>
            <a:off x="5453087" y="4653136"/>
            <a:ext cx="1343025" cy="1095375"/>
          </a:xfrm>
          <a:prstGeom prst="rect">
            <a:avLst/>
          </a:prstGeom>
        </p:spPr>
      </p:pic>
      <p:pic>
        <p:nvPicPr>
          <p:cNvPr id="11" name="Image 10">
            <a:extLst>
              <a:ext uri="{FF2B5EF4-FFF2-40B4-BE49-F238E27FC236}">
                <a16:creationId xmlns:a16="http://schemas.microsoft.com/office/drawing/2014/main" id="{6ABE6891-3B08-46C5-BB06-A692C128C0C4}"/>
              </a:ext>
            </a:extLst>
          </p:cNvPr>
          <p:cNvPicPr>
            <a:picLocks noChangeAspect="1"/>
          </p:cNvPicPr>
          <p:nvPr/>
        </p:nvPicPr>
        <p:blipFill>
          <a:blip r:embed="rId5"/>
          <a:stretch>
            <a:fillRect/>
          </a:stretch>
        </p:blipFill>
        <p:spPr>
          <a:xfrm>
            <a:off x="7129487" y="4653136"/>
            <a:ext cx="1343025" cy="1095375"/>
          </a:xfrm>
          <a:prstGeom prst="rect">
            <a:avLst/>
          </a:prstGeom>
        </p:spPr>
      </p:pic>
      <p:pic>
        <p:nvPicPr>
          <p:cNvPr id="5" name="Image 4">
            <a:extLst>
              <a:ext uri="{FF2B5EF4-FFF2-40B4-BE49-F238E27FC236}">
                <a16:creationId xmlns:a16="http://schemas.microsoft.com/office/drawing/2014/main" id="{2BB1618E-4CBF-4D1D-9671-3E1F1F3C1C8F}"/>
              </a:ext>
            </a:extLst>
          </p:cNvPr>
          <p:cNvPicPr>
            <a:picLocks noChangeAspect="1"/>
          </p:cNvPicPr>
          <p:nvPr/>
        </p:nvPicPr>
        <p:blipFill>
          <a:blip r:embed="rId6"/>
          <a:stretch>
            <a:fillRect/>
          </a:stretch>
        </p:blipFill>
        <p:spPr>
          <a:xfrm>
            <a:off x="3990384" y="1555452"/>
            <a:ext cx="1163232" cy="1298823"/>
          </a:xfrm>
          <a:prstGeom prst="rect">
            <a:avLst/>
          </a:prstGeom>
        </p:spPr>
      </p:pic>
      <p:pic>
        <p:nvPicPr>
          <p:cNvPr id="17" name="Image 16">
            <a:extLst>
              <a:ext uri="{FF2B5EF4-FFF2-40B4-BE49-F238E27FC236}">
                <a16:creationId xmlns:a16="http://schemas.microsoft.com/office/drawing/2014/main" id="{09B797D4-3032-4EF2-B886-5B83EA63E59E}"/>
              </a:ext>
            </a:extLst>
          </p:cNvPr>
          <p:cNvPicPr>
            <a:picLocks noChangeAspect="1"/>
          </p:cNvPicPr>
          <p:nvPr/>
        </p:nvPicPr>
        <p:blipFill>
          <a:blip r:embed="rId6"/>
          <a:stretch>
            <a:fillRect/>
          </a:stretch>
        </p:blipFill>
        <p:spPr>
          <a:xfrm>
            <a:off x="5542983" y="1555452"/>
            <a:ext cx="1163232" cy="1298823"/>
          </a:xfrm>
          <a:prstGeom prst="rect">
            <a:avLst/>
          </a:prstGeom>
        </p:spPr>
      </p:pic>
      <p:pic>
        <p:nvPicPr>
          <p:cNvPr id="18" name="Image 17">
            <a:extLst>
              <a:ext uri="{FF2B5EF4-FFF2-40B4-BE49-F238E27FC236}">
                <a16:creationId xmlns:a16="http://schemas.microsoft.com/office/drawing/2014/main" id="{C8802D35-42E5-4B2A-BE60-FC6935D858A9}"/>
              </a:ext>
            </a:extLst>
          </p:cNvPr>
          <p:cNvPicPr>
            <a:picLocks noChangeAspect="1"/>
          </p:cNvPicPr>
          <p:nvPr/>
        </p:nvPicPr>
        <p:blipFill>
          <a:blip r:embed="rId6"/>
          <a:stretch>
            <a:fillRect/>
          </a:stretch>
        </p:blipFill>
        <p:spPr>
          <a:xfrm>
            <a:off x="7219383" y="1555451"/>
            <a:ext cx="1163232" cy="1298823"/>
          </a:xfrm>
          <a:prstGeom prst="rect">
            <a:avLst/>
          </a:prstGeom>
        </p:spPr>
      </p:pic>
      <p:pic>
        <p:nvPicPr>
          <p:cNvPr id="9" name="Image 8">
            <a:extLst>
              <a:ext uri="{FF2B5EF4-FFF2-40B4-BE49-F238E27FC236}">
                <a16:creationId xmlns:a16="http://schemas.microsoft.com/office/drawing/2014/main" id="{2A752BC6-0017-45C1-9C43-4A9AA3801758}"/>
              </a:ext>
            </a:extLst>
          </p:cNvPr>
          <p:cNvPicPr>
            <a:picLocks noChangeAspect="1"/>
          </p:cNvPicPr>
          <p:nvPr/>
        </p:nvPicPr>
        <p:blipFill>
          <a:blip r:embed="rId7"/>
          <a:stretch>
            <a:fillRect/>
          </a:stretch>
        </p:blipFill>
        <p:spPr>
          <a:xfrm>
            <a:off x="7219383" y="3158392"/>
            <a:ext cx="1276350" cy="1190625"/>
          </a:xfrm>
          <a:prstGeom prst="rect">
            <a:avLst/>
          </a:prstGeom>
        </p:spPr>
      </p:pic>
      <p:pic>
        <p:nvPicPr>
          <p:cNvPr id="19" name="Image 18">
            <a:extLst>
              <a:ext uri="{FF2B5EF4-FFF2-40B4-BE49-F238E27FC236}">
                <a16:creationId xmlns:a16="http://schemas.microsoft.com/office/drawing/2014/main" id="{6527C1CD-7F9A-4244-BC1D-352564A50916}"/>
              </a:ext>
            </a:extLst>
          </p:cNvPr>
          <p:cNvPicPr>
            <a:picLocks noChangeAspect="1"/>
          </p:cNvPicPr>
          <p:nvPr/>
        </p:nvPicPr>
        <p:blipFill>
          <a:blip r:embed="rId7"/>
          <a:stretch>
            <a:fillRect/>
          </a:stretch>
        </p:blipFill>
        <p:spPr>
          <a:xfrm>
            <a:off x="5542983" y="3158391"/>
            <a:ext cx="1276350" cy="1190625"/>
          </a:xfrm>
          <a:prstGeom prst="rect">
            <a:avLst/>
          </a:prstGeom>
        </p:spPr>
      </p:pic>
      <p:pic>
        <p:nvPicPr>
          <p:cNvPr id="20" name="Image 19">
            <a:extLst>
              <a:ext uri="{FF2B5EF4-FFF2-40B4-BE49-F238E27FC236}">
                <a16:creationId xmlns:a16="http://schemas.microsoft.com/office/drawing/2014/main" id="{7262D616-6D45-43D2-91C5-46AE504C1C37}"/>
              </a:ext>
            </a:extLst>
          </p:cNvPr>
          <p:cNvPicPr>
            <a:picLocks noChangeAspect="1"/>
          </p:cNvPicPr>
          <p:nvPr/>
        </p:nvPicPr>
        <p:blipFill>
          <a:blip r:embed="rId7"/>
          <a:stretch>
            <a:fillRect/>
          </a:stretch>
        </p:blipFill>
        <p:spPr>
          <a:xfrm>
            <a:off x="3933825" y="3156961"/>
            <a:ext cx="1276350" cy="1190625"/>
          </a:xfrm>
          <a:prstGeom prst="rect">
            <a:avLst/>
          </a:prstGeom>
        </p:spPr>
      </p:pic>
      <p:pic>
        <p:nvPicPr>
          <p:cNvPr id="21" name="Image 20">
            <a:extLst>
              <a:ext uri="{FF2B5EF4-FFF2-40B4-BE49-F238E27FC236}">
                <a16:creationId xmlns:a16="http://schemas.microsoft.com/office/drawing/2014/main" id="{78A2093C-9A80-47C1-8B78-07345352D099}"/>
              </a:ext>
            </a:extLst>
          </p:cNvPr>
          <p:cNvPicPr>
            <a:picLocks noChangeAspect="1"/>
          </p:cNvPicPr>
          <p:nvPr/>
        </p:nvPicPr>
        <p:blipFill>
          <a:blip r:embed="rId8">
            <a:extLst>
              <a:ext uri="{BEBA8EAE-BF5A-486C-A8C5-ECC9F3942E4B}">
                <a14:imgProps xmlns:a14="http://schemas.microsoft.com/office/drawing/2010/main">
                  <a14:imgLayer r:embed="rId9">
                    <a14:imgEffect>
                      <a14:artisticPaintStrokes trans="24000" intensity="1"/>
                    </a14:imgEffect>
                  </a14:imgLayer>
                </a14:imgProps>
              </a:ext>
            </a:extLst>
          </a:blip>
          <a:stretch>
            <a:fillRect/>
          </a:stretch>
        </p:blipFill>
        <p:spPr>
          <a:xfrm>
            <a:off x="720461" y="1682758"/>
            <a:ext cx="1390650" cy="1609725"/>
          </a:xfrm>
          <a:prstGeom prst="rect">
            <a:avLst/>
          </a:prstGeom>
          <a:ln w="38100" cap="rnd">
            <a:solidFill>
              <a:schemeClr val="tx1"/>
            </a:solidFill>
            <a:prstDash val="sysDot"/>
            <a:miter lim="800000"/>
          </a:ln>
          <a:effectLst>
            <a:glow rad="228600">
              <a:schemeClr val="accent5">
                <a:satMod val="175000"/>
                <a:alpha val="40000"/>
              </a:schemeClr>
            </a:glow>
          </a:effectLst>
        </p:spPr>
      </p:pic>
      <p:pic>
        <p:nvPicPr>
          <p:cNvPr id="22" name="Image 21">
            <a:extLst>
              <a:ext uri="{FF2B5EF4-FFF2-40B4-BE49-F238E27FC236}">
                <a16:creationId xmlns:a16="http://schemas.microsoft.com/office/drawing/2014/main" id="{A884804F-1AB4-47BF-936C-1825DDA22599}"/>
              </a:ext>
            </a:extLst>
          </p:cNvPr>
          <p:cNvPicPr>
            <a:picLocks noChangeAspect="1"/>
          </p:cNvPicPr>
          <p:nvPr/>
        </p:nvPicPr>
        <p:blipFill>
          <a:blip r:embed="rId10"/>
          <a:stretch>
            <a:fillRect/>
          </a:stretch>
        </p:blipFill>
        <p:spPr>
          <a:xfrm>
            <a:off x="872842" y="4661784"/>
            <a:ext cx="1266825" cy="1076325"/>
          </a:xfrm>
          <a:prstGeom prst="rect">
            <a:avLst/>
          </a:prstGeom>
        </p:spPr>
      </p:pic>
      <p:pic>
        <p:nvPicPr>
          <p:cNvPr id="23" name="Image 22">
            <a:extLst>
              <a:ext uri="{FF2B5EF4-FFF2-40B4-BE49-F238E27FC236}">
                <a16:creationId xmlns:a16="http://schemas.microsoft.com/office/drawing/2014/main" id="{BE2F0E3D-CE36-49DB-827D-F4628D6098A3}"/>
              </a:ext>
            </a:extLst>
          </p:cNvPr>
          <p:cNvPicPr>
            <a:picLocks noChangeAspect="1"/>
          </p:cNvPicPr>
          <p:nvPr/>
        </p:nvPicPr>
        <p:blipFill>
          <a:blip r:embed="rId7"/>
          <a:stretch>
            <a:fillRect/>
          </a:stretch>
        </p:blipFill>
        <p:spPr>
          <a:xfrm>
            <a:off x="780200" y="3554043"/>
            <a:ext cx="1276350" cy="1190625"/>
          </a:xfrm>
          <a:prstGeom prst="rect">
            <a:avLst/>
          </a:prstGeom>
        </p:spPr>
      </p:pic>
      <p:sp>
        <p:nvSpPr>
          <p:cNvPr id="25" name="Flèche : bas 24">
            <a:extLst>
              <a:ext uri="{FF2B5EF4-FFF2-40B4-BE49-F238E27FC236}">
                <a16:creationId xmlns:a16="http://schemas.microsoft.com/office/drawing/2014/main" id="{E7FB94B9-947E-4D7D-B074-E89B1BEFEAC1}"/>
              </a:ext>
            </a:extLst>
          </p:cNvPr>
          <p:cNvSpPr/>
          <p:nvPr/>
        </p:nvSpPr>
        <p:spPr>
          <a:xfrm rot="2793180">
            <a:off x="2763741" y="2355965"/>
            <a:ext cx="537246" cy="2559327"/>
          </a:xfrm>
          <a:prstGeom prst="downArrow">
            <a:avLst/>
          </a:prstGeom>
          <a:gradFill flip="none" rotWithShape="1">
            <a:gsLst>
              <a:gs pos="12000">
                <a:srgbClr val="00B0F0">
                  <a:tint val="66000"/>
                  <a:satMod val="160000"/>
                </a:srgbClr>
              </a:gs>
              <a:gs pos="32000">
                <a:srgbClr val="00B0F0">
                  <a:tint val="44500"/>
                  <a:satMod val="160000"/>
                </a:srgbClr>
              </a:gs>
              <a:gs pos="66000">
                <a:srgbClr val="00B0F0">
                  <a:tint val="23500"/>
                  <a:satMod val="160000"/>
                </a:srgbClr>
              </a:gs>
            </a:gsLst>
            <a:lin ang="2700000" scaled="1"/>
            <a:tileRect/>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n w="0"/>
                <a:solidFill>
                  <a:schemeClr val="tx1"/>
                </a:solidFill>
                <a:effectLst>
                  <a:outerShdw blurRad="38100" dist="19050" dir="2700000" algn="tl" rotWithShape="0">
                    <a:schemeClr val="dk1">
                      <a:alpha val="40000"/>
                    </a:schemeClr>
                  </a:outerShdw>
                </a:effectLst>
              </a:rPr>
              <a:t>PULL</a:t>
            </a:r>
            <a:endParaRPr lang="fr-FR" dirty="0"/>
          </a:p>
        </p:txBody>
      </p:sp>
      <p:sp>
        <p:nvSpPr>
          <p:cNvPr id="26" name="Flèche : bas 25">
            <a:extLst>
              <a:ext uri="{FF2B5EF4-FFF2-40B4-BE49-F238E27FC236}">
                <a16:creationId xmlns:a16="http://schemas.microsoft.com/office/drawing/2014/main" id="{56E9E909-5385-477B-850F-7860B2F7BA1C}"/>
              </a:ext>
            </a:extLst>
          </p:cNvPr>
          <p:cNvSpPr/>
          <p:nvPr/>
        </p:nvSpPr>
        <p:spPr>
          <a:xfrm rot="3444739" flipH="1">
            <a:off x="4037783" y="1812681"/>
            <a:ext cx="251518" cy="4050599"/>
          </a:xfrm>
          <a:prstGeom prst="down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n w="0"/>
                <a:solidFill>
                  <a:schemeClr val="tx1"/>
                </a:solidFill>
                <a:effectLst>
                  <a:outerShdw blurRad="38100" dist="19050" dir="2700000" algn="tl" rotWithShape="0">
                    <a:schemeClr val="dk1">
                      <a:alpha val="40000"/>
                    </a:schemeClr>
                  </a:outerShdw>
                </a:effectLst>
              </a:rPr>
              <a:t>PULL</a:t>
            </a:r>
            <a:endParaRPr lang="fr-FR" dirty="0"/>
          </a:p>
        </p:txBody>
      </p:sp>
      <p:sp>
        <p:nvSpPr>
          <p:cNvPr id="27" name="Flèche : bas 26">
            <a:extLst>
              <a:ext uri="{FF2B5EF4-FFF2-40B4-BE49-F238E27FC236}">
                <a16:creationId xmlns:a16="http://schemas.microsoft.com/office/drawing/2014/main" id="{CEF55715-1B73-4F20-9D5E-08F4BDAB7043}"/>
              </a:ext>
            </a:extLst>
          </p:cNvPr>
          <p:cNvSpPr/>
          <p:nvPr/>
        </p:nvSpPr>
        <p:spPr>
          <a:xfrm rot="3785783" flipH="1">
            <a:off x="4936007" y="1219276"/>
            <a:ext cx="271778" cy="5568901"/>
          </a:xfrm>
          <a:prstGeom prst="down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n w="0"/>
                <a:solidFill>
                  <a:schemeClr val="tx1"/>
                </a:solidFill>
                <a:effectLst>
                  <a:outerShdw blurRad="38100" dist="19050" dir="2700000" algn="tl" rotWithShape="0">
                    <a:schemeClr val="dk1">
                      <a:alpha val="40000"/>
                    </a:schemeClr>
                  </a:outerShdw>
                </a:effectLst>
              </a:rPr>
              <a:t>PULL</a:t>
            </a:r>
            <a:endParaRPr lang="fr-FR" dirty="0"/>
          </a:p>
        </p:txBody>
      </p:sp>
      <p:sp>
        <p:nvSpPr>
          <p:cNvPr id="29" name="Flèche : bas 28">
            <a:extLst>
              <a:ext uri="{FF2B5EF4-FFF2-40B4-BE49-F238E27FC236}">
                <a16:creationId xmlns:a16="http://schemas.microsoft.com/office/drawing/2014/main" id="{B36DEB08-FA9F-40DB-A373-19C68F72315D}"/>
              </a:ext>
            </a:extLst>
          </p:cNvPr>
          <p:cNvSpPr/>
          <p:nvPr/>
        </p:nvSpPr>
        <p:spPr>
          <a:xfrm rot="19296388">
            <a:off x="3245607" y="1958874"/>
            <a:ext cx="135753" cy="3165271"/>
          </a:xfrm>
          <a:prstGeom prst="downArrow">
            <a:avLst/>
          </a:prstGeom>
          <a:gradFill flip="none" rotWithShape="1">
            <a:gsLst>
              <a:gs pos="0">
                <a:srgbClr val="92D050"/>
              </a:gs>
              <a:gs pos="12000">
                <a:srgbClr val="92D050"/>
              </a:gs>
              <a:gs pos="100000">
                <a:srgbClr val="00B0F0">
                  <a:tint val="23500"/>
                  <a:satMod val="160000"/>
                </a:srgbClr>
              </a:gs>
            </a:gsLst>
            <a:lin ang="2700000" scaled="1"/>
            <a:tileRect/>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n w="0"/>
                <a:solidFill>
                  <a:schemeClr val="tx1"/>
                </a:solidFill>
                <a:effectLst>
                  <a:outerShdw blurRad="38100" dist="19050" dir="2700000" algn="tl" rotWithShape="0">
                    <a:schemeClr val="dk1">
                      <a:alpha val="40000"/>
                    </a:schemeClr>
                  </a:outerShdw>
                </a:effectLst>
              </a:rPr>
              <a:t>Fetch</a:t>
            </a:r>
            <a:endParaRPr lang="fr-FR" dirty="0"/>
          </a:p>
        </p:txBody>
      </p:sp>
      <p:sp>
        <p:nvSpPr>
          <p:cNvPr id="30" name="Flèche : bas 29">
            <a:extLst>
              <a:ext uri="{FF2B5EF4-FFF2-40B4-BE49-F238E27FC236}">
                <a16:creationId xmlns:a16="http://schemas.microsoft.com/office/drawing/2014/main" id="{3B8303EF-FE35-43AF-A099-C3A9D1AB9547}"/>
              </a:ext>
            </a:extLst>
          </p:cNvPr>
          <p:cNvSpPr/>
          <p:nvPr/>
        </p:nvSpPr>
        <p:spPr>
          <a:xfrm rot="18639307">
            <a:off x="3915149" y="1455201"/>
            <a:ext cx="111467" cy="4163623"/>
          </a:xfrm>
          <a:prstGeom prst="downArrow">
            <a:avLst/>
          </a:prstGeom>
          <a:gradFill flip="none" rotWithShape="1">
            <a:gsLst>
              <a:gs pos="0">
                <a:srgbClr val="92D050">
                  <a:alpha val="20000"/>
                </a:srgbClr>
              </a:gs>
              <a:gs pos="12000">
                <a:srgbClr val="92D050"/>
              </a:gs>
              <a:gs pos="100000">
                <a:srgbClr val="00B0F0">
                  <a:tint val="23500"/>
                  <a:satMod val="160000"/>
                </a:srgbClr>
              </a:gs>
            </a:gsLst>
            <a:lin ang="2700000" scaled="1"/>
            <a:tileRect/>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n w="0"/>
                <a:solidFill>
                  <a:schemeClr val="tx1"/>
                </a:solidFill>
                <a:effectLst>
                  <a:outerShdw blurRad="38100" dist="19050" dir="2700000" algn="tl" rotWithShape="0">
                    <a:schemeClr val="dk1">
                      <a:alpha val="40000"/>
                    </a:schemeClr>
                  </a:outerShdw>
                </a:effectLst>
              </a:rPr>
              <a:t>Fetch</a:t>
            </a:r>
            <a:endParaRPr lang="fr-FR" dirty="0"/>
          </a:p>
        </p:txBody>
      </p:sp>
      <p:sp>
        <p:nvSpPr>
          <p:cNvPr id="31" name="Flèche : bas 30">
            <a:extLst>
              <a:ext uri="{FF2B5EF4-FFF2-40B4-BE49-F238E27FC236}">
                <a16:creationId xmlns:a16="http://schemas.microsoft.com/office/drawing/2014/main" id="{0A93ED3C-5A01-45D1-8E4B-6CB356DC7173}"/>
              </a:ext>
            </a:extLst>
          </p:cNvPr>
          <p:cNvSpPr/>
          <p:nvPr/>
        </p:nvSpPr>
        <p:spPr>
          <a:xfrm rot="18151655">
            <a:off x="4826253" y="775251"/>
            <a:ext cx="133162" cy="5662537"/>
          </a:xfrm>
          <a:prstGeom prst="downArrow">
            <a:avLst/>
          </a:prstGeom>
          <a:gradFill flip="none" rotWithShape="1">
            <a:gsLst>
              <a:gs pos="0">
                <a:srgbClr val="92D050">
                  <a:alpha val="20000"/>
                </a:srgbClr>
              </a:gs>
              <a:gs pos="12000">
                <a:srgbClr val="92D050"/>
              </a:gs>
              <a:gs pos="100000">
                <a:srgbClr val="00B0F0">
                  <a:tint val="23500"/>
                  <a:satMod val="160000"/>
                </a:srgbClr>
              </a:gs>
            </a:gsLst>
            <a:lin ang="2700000" scaled="1"/>
            <a:tileRect/>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n w="0"/>
                <a:solidFill>
                  <a:schemeClr val="tx1"/>
                </a:solidFill>
                <a:effectLst>
                  <a:outerShdw blurRad="38100" dist="19050" dir="2700000" algn="tl" rotWithShape="0">
                    <a:schemeClr val="dk1">
                      <a:alpha val="40000"/>
                    </a:schemeClr>
                  </a:outerShdw>
                </a:effectLst>
              </a:rPr>
              <a:t>Fetch</a:t>
            </a:r>
            <a:endParaRPr lang="fr-FR" dirty="0"/>
          </a:p>
        </p:txBody>
      </p:sp>
      <p:sp>
        <p:nvSpPr>
          <p:cNvPr id="32" name="Flèche : bas 31">
            <a:extLst>
              <a:ext uri="{FF2B5EF4-FFF2-40B4-BE49-F238E27FC236}">
                <a16:creationId xmlns:a16="http://schemas.microsoft.com/office/drawing/2014/main" id="{B0398137-1429-4342-A0A7-EE636E5EB790}"/>
              </a:ext>
            </a:extLst>
          </p:cNvPr>
          <p:cNvSpPr/>
          <p:nvPr/>
        </p:nvSpPr>
        <p:spPr>
          <a:xfrm rot="19842218">
            <a:off x="7112749" y="1971407"/>
            <a:ext cx="135753" cy="3165271"/>
          </a:xfrm>
          <a:prstGeom prst="downArrow">
            <a:avLst/>
          </a:prstGeom>
          <a:gradFill flip="none" rotWithShape="1">
            <a:gsLst>
              <a:gs pos="0">
                <a:srgbClr val="92D050"/>
              </a:gs>
              <a:gs pos="12000">
                <a:srgbClr val="92D050"/>
              </a:gs>
              <a:gs pos="100000">
                <a:srgbClr val="00B0F0">
                  <a:tint val="23500"/>
                  <a:satMod val="160000"/>
                </a:srgbClr>
              </a:gs>
            </a:gsLst>
            <a:lin ang="2700000" scaled="1"/>
            <a:tileRect/>
          </a:gradFill>
          <a:ln>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n w="0"/>
                <a:solidFill>
                  <a:schemeClr val="tx1"/>
                </a:solidFill>
                <a:effectLst>
                  <a:outerShdw blurRad="38100" dist="19050" dir="2700000" algn="tl" rotWithShape="0">
                    <a:schemeClr val="dk1">
                      <a:alpha val="40000"/>
                    </a:schemeClr>
                  </a:outerShdw>
                </a:effectLst>
              </a:rPr>
              <a:t>Fetch</a:t>
            </a:r>
            <a:endParaRPr lang="fr-FR" dirty="0"/>
          </a:p>
        </p:txBody>
      </p:sp>
    </p:spTree>
    <p:extLst>
      <p:ext uri="{BB962C8B-B14F-4D97-AF65-F5344CB8AC3E}">
        <p14:creationId xmlns:p14="http://schemas.microsoft.com/office/powerpoint/2010/main" val="4288727688"/>
      </p:ext>
    </p:extLst>
  </p:cSld>
  <p:clrMapOvr>
    <a:masterClrMapping/>
  </p:clrMapOvr>
  <p:transition spd="slow">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E0EA2A8F-F2C4-4647-86E8-8CBE79F50F4E}"/>
              </a:ext>
            </a:extLst>
          </p:cNvPr>
          <p:cNvSpPr>
            <a:spLocks noGrp="1"/>
          </p:cNvSpPr>
          <p:nvPr>
            <p:ph sz="half" idx="1"/>
          </p:nvPr>
        </p:nvSpPr>
        <p:spPr/>
        <p:txBody>
          <a:bodyPr>
            <a:normAutofit lnSpcReduction="10000"/>
          </a:bodyPr>
          <a:lstStyle/>
          <a:p>
            <a:r>
              <a:rPr lang="fr-FR" dirty="0"/>
              <a:t>Git permet de multiples formes d’organisations</a:t>
            </a:r>
          </a:p>
          <a:p>
            <a:pPr lvl="1"/>
            <a:r>
              <a:rPr lang="fr-FR" b="1" dirty="0"/>
              <a:t>Organisation “</a:t>
            </a:r>
            <a:r>
              <a:rPr lang="fr-FR" b="1" dirty="0" err="1"/>
              <a:t>github</a:t>
            </a:r>
            <a:r>
              <a:rPr lang="fr-FR" b="1" dirty="0"/>
              <a:t>” :</a:t>
            </a:r>
          </a:p>
          <a:p>
            <a:pPr lvl="1"/>
            <a:endParaRPr lang="fr-FR" b="1" dirty="0"/>
          </a:p>
          <a:p>
            <a:pPr lvl="1"/>
            <a:endParaRPr lang="fr-FR" b="1" dirty="0"/>
          </a:p>
          <a:p>
            <a:pPr lvl="1"/>
            <a:endParaRPr lang="fr-FR" b="1" dirty="0"/>
          </a:p>
          <a:p>
            <a:pPr lvl="1"/>
            <a:endParaRPr lang="fr-FR" b="1" dirty="0"/>
          </a:p>
          <a:p>
            <a:pPr lvl="1"/>
            <a:endParaRPr lang="fr-FR" b="1" dirty="0"/>
          </a:p>
          <a:p>
            <a:pPr lvl="1"/>
            <a:endParaRPr lang="fr-FR" b="1" dirty="0"/>
          </a:p>
          <a:p>
            <a:pPr lvl="1"/>
            <a:endParaRPr lang="fr-FR" b="1" dirty="0"/>
          </a:p>
          <a:p>
            <a:pPr lvl="1"/>
            <a:endParaRPr lang="fr-FR" b="1" dirty="0"/>
          </a:p>
          <a:p>
            <a:pPr lvl="1"/>
            <a:endParaRPr lang="fr-FR" b="1" dirty="0"/>
          </a:p>
          <a:p>
            <a:pPr lvl="1"/>
            <a:endParaRPr lang="fr-FR" b="1" dirty="0"/>
          </a:p>
          <a:p>
            <a:pPr lvl="2"/>
            <a:endParaRPr lang="fr-FR" b="1" dirty="0"/>
          </a:p>
          <a:p>
            <a:pPr lvl="2"/>
            <a:r>
              <a:rPr lang="fr-FR" b="1" dirty="0">
                <a:solidFill>
                  <a:srgbClr val="002060"/>
                </a:solidFill>
                <a:hlinkClick r:id="rId3">
                  <a:extLst>
                    <a:ext uri="{A12FA001-AC4F-418D-AE19-62706E023703}">
                      <ahyp:hlinkClr xmlns:ahyp="http://schemas.microsoft.com/office/drawing/2018/hyperlinkcolor" val="tx"/>
                    </a:ext>
                  </a:extLst>
                </a:hlinkClick>
              </a:rPr>
              <a:t>https://help.github.com/en/github/collaborating-with-issues-and-pull-requests/about-pull-requests#article-platform-nav</a:t>
            </a:r>
            <a:endParaRPr lang="fr-FR" b="1" dirty="0">
              <a:solidFill>
                <a:srgbClr val="002060"/>
              </a:solidFill>
            </a:endParaRPr>
          </a:p>
          <a:p>
            <a:endParaRPr lang="fr-FR" dirty="0"/>
          </a:p>
        </p:txBody>
      </p:sp>
      <p:sp>
        <p:nvSpPr>
          <p:cNvPr id="3" name="Espace réservé de la date 2">
            <a:extLst>
              <a:ext uri="{FF2B5EF4-FFF2-40B4-BE49-F238E27FC236}">
                <a16:creationId xmlns:a16="http://schemas.microsoft.com/office/drawing/2014/main" id="{2AADA680-003F-4BEB-9CC1-860A7358588E}"/>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151FD338-0D8B-47A5-B4D1-EBC7364CEC27}"/>
              </a:ext>
            </a:extLst>
          </p:cNvPr>
          <p:cNvSpPr>
            <a:spLocks noGrp="1"/>
          </p:cNvSpPr>
          <p:nvPr>
            <p:ph type="ftr" sz="quarter" idx="11"/>
          </p:nvPr>
        </p:nvSpPr>
        <p:spPr/>
        <p:txBody>
          <a:bodyPr/>
          <a:lstStyle/>
          <a:p>
            <a:pPr>
              <a:defRPr/>
            </a:pPr>
            <a:r>
              <a:rPr lang="fr-BE"/>
              <a:t>Git</a:t>
            </a:r>
            <a:endParaRPr lang="fr-BE" dirty="0"/>
          </a:p>
        </p:txBody>
      </p:sp>
      <p:sp>
        <p:nvSpPr>
          <p:cNvPr id="14" name="Titre 1">
            <a:extLst>
              <a:ext uri="{FF2B5EF4-FFF2-40B4-BE49-F238E27FC236}">
                <a16:creationId xmlns:a16="http://schemas.microsoft.com/office/drawing/2014/main" id="{861E661D-5507-49DD-9551-13507723A2F4}"/>
              </a:ext>
            </a:extLst>
          </p:cNvPr>
          <p:cNvSpPr txBox="1">
            <a:spLocks/>
          </p:cNvSpPr>
          <p:nvPr/>
        </p:nvSpPr>
        <p:spPr>
          <a:xfrm>
            <a:off x="127000" y="80808"/>
            <a:ext cx="8837488" cy="467872"/>
          </a:xfrm>
          <a:prstGeom prst="rect">
            <a:avLst/>
          </a:prstGeom>
        </p:spPr>
        <p:txBody>
          <a:bodyPr vert="horz" lIns="91440" tIns="45720" rIns="91440" bIns="45720" rtlCol="0" anchor="ctr">
            <a:noAutofit/>
          </a:bodyPr>
          <a:lstStyle>
            <a:lvl1pPr algn="r" rtl="0" eaLnBrk="0" fontAlgn="base" hangingPunct="0">
              <a:spcBef>
                <a:spcPct val="0"/>
              </a:spcBef>
              <a:spcAft>
                <a:spcPct val="0"/>
              </a:spcAft>
              <a:defRPr sz="3600" b="1" kern="1200" cap="small" spc="200">
                <a:solidFill>
                  <a:schemeClr val="bg1"/>
                </a:solidFill>
                <a:effectLst>
                  <a:outerShdw blurRad="38100" dist="38100" dir="2700000" algn="tl">
                    <a:srgbClr val="000000">
                      <a:alpha val="43137"/>
                    </a:srgbClr>
                  </a:outerShdw>
                </a:effectLst>
                <a:latin typeface="Calibri" pitchFamily="34" charset="0"/>
                <a:ea typeface="Calibri" pitchFamily="34" charset="0"/>
                <a:cs typeface="Calibri" pitchFamily="34" charset="0"/>
              </a:defRPr>
            </a:lvl1pPr>
            <a:lvl2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2pPr>
            <a:lvl3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3pPr>
            <a:lvl4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4pPr>
            <a:lvl5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5pPr>
            <a:lvl6pPr marL="457200" algn="r" rtl="0" fontAlgn="base">
              <a:spcBef>
                <a:spcPct val="0"/>
              </a:spcBef>
              <a:spcAft>
                <a:spcPct val="0"/>
              </a:spcAft>
              <a:defRPr sz="3600" b="1">
                <a:solidFill>
                  <a:schemeClr val="bg1"/>
                </a:solidFill>
                <a:latin typeface="Calibri" pitchFamily="34" charset="0"/>
                <a:cs typeface="Calibri" pitchFamily="34" charset="0"/>
              </a:defRPr>
            </a:lvl6pPr>
            <a:lvl7pPr marL="914400" algn="r" rtl="0" fontAlgn="base">
              <a:spcBef>
                <a:spcPct val="0"/>
              </a:spcBef>
              <a:spcAft>
                <a:spcPct val="0"/>
              </a:spcAft>
              <a:defRPr sz="3600" b="1">
                <a:solidFill>
                  <a:schemeClr val="bg1"/>
                </a:solidFill>
                <a:latin typeface="Calibri" pitchFamily="34" charset="0"/>
                <a:cs typeface="Calibri" pitchFamily="34" charset="0"/>
              </a:defRPr>
            </a:lvl7pPr>
            <a:lvl8pPr marL="1371600" algn="r" rtl="0" fontAlgn="base">
              <a:spcBef>
                <a:spcPct val="0"/>
              </a:spcBef>
              <a:spcAft>
                <a:spcPct val="0"/>
              </a:spcAft>
              <a:defRPr sz="3600" b="1">
                <a:solidFill>
                  <a:schemeClr val="bg1"/>
                </a:solidFill>
                <a:latin typeface="Calibri" pitchFamily="34" charset="0"/>
                <a:cs typeface="Calibri" pitchFamily="34" charset="0"/>
              </a:defRPr>
            </a:lvl8pPr>
            <a:lvl9pPr marL="1828800" algn="r" rtl="0" fontAlgn="base">
              <a:spcBef>
                <a:spcPct val="0"/>
              </a:spcBef>
              <a:spcAft>
                <a:spcPct val="0"/>
              </a:spcAft>
              <a:defRPr sz="3600" b="1">
                <a:solidFill>
                  <a:schemeClr val="bg1"/>
                </a:solidFill>
                <a:latin typeface="Calibri" pitchFamily="34" charset="0"/>
                <a:cs typeface="Calibri" pitchFamily="34" charset="0"/>
              </a:defRPr>
            </a:lvl9pPr>
          </a:lstStyle>
          <a:p>
            <a:r>
              <a:rPr lang="fr-FR" dirty="0"/>
              <a:t>Chapitre 5 : Collaboration</a:t>
            </a:r>
          </a:p>
        </p:txBody>
      </p:sp>
      <p:pic>
        <p:nvPicPr>
          <p:cNvPr id="15" name="Image 14">
            <a:extLst>
              <a:ext uri="{FF2B5EF4-FFF2-40B4-BE49-F238E27FC236}">
                <a16:creationId xmlns:a16="http://schemas.microsoft.com/office/drawing/2014/main" id="{ED29D9A2-03E8-4C71-853A-7431AC682B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pic>
        <p:nvPicPr>
          <p:cNvPr id="16" name="Image 15">
            <a:extLst>
              <a:ext uri="{FF2B5EF4-FFF2-40B4-BE49-F238E27FC236}">
                <a16:creationId xmlns:a16="http://schemas.microsoft.com/office/drawing/2014/main" id="{9134F84A-1ECE-46A3-BDC3-03B1672FE9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443" y="14087"/>
            <a:ext cx="723075" cy="467872"/>
          </a:xfrm>
          <a:prstGeom prst="rect">
            <a:avLst/>
          </a:prstGeom>
        </p:spPr>
      </p:pic>
      <p:pic>
        <p:nvPicPr>
          <p:cNvPr id="9" name="Graphique 8">
            <a:extLst>
              <a:ext uri="{FF2B5EF4-FFF2-40B4-BE49-F238E27FC236}">
                <a16:creationId xmlns:a16="http://schemas.microsoft.com/office/drawing/2014/main" id="{CD7B2735-89F1-46C1-A0C4-E77B7C1B2A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9117" y="1556792"/>
            <a:ext cx="7485766" cy="4282637"/>
          </a:xfrm>
          <a:prstGeom prst="rect">
            <a:avLst/>
          </a:prstGeom>
        </p:spPr>
      </p:pic>
    </p:spTree>
    <p:extLst>
      <p:ext uri="{BB962C8B-B14F-4D97-AF65-F5344CB8AC3E}">
        <p14:creationId xmlns:p14="http://schemas.microsoft.com/office/powerpoint/2010/main" val="2053136394"/>
      </p:ext>
    </p:extLst>
  </p:cSld>
  <p:clrMapOvr>
    <a:masterClrMapping/>
  </p:clrMapOvr>
  <p:transition spd="slow">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9">
            <a:extLst>
              <a:ext uri="{FF2B5EF4-FFF2-40B4-BE49-F238E27FC236}">
                <a16:creationId xmlns:a16="http://schemas.microsoft.com/office/drawing/2014/main" id="{21C2A3E1-34BB-448E-8385-BFFCD0F03FBB}"/>
              </a:ext>
            </a:extLst>
          </p:cNvPr>
          <p:cNvSpPr>
            <a:spLocks noGrp="1"/>
          </p:cNvSpPr>
          <p:nvPr>
            <p:ph type="body" idx="1"/>
          </p:nvPr>
        </p:nvSpPr>
        <p:spPr/>
        <p:txBody>
          <a:bodyPr/>
          <a:lstStyle/>
          <a:p>
            <a:r>
              <a:rPr lang="fr-FR" dirty="0"/>
              <a:t>Chapitre 6</a:t>
            </a:r>
          </a:p>
        </p:txBody>
      </p:sp>
      <p:sp>
        <p:nvSpPr>
          <p:cNvPr id="9" name="Titre 8">
            <a:extLst>
              <a:ext uri="{FF2B5EF4-FFF2-40B4-BE49-F238E27FC236}">
                <a16:creationId xmlns:a16="http://schemas.microsoft.com/office/drawing/2014/main" id="{8F57F9BB-B4B0-4DBB-894F-E5768AA995EC}"/>
              </a:ext>
            </a:extLst>
          </p:cNvPr>
          <p:cNvSpPr>
            <a:spLocks noGrp="1"/>
          </p:cNvSpPr>
          <p:nvPr>
            <p:ph type="title"/>
          </p:nvPr>
        </p:nvSpPr>
        <p:spPr>
          <a:xfrm>
            <a:off x="498758" y="764704"/>
            <a:ext cx="6324600" cy="1645920"/>
          </a:xfrm>
        </p:spPr>
        <p:txBody>
          <a:bodyPr/>
          <a:lstStyle/>
          <a:p>
            <a:r>
              <a:rPr lang="fr-FR" dirty="0"/>
              <a:t>Git - Tips</a:t>
            </a:r>
          </a:p>
        </p:txBody>
      </p:sp>
      <p:sp>
        <p:nvSpPr>
          <p:cNvPr id="4" name="Espace réservé de la date 3">
            <a:extLst>
              <a:ext uri="{FF2B5EF4-FFF2-40B4-BE49-F238E27FC236}">
                <a16:creationId xmlns:a16="http://schemas.microsoft.com/office/drawing/2014/main" id="{5A2A3DBD-7F8A-4EA4-AED8-0CF7546016F7}"/>
              </a:ext>
            </a:extLst>
          </p:cNvPr>
          <p:cNvSpPr>
            <a:spLocks noGrp="1"/>
          </p:cNvSpPr>
          <p:nvPr>
            <p:ph type="dt" sz="half" idx="10"/>
          </p:nvPr>
        </p:nvSpPr>
        <p:spPr/>
        <p:txBody>
          <a:bodyPr/>
          <a:lstStyle/>
          <a:p>
            <a:pPr>
              <a:defRPr/>
            </a:pPr>
            <a:r>
              <a:rPr lang="fr-FR"/>
              <a:t>15/05/2019 par Francis Panzani</a:t>
            </a:r>
            <a:endParaRPr lang="fr-BE" dirty="0"/>
          </a:p>
        </p:txBody>
      </p:sp>
      <p:sp>
        <p:nvSpPr>
          <p:cNvPr id="5" name="Espace réservé du pied de page 4">
            <a:extLst>
              <a:ext uri="{FF2B5EF4-FFF2-40B4-BE49-F238E27FC236}">
                <a16:creationId xmlns:a16="http://schemas.microsoft.com/office/drawing/2014/main" id="{405BA528-4FDD-44C3-965A-5D575C9C95AA}"/>
              </a:ext>
            </a:extLst>
          </p:cNvPr>
          <p:cNvSpPr>
            <a:spLocks noGrp="1"/>
          </p:cNvSpPr>
          <p:nvPr>
            <p:ph type="ftr" sz="quarter" idx="12"/>
          </p:nvPr>
        </p:nvSpPr>
        <p:spPr/>
        <p:txBody>
          <a:bodyPr/>
          <a:lstStyle/>
          <a:p>
            <a:pPr>
              <a:defRPr/>
            </a:pPr>
            <a:r>
              <a:rPr lang="fr-BE"/>
              <a:t>Git</a:t>
            </a:r>
          </a:p>
        </p:txBody>
      </p:sp>
      <p:pic>
        <p:nvPicPr>
          <p:cNvPr id="11" name="Image 10">
            <a:extLst>
              <a:ext uri="{FF2B5EF4-FFF2-40B4-BE49-F238E27FC236}">
                <a16:creationId xmlns:a16="http://schemas.microsoft.com/office/drawing/2014/main" id="{5C8B62B8-720E-42ED-A1AB-C2ABAAD73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35" y="2204864"/>
            <a:ext cx="6608823" cy="4405882"/>
          </a:xfrm>
          <a:prstGeom prst="rect">
            <a:avLst/>
          </a:prstGeom>
        </p:spPr>
      </p:pic>
    </p:spTree>
    <p:extLst>
      <p:ext uri="{BB962C8B-B14F-4D97-AF65-F5344CB8AC3E}">
        <p14:creationId xmlns:p14="http://schemas.microsoft.com/office/powerpoint/2010/main" val="1617638178"/>
      </p:ext>
    </p:extLst>
  </p:cSld>
  <p:clrMapOvr>
    <a:masterClrMapping/>
  </p:clrMapOvr>
  <p:transition spd="slow">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E0EA2A8F-F2C4-4647-86E8-8CBE79F50F4E}"/>
              </a:ext>
            </a:extLst>
          </p:cNvPr>
          <p:cNvSpPr>
            <a:spLocks noGrp="1"/>
          </p:cNvSpPr>
          <p:nvPr>
            <p:ph sz="half" idx="1"/>
          </p:nvPr>
        </p:nvSpPr>
        <p:spPr>
          <a:xfrm>
            <a:off x="127000" y="548680"/>
            <a:ext cx="8890000" cy="6336703"/>
          </a:xfrm>
        </p:spPr>
        <p:txBody>
          <a:bodyPr>
            <a:normAutofit lnSpcReduction="10000"/>
          </a:bodyPr>
          <a:lstStyle/>
          <a:p>
            <a:pPr lvl="1"/>
            <a:r>
              <a:rPr lang="fr-FR" spc="-70" dirty="0"/>
              <a:t>A</a:t>
            </a:r>
            <a:r>
              <a:rPr lang="fr-FR" spc="-45" dirty="0"/>
              <a:t>v</a:t>
            </a:r>
            <a:r>
              <a:rPr lang="fr-FR" dirty="0"/>
              <a:t>a</a:t>
            </a:r>
            <a:r>
              <a:rPr lang="fr-FR" spc="-30" dirty="0"/>
              <a:t>n</a:t>
            </a:r>
            <a:r>
              <a:rPr lang="fr-FR" dirty="0"/>
              <a:t>t </a:t>
            </a:r>
            <a:r>
              <a:rPr lang="fr-FR" spc="-5" dirty="0"/>
              <a:t>pus</a:t>
            </a:r>
            <a:r>
              <a:rPr lang="fr-FR" dirty="0"/>
              <a:t>h</a:t>
            </a:r>
            <a:r>
              <a:rPr lang="fr-FR" spc="20" dirty="0"/>
              <a:t> </a:t>
            </a:r>
            <a:r>
              <a:rPr lang="fr-FR" spc="-25" dirty="0" err="1"/>
              <a:t>c</a:t>
            </a:r>
            <a:r>
              <a:rPr lang="fr-FR" spc="-5" dirty="0" err="1"/>
              <a:t>ommi</a:t>
            </a:r>
            <a:r>
              <a:rPr lang="fr-FR" spc="-10" dirty="0" err="1"/>
              <a:t>t</a:t>
            </a:r>
            <a:r>
              <a:rPr lang="fr-FR" spc="-5" dirty="0" err="1"/>
              <a:t>s</a:t>
            </a:r>
            <a:r>
              <a:rPr lang="fr-FR" spc="-5" dirty="0"/>
              <a:t> :</a:t>
            </a:r>
          </a:p>
          <a:p>
            <a:pPr lvl="2"/>
            <a:r>
              <a:rPr lang="fr-FR" spc="-5" dirty="0"/>
              <a:t>On a fait plusieurs </a:t>
            </a:r>
            <a:r>
              <a:rPr lang="fr-FR" spc="-5" dirty="0" err="1"/>
              <a:t>commits</a:t>
            </a:r>
            <a:r>
              <a:rPr lang="fr-FR" spc="-5" dirty="0"/>
              <a:t>(on rebase notre travail) </a:t>
            </a:r>
            <a:r>
              <a:rPr lang="fr-FR" b="1" dirty="0"/>
              <a:t>gi</a:t>
            </a:r>
            <a:r>
              <a:rPr lang="fr-FR" b="1" spc="5" dirty="0"/>
              <a:t>t</a:t>
            </a:r>
            <a:r>
              <a:rPr lang="fr-FR" b="1" spc="10" dirty="0"/>
              <a:t> </a:t>
            </a:r>
            <a:r>
              <a:rPr lang="fr-FR" b="1" dirty="0"/>
              <a:t>pu</a:t>
            </a:r>
            <a:r>
              <a:rPr lang="fr-FR" b="1" spc="10" dirty="0"/>
              <a:t>l</a:t>
            </a:r>
            <a:r>
              <a:rPr lang="fr-FR" b="1" spc="5" dirty="0"/>
              <a:t>l </a:t>
            </a:r>
            <a:r>
              <a:rPr lang="fr-FR" b="1" spc="10" dirty="0"/>
              <a:t>–</a:t>
            </a:r>
            <a:r>
              <a:rPr lang="fr-FR" b="1" dirty="0"/>
              <a:t>re</a:t>
            </a:r>
            <a:r>
              <a:rPr lang="fr-FR" b="1" spc="10" dirty="0"/>
              <a:t>b</a:t>
            </a:r>
            <a:r>
              <a:rPr lang="fr-FR" b="1" dirty="0"/>
              <a:t>as</a:t>
            </a:r>
            <a:r>
              <a:rPr lang="fr-FR" b="1" spc="5" dirty="0"/>
              <a:t>e</a:t>
            </a:r>
          </a:p>
          <a:p>
            <a:pPr lvl="2"/>
            <a:r>
              <a:rPr lang="fr-FR" spc="5" dirty="0"/>
              <a:t>On peut publier </a:t>
            </a:r>
            <a:r>
              <a:rPr lang="fr-FR" b="1" spc="5" dirty="0"/>
              <a:t>: git push </a:t>
            </a:r>
            <a:endParaRPr lang="fr-FR" dirty="0"/>
          </a:p>
          <a:p>
            <a:pPr lvl="1"/>
            <a:r>
              <a:rPr lang="fr-FR" spc="-5" dirty="0" err="1"/>
              <a:t>Commi</a:t>
            </a:r>
            <a:r>
              <a:rPr lang="fr-FR" spc="-10" dirty="0" err="1"/>
              <a:t>ter</a:t>
            </a:r>
            <a:r>
              <a:rPr lang="fr-FR" spc="-10" dirty="0"/>
              <a:t> les fichiers modifiés sans les </a:t>
            </a:r>
            <a:r>
              <a:rPr lang="fr-FR" spc="-10" dirty="0" err="1"/>
              <a:t>add</a:t>
            </a:r>
            <a:r>
              <a:rPr lang="fr-FR" spc="-10" dirty="0"/>
              <a:t> une nouvelle fois</a:t>
            </a:r>
            <a:r>
              <a:rPr lang="fr-FR" dirty="0"/>
              <a:t> :</a:t>
            </a:r>
          </a:p>
          <a:p>
            <a:pPr lvl="2"/>
            <a:r>
              <a:rPr lang="fr-FR" b="1" dirty="0"/>
              <a:t>git commit -</a:t>
            </a:r>
            <a:r>
              <a:rPr lang="fr-FR" b="1" dirty="0" err="1"/>
              <a:t>am</a:t>
            </a:r>
            <a:r>
              <a:rPr lang="fr-FR" b="1" dirty="0"/>
              <a:t> </a:t>
            </a:r>
            <a:r>
              <a:rPr lang="fr-FR" dirty="0"/>
              <a:t>"doivent </a:t>
            </a:r>
            <a:r>
              <a:rPr lang="fr-FR" dirty="0" err="1"/>
              <a:t>etre</a:t>
            </a:r>
            <a:r>
              <a:rPr lang="fr-FR" dirty="0"/>
              <a:t> </a:t>
            </a:r>
            <a:r>
              <a:rPr lang="fr-FR" dirty="0" err="1"/>
              <a:t>add</a:t>
            </a:r>
            <a:r>
              <a:rPr lang="fr-FR" dirty="0"/>
              <a:t> au moins 1 fois"</a:t>
            </a:r>
          </a:p>
          <a:p>
            <a:pPr lvl="1"/>
            <a:r>
              <a:rPr lang="fr-FR" dirty="0"/>
              <a:t>Réécrire l’historique :</a:t>
            </a:r>
          </a:p>
          <a:p>
            <a:pPr lvl="2"/>
            <a:r>
              <a:rPr lang="fr-FR" dirty="0"/>
              <a:t>Modifier le dernier message de validation :</a:t>
            </a:r>
          </a:p>
          <a:p>
            <a:pPr lvl="2"/>
            <a:r>
              <a:rPr lang="fr-FR" b="1" dirty="0"/>
              <a:t>gi</a:t>
            </a:r>
            <a:r>
              <a:rPr lang="fr-FR" b="1" spc="5" dirty="0"/>
              <a:t>t</a:t>
            </a:r>
            <a:r>
              <a:rPr lang="fr-FR" b="1" spc="15" dirty="0"/>
              <a:t> commit --</a:t>
            </a:r>
            <a:r>
              <a:rPr lang="fr-FR" b="1" dirty="0" err="1"/>
              <a:t>am</a:t>
            </a:r>
            <a:r>
              <a:rPr lang="fr-FR" b="1" spc="10" dirty="0" err="1"/>
              <a:t>e</a:t>
            </a:r>
            <a:r>
              <a:rPr lang="fr-FR" b="1" dirty="0" err="1"/>
              <a:t>nd</a:t>
            </a:r>
            <a:endParaRPr lang="fr-FR" b="1" dirty="0"/>
          </a:p>
          <a:p>
            <a:pPr lvl="2"/>
            <a:r>
              <a:rPr lang="fr-FR" dirty="0"/>
              <a:t>Modifier, supprimer, fusionner les </a:t>
            </a:r>
            <a:r>
              <a:rPr lang="fr-FR" dirty="0" err="1"/>
              <a:t>commits</a:t>
            </a:r>
            <a:r>
              <a:rPr lang="fr-FR" dirty="0"/>
              <a:t> précédents :</a:t>
            </a:r>
          </a:p>
          <a:p>
            <a:pPr lvl="2"/>
            <a:r>
              <a:rPr lang="fr-FR" b="1" dirty="0"/>
              <a:t>git rebase -i HEAD~3 </a:t>
            </a:r>
          </a:p>
          <a:p>
            <a:pPr lvl="2"/>
            <a:r>
              <a:rPr lang="fr-FR" dirty="0"/>
              <a:t> </a:t>
            </a:r>
            <a:r>
              <a:rPr lang="fr-FR" b="1" dirty="0">
                <a:solidFill>
                  <a:srgbClr val="002060"/>
                </a:solid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https://git-scm.com/book/fr/v2/Utilitaires-Git-R%C3%A9%C3%A9crire-l%E2%80%99historique</a:t>
            </a:r>
            <a:endParaRPr lang="fr-FR" dirty="0">
              <a:latin typeface="Courier New" panose="02070309020205020404" pitchFamily="49" charset="0"/>
              <a:cs typeface="Courier New" panose="02070309020205020404" pitchFamily="49" charset="0"/>
            </a:endParaRPr>
          </a:p>
          <a:p>
            <a:pPr lvl="2"/>
            <a:r>
              <a:rPr lang="fr-FR" dirty="0"/>
              <a:t>Revenir en arrière sans garder les changements des </a:t>
            </a:r>
            <a:r>
              <a:rPr lang="fr-FR" dirty="0" err="1"/>
              <a:t>commits</a:t>
            </a:r>
            <a:r>
              <a:rPr lang="fr-FR" dirty="0"/>
              <a:t> (sale) :</a:t>
            </a:r>
          </a:p>
          <a:p>
            <a:pPr lvl="2"/>
            <a:r>
              <a:rPr lang="fr-FR" b="1" dirty="0"/>
              <a:t>gi</a:t>
            </a:r>
            <a:r>
              <a:rPr lang="fr-FR" b="1" spc="5" dirty="0"/>
              <a:t>t</a:t>
            </a:r>
            <a:r>
              <a:rPr lang="fr-FR" b="1" spc="15" dirty="0"/>
              <a:t> </a:t>
            </a:r>
            <a:r>
              <a:rPr lang="fr-FR" b="1" dirty="0"/>
              <a:t>rese</a:t>
            </a:r>
            <a:r>
              <a:rPr lang="fr-FR" b="1" spc="5" dirty="0"/>
              <a:t>t</a:t>
            </a:r>
            <a:r>
              <a:rPr lang="fr-FR" b="1" spc="25" dirty="0"/>
              <a:t> </a:t>
            </a:r>
            <a:r>
              <a:rPr lang="fr-FR" b="1" dirty="0"/>
              <a:t>--har</a:t>
            </a:r>
            <a:r>
              <a:rPr lang="fr-FR" b="1" spc="5" dirty="0"/>
              <a:t>d</a:t>
            </a:r>
            <a:r>
              <a:rPr lang="fr-FR" b="1" spc="35" dirty="0"/>
              <a:t> </a:t>
            </a:r>
            <a:r>
              <a:rPr lang="fr-FR" b="1" dirty="0"/>
              <a:t>HEAD</a:t>
            </a:r>
            <a:r>
              <a:rPr lang="fr-FR" b="1" spc="5" dirty="0"/>
              <a:t>^ (1 commit)</a:t>
            </a:r>
            <a:r>
              <a:rPr lang="fr-FR" dirty="0"/>
              <a:t> </a:t>
            </a:r>
          </a:p>
          <a:p>
            <a:pPr lvl="2"/>
            <a:r>
              <a:rPr lang="fr-FR" b="1" dirty="0"/>
              <a:t>gi</a:t>
            </a:r>
            <a:r>
              <a:rPr lang="fr-FR" b="1" spc="5" dirty="0"/>
              <a:t>t</a:t>
            </a:r>
            <a:r>
              <a:rPr lang="fr-FR" b="1" spc="15" dirty="0"/>
              <a:t> </a:t>
            </a:r>
            <a:r>
              <a:rPr lang="fr-FR" b="1" dirty="0"/>
              <a:t>rese</a:t>
            </a:r>
            <a:r>
              <a:rPr lang="fr-FR" b="1" spc="5" dirty="0"/>
              <a:t>t</a:t>
            </a:r>
            <a:r>
              <a:rPr lang="fr-FR" b="1" spc="25" dirty="0"/>
              <a:t> </a:t>
            </a:r>
            <a:r>
              <a:rPr lang="fr-FR" b="1" dirty="0"/>
              <a:t>--har</a:t>
            </a:r>
            <a:r>
              <a:rPr lang="fr-FR" b="1" spc="5" dirty="0"/>
              <a:t>d</a:t>
            </a:r>
            <a:r>
              <a:rPr lang="fr-FR" b="1" spc="35" dirty="0"/>
              <a:t> </a:t>
            </a:r>
            <a:r>
              <a:rPr lang="fr-FR" b="1" dirty="0"/>
              <a:t>HEAD</a:t>
            </a:r>
            <a:r>
              <a:rPr lang="fr-FR" b="1" spc="5" dirty="0"/>
              <a:t>~3 (3 </a:t>
            </a:r>
            <a:r>
              <a:rPr lang="fr-FR" b="1" spc="5" dirty="0" err="1"/>
              <a:t>commits</a:t>
            </a:r>
            <a:r>
              <a:rPr lang="fr-FR" b="1" spc="5" dirty="0"/>
              <a:t>)</a:t>
            </a:r>
          </a:p>
          <a:p>
            <a:pPr lvl="2"/>
            <a:r>
              <a:rPr lang="fr-FR" b="1" spc="5" dirty="0"/>
              <a:t> </a:t>
            </a:r>
            <a:r>
              <a:rPr lang="fr-FR" b="1" spc="5" dirty="0">
                <a:solidFill>
                  <a:srgbClr val="002060"/>
                </a:solidFill>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rPr>
              <a:t>https://git-scm.com/docs/git-reset/fr</a:t>
            </a:r>
            <a:endParaRPr lang="fr-FR" b="1" spc="5" dirty="0">
              <a:solidFill>
                <a:srgbClr val="002060"/>
              </a:solidFill>
              <a:latin typeface="Courier New" panose="02070309020205020404" pitchFamily="49" charset="0"/>
              <a:cs typeface="Courier New" panose="02070309020205020404" pitchFamily="49" charset="0"/>
            </a:endParaRPr>
          </a:p>
          <a:p>
            <a:pPr lvl="2"/>
            <a:r>
              <a:rPr lang="fr-FR" b="1" spc="5" dirty="0">
                <a:solidFill>
                  <a:srgbClr val="FF0000"/>
                </a:solidFill>
                <a:latin typeface="Courier New" panose="02070309020205020404" pitchFamily="49" charset="0"/>
                <a:cs typeface="Courier New" panose="02070309020205020404" pitchFamily="49" charset="0"/>
              </a:rPr>
              <a:t>Si on a pull : </a:t>
            </a:r>
          </a:p>
          <a:p>
            <a:pPr lvl="2"/>
            <a:r>
              <a:rPr lang="en-US" b="1" dirty="0">
                <a:solidFill>
                  <a:srgbClr val="FF0000"/>
                </a:solidFill>
                <a:effectLst>
                  <a:outerShdw blurRad="38100" dist="38100" dir="2700000" algn="tl">
                    <a:srgbClr val="000000">
                      <a:alpha val="43137"/>
                    </a:srgbClr>
                  </a:outerShdw>
                </a:effectLst>
              </a:rPr>
              <a:t>git revert HEAD~3..HEAD           </a:t>
            </a:r>
            <a:r>
              <a:rPr lang="fr-FR" b="1" dirty="0">
                <a:solidFill>
                  <a:srgbClr val="FF0000"/>
                </a:solidFill>
                <a:effectLst>
                  <a:outerShdw blurRad="38100" dist="38100" dir="2700000" algn="tl">
                    <a:srgbClr val="000000">
                      <a:alpha val="43137"/>
                    </a:srgbClr>
                  </a:outerShdw>
                </a:effectLst>
              </a:rPr>
              <a:t>git </a:t>
            </a:r>
            <a:r>
              <a:rPr lang="fr-FR" b="1" dirty="0" err="1">
                <a:solidFill>
                  <a:srgbClr val="FF0000"/>
                </a:solidFill>
                <a:effectLst>
                  <a:outerShdw blurRad="38100" dist="38100" dir="2700000" algn="tl">
                    <a:srgbClr val="000000">
                      <a:alpha val="43137"/>
                    </a:srgbClr>
                  </a:outerShdw>
                </a:effectLst>
              </a:rPr>
              <a:t>revert</a:t>
            </a:r>
            <a:r>
              <a:rPr lang="fr-FR" b="1" dirty="0">
                <a:solidFill>
                  <a:srgbClr val="FF0000"/>
                </a:solidFill>
                <a:effectLst>
                  <a:outerShdw blurRad="38100" dist="38100" dir="2700000" algn="tl">
                    <a:srgbClr val="000000">
                      <a:alpha val="43137"/>
                    </a:srgbClr>
                  </a:outerShdw>
                </a:effectLst>
              </a:rPr>
              <a:t> 444b1cff</a:t>
            </a:r>
          </a:p>
          <a:p>
            <a:pPr lvl="2"/>
            <a:endParaRPr lang="fr-FR" b="1" spc="5" dirty="0">
              <a:solidFill>
                <a:srgbClr val="002060"/>
              </a:solidFill>
              <a:latin typeface="Courier New" panose="02070309020205020404" pitchFamily="49" charset="0"/>
              <a:cs typeface="Courier New" panose="02070309020205020404" pitchFamily="49" charset="0"/>
            </a:endParaRPr>
          </a:p>
          <a:p>
            <a:pPr lvl="2"/>
            <a:endParaRPr lang="fr-FR" b="1" spc="5" dirty="0">
              <a:latin typeface="Courier New"/>
              <a:cs typeface="Courier New"/>
            </a:endParaRPr>
          </a:p>
          <a:p>
            <a:pPr lvl="2"/>
            <a:endParaRPr lang="fr-FR" b="1" spc="5" dirty="0">
              <a:latin typeface="Courier New"/>
              <a:cs typeface="Courier New"/>
            </a:endParaRPr>
          </a:p>
          <a:p>
            <a:pPr lvl="2"/>
            <a:endParaRPr lang="fr-FR" b="1" spc="5" dirty="0">
              <a:latin typeface="Courier New"/>
              <a:cs typeface="Courier New"/>
            </a:endParaRPr>
          </a:p>
          <a:p>
            <a:pPr lvl="2"/>
            <a:endParaRPr lang="fr-FR" dirty="0">
              <a:latin typeface="Courier New"/>
              <a:cs typeface="Courier New"/>
            </a:endParaRPr>
          </a:p>
          <a:p>
            <a:pPr lvl="2"/>
            <a:endParaRPr lang="fr-FR" dirty="0">
              <a:latin typeface="Calibri"/>
              <a:cs typeface="Calibri"/>
            </a:endParaRPr>
          </a:p>
          <a:p>
            <a:pPr lvl="2"/>
            <a:endParaRPr lang="fr-FR" dirty="0">
              <a:latin typeface="Calibri"/>
              <a:cs typeface="Calibri"/>
            </a:endParaRPr>
          </a:p>
          <a:p>
            <a:pPr lvl="1"/>
            <a:endParaRPr lang="fr-FR" dirty="0"/>
          </a:p>
        </p:txBody>
      </p:sp>
      <p:sp>
        <p:nvSpPr>
          <p:cNvPr id="3" name="Espace réservé de la date 2">
            <a:extLst>
              <a:ext uri="{FF2B5EF4-FFF2-40B4-BE49-F238E27FC236}">
                <a16:creationId xmlns:a16="http://schemas.microsoft.com/office/drawing/2014/main" id="{2AADA680-003F-4BEB-9CC1-860A7358588E}"/>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151FD338-0D8B-47A5-B4D1-EBC7364CEC27}"/>
              </a:ext>
            </a:extLst>
          </p:cNvPr>
          <p:cNvSpPr>
            <a:spLocks noGrp="1"/>
          </p:cNvSpPr>
          <p:nvPr>
            <p:ph type="ftr" sz="quarter" idx="11"/>
          </p:nvPr>
        </p:nvSpPr>
        <p:spPr/>
        <p:txBody>
          <a:bodyPr/>
          <a:lstStyle/>
          <a:p>
            <a:pPr>
              <a:defRPr/>
            </a:pPr>
            <a:r>
              <a:rPr lang="fr-BE" dirty="0"/>
              <a:t>Git</a:t>
            </a:r>
          </a:p>
        </p:txBody>
      </p:sp>
      <p:sp>
        <p:nvSpPr>
          <p:cNvPr id="14" name="Titre 1">
            <a:extLst>
              <a:ext uri="{FF2B5EF4-FFF2-40B4-BE49-F238E27FC236}">
                <a16:creationId xmlns:a16="http://schemas.microsoft.com/office/drawing/2014/main" id="{861E661D-5507-49DD-9551-13507723A2F4}"/>
              </a:ext>
            </a:extLst>
          </p:cNvPr>
          <p:cNvSpPr txBox="1">
            <a:spLocks/>
          </p:cNvSpPr>
          <p:nvPr/>
        </p:nvSpPr>
        <p:spPr>
          <a:xfrm>
            <a:off x="127000" y="80808"/>
            <a:ext cx="8837488" cy="467872"/>
          </a:xfrm>
          <a:prstGeom prst="rect">
            <a:avLst/>
          </a:prstGeom>
        </p:spPr>
        <p:txBody>
          <a:bodyPr vert="horz" lIns="91440" tIns="45720" rIns="91440" bIns="45720" rtlCol="0" anchor="ctr">
            <a:noAutofit/>
          </a:bodyPr>
          <a:lstStyle>
            <a:lvl1pPr algn="r" rtl="0" eaLnBrk="0" fontAlgn="base" hangingPunct="0">
              <a:spcBef>
                <a:spcPct val="0"/>
              </a:spcBef>
              <a:spcAft>
                <a:spcPct val="0"/>
              </a:spcAft>
              <a:defRPr sz="3600" b="1" kern="1200" cap="small" spc="200">
                <a:solidFill>
                  <a:schemeClr val="bg1"/>
                </a:solidFill>
                <a:effectLst>
                  <a:outerShdw blurRad="38100" dist="38100" dir="2700000" algn="tl">
                    <a:srgbClr val="000000">
                      <a:alpha val="43137"/>
                    </a:srgbClr>
                  </a:outerShdw>
                </a:effectLst>
                <a:latin typeface="Calibri" pitchFamily="34" charset="0"/>
                <a:ea typeface="Calibri" pitchFamily="34" charset="0"/>
                <a:cs typeface="Calibri" pitchFamily="34" charset="0"/>
              </a:defRPr>
            </a:lvl1pPr>
            <a:lvl2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2pPr>
            <a:lvl3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3pPr>
            <a:lvl4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4pPr>
            <a:lvl5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5pPr>
            <a:lvl6pPr marL="457200" algn="r" rtl="0" fontAlgn="base">
              <a:spcBef>
                <a:spcPct val="0"/>
              </a:spcBef>
              <a:spcAft>
                <a:spcPct val="0"/>
              </a:spcAft>
              <a:defRPr sz="3600" b="1">
                <a:solidFill>
                  <a:schemeClr val="bg1"/>
                </a:solidFill>
                <a:latin typeface="Calibri" pitchFamily="34" charset="0"/>
                <a:cs typeface="Calibri" pitchFamily="34" charset="0"/>
              </a:defRPr>
            </a:lvl6pPr>
            <a:lvl7pPr marL="914400" algn="r" rtl="0" fontAlgn="base">
              <a:spcBef>
                <a:spcPct val="0"/>
              </a:spcBef>
              <a:spcAft>
                <a:spcPct val="0"/>
              </a:spcAft>
              <a:defRPr sz="3600" b="1">
                <a:solidFill>
                  <a:schemeClr val="bg1"/>
                </a:solidFill>
                <a:latin typeface="Calibri" pitchFamily="34" charset="0"/>
                <a:cs typeface="Calibri" pitchFamily="34" charset="0"/>
              </a:defRPr>
            </a:lvl7pPr>
            <a:lvl8pPr marL="1371600" algn="r" rtl="0" fontAlgn="base">
              <a:spcBef>
                <a:spcPct val="0"/>
              </a:spcBef>
              <a:spcAft>
                <a:spcPct val="0"/>
              </a:spcAft>
              <a:defRPr sz="3600" b="1">
                <a:solidFill>
                  <a:schemeClr val="bg1"/>
                </a:solidFill>
                <a:latin typeface="Calibri" pitchFamily="34" charset="0"/>
                <a:cs typeface="Calibri" pitchFamily="34" charset="0"/>
              </a:defRPr>
            </a:lvl8pPr>
            <a:lvl9pPr marL="1828800" algn="r" rtl="0" fontAlgn="base">
              <a:spcBef>
                <a:spcPct val="0"/>
              </a:spcBef>
              <a:spcAft>
                <a:spcPct val="0"/>
              </a:spcAft>
              <a:defRPr sz="3600" b="1">
                <a:solidFill>
                  <a:schemeClr val="bg1"/>
                </a:solidFill>
                <a:latin typeface="Calibri" pitchFamily="34" charset="0"/>
                <a:cs typeface="Calibri" pitchFamily="34" charset="0"/>
              </a:defRPr>
            </a:lvl9pPr>
          </a:lstStyle>
          <a:p>
            <a:r>
              <a:rPr lang="fr-FR" dirty="0"/>
              <a:t>Chapitre 6 : Tips</a:t>
            </a:r>
          </a:p>
        </p:txBody>
      </p:sp>
      <p:pic>
        <p:nvPicPr>
          <p:cNvPr id="15" name="Image 14">
            <a:extLst>
              <a:ext uri="{FF2B5EF4-FFF2-40B4-BE49-F238E27FC236}">
                <a16:creationId xmlns:a16="http://schemas.microsoft.com/office/drawing/2014/main" id="{ED29D9A2-03E8-4C71-853A-7431AC682B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Tree>
    <p:extLst>
      <p:ext uri="{BB962C8B-B14F-4D97-AF65-F5344CB8AC3E}">
        <p14:creationId xmlns:p14="http://schemas.microsoft.com/office/powerpoint/2010/main" val="569629212"/>
      </p:ext>
    </p:extLst>
  </p:cSld>
  <p:clrMapOvr>
    <a:masterClrMapping/>
  </p:clrMapOvr>
  <p:transition spd="slow">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AADA680-003F-4BEB-9CC1-860A7358588E}"/>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151FD338-0D8B-47A5-B4D1-EBC7364CEC27}"/>
              </a:ext>
            </a:extLst>
          </p:cNvPr>
          <p:cNvSpPr>
            <a:spLocks noGrp="1"/>
          </p:cNvSpPr>
          <p:nvPr>
            <p:ph type="ftr" sz="quarter" idx="11"/>
          </p:nvPr>
        </p:nvSpPr>
        <p:spPr/>
        <p:txBody>
          <a:bodyPr/>
          <a:lstStyle/>
          <a:p>
            <a:pPr>
              <a:defRPr/>
            </a:pPr>
            <a:r>
              <a:rPr lang="fr-BE"/>
              <a:t>Git</a:t>
            </a:r>
            <a:endParaRPr lang="fr-BE" dirty="0"/>
          </a:p>
        </p:txBody>
      </p:sp>
      <p:sp>
        <p:nvSpPr>
          <p:cNvPr id="14" name="Titre 1">
            <a:extLst>
              <a:ext uri="{FF2B5EF4-FFF2-40B4-BE49-F238E27FC236}">
                <a16:creationId xmlns:a16="http://schemas.microsoft.com/office/drawing/2014/main" id="{861E661D-5507-49DD-9551-13507723A2F4}"/>
              </a:ext>
            </a:extLst>
          </p:cNvPr>
          <p:cNvSpPr txBox="1">
            <a:spLocks/>
          </p:cNvSpPr>
          <p:nvPr/>
        </p:nvSpPr>
        <p:spPr>
          <a:xfrm>
            <a:off x="127000" y="80808"/>
            <a:ext cx="8837488" cy="467872"/>
          </a:xfrm>
          <a:prstGeom prst="rect">
            <a:avLst/>
          </a:prstGeom>
        </p:spPr>
        <p:txBody>
          <a:bodyPr vert="horz" lIns="91440" tIns="45720" rIns="91440" bIns="45720" rtlCol="0" anchor="ctr">
            <a:noAutofit/>
          </a:bodyPr>
          <a:lstStyle>
            <a:lvl1pPr algn="r" rtl="0" eaLnBrk="0" fontAlgn="base" hangingPunct="0">
              <a:spcBef>
                <a:spcPct val="0"/>
              </a:spcBef>
              <a:spcAft>
                <a:spcPct val="0"/>
              </a:spcAft>
              <a:defRPr sz="3600" b="1" kern="1200" cap="small" spc="200">
                <a:solidFill>
                  <a:schemeClr val="bg1"/>
                </a:solidFill>
                <a:effectLst>
                  <a:outerShdw blurRad="38100" dist="38100" dir="2700000" algn="tl">
                    <a:srgbClr val="000000">
                      <a:alpha val="43137"/>
                    </a:srgbClr>
                  </a:outerShdw>
                </a:effectLst>
                <a:latin typeface="Calibri" pitchFamily="34" charset="0"/>
                <a:ea typeface="Calibri" pitchFamily="34" charset="0"/>
                <a:cs typeface="Calibri" pitchFamily="34" charset="0"/>
              </a:defRPr>
            </a:lvl1pPr>
            <a:lvl2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2pPr>
            <a:lvl3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3pPr>
            <a:lvl4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4pPr>
            <a:lvl5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5pPr>
            <a:lvl6pPr marL="457200" algn="r" rtl="0" fontAlgn="base">
              <a:spcBef>
                <a:spcPct val="0"/>
              </a:spcBef>
              <a:spcAft>
                <a:spcPct val="0"/>
              </a:spcAft>
              <a:defRPr sz="3600" b="1">
                <a:solidFill>
                  <a:schemeClr val="bg1"/>
                </a:solidFill>
                <a:latin typeface="Calibri" pitchFamily="34" charset="0"/>
                <a:cs typeface="Calibri" pitchFamily="34" charset="0"/>
              </a:defRPr>
            </a:lvl6pPr>
            <a:lvl7pPr marL="914400" algn="r" rtl="0" fontAlgn="base">
              <a:spcBef>
                <a:spcPct val="0"/>
              </a:spcBef>
              <a:spcAft>
                <a:spcPct val="0"/>
              </a:spcAft>
              <a:defRPr sz="3600" b="1">
                <a:solidFill>
                  <a:schemeClr val="bg1"/>
                </a:solidFill>
                <a:latin typeface="Calibri" pitchFamily="34" charset="0"/>
                <a:cs typeface="Calibri" pitchFamily="34" charset="0"/>
              </a:defRPr>
            </a:lvl7pPr>
            <a:lvl8pPr marL="1371600" algn="r" rtl="0" fontAlgn="base">
              <a:spcBef>
                <a:spcPct val="0"/>
              </a:spcBef>
              <a:spcAft>
                <a:spcPct val="0"/>
              </a:spcAft>
              <a:defRPr sz="3600" b="1">
                <a:solidFill>
                  <a:schemeClr val="bg1"/>
                </a:solidFill>
                <a:latin typeface="Calibri" pitchFamily="34" charset="0"/>
                <a:cs typeface="Calibri" pitchFamily="34" charset="0"/>
              </a:defRPr>
            </a:lvl8pPr>
            <a:lvl9pPr marL="1828800" algn="r" rtl="0" fontAlgn="base">
              <a:spcBef>
                <a:spcPct val="0"/>
              </a:spcBef>
              <a:spcAft>
                <a:spcPct val="0"/>
              </a:spcAft>
              <a:defRPr sz="3600" b="1">
                <a:solidFill>
                  <a:schemeClr val="bg1"/>
                </a:solidFill>
                <a:latin typeface="Calibri" pitchFamily="34" charset="0"/>
                <a:cs typeface="Calibri" pitchFamily="34" charset="0"/>
              </a:defRPr>
            </a:lvl9pPr>
          </a:lstStyle>
          <a:p>
            <a:r>
              <a:rPr lang="fr-FR" dirty="0"/>
              <a:t>Chapitre 6 : Tips</a:t>
            </a:r>
          </a:p>
        </p:txBody>
      </p:sp>
      <p:pic>
        <p:nvPicPr>
          <p:cNvPr id="15" name="Image 14">
            <a:extLst>
              <a:ext uri="{FF2B5EF4-FFF2-40B4-BE49-F238E27FC236}">
                <a16:creationId xmlns:a16="http://schemas.microsoft.com/office/drawing/2014/main" id="{ED29D9A2-03E8-4C71-853A-7431AC682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10" name="Espace réservé du contenu 9">
            <a:extLst>
              <a:ext uri="{FF2B5EF4-FFF2-40B4-BE49-F238E27FC236}">
                <a16:creationId xmlns:a16="http://schemas.microsoft.com/office/drawing/2014/main" id="{DC5D1D2F-D0BC-40BE-9ACC-784AF2FC17C7}"/>
              </a:ext>
            </a:extLst>
          </p:cNvPr>
          <p:cNvSpPr>
            <a:spLocks noGrp="1"/>
          </p:cNvSpPr>
          <p:nvPr>
            <p:ph sz="half" idx="1"/>
          </p:nvPr>
        </p:nvSpPr>
        <p:spPr/>
        <p:txBody>
          <a:bodyPr/>
          <a:lstStyle/>
          <a:p>
            <a:pPr lvl="1"/>
            <a:r>
              <a:rPr lang="fr-FR" dirty="0"/>
              <a:t>Trouver les </a:t>
            </a:r>
            <a:r>
              <a:rPr lang="fr-FR" dirty="0" err="1"/>
              <a:t>commits</a:t>
            </a:r>
            <a:r>
              <a:rPr lang="fr-FR" dirty="0"/>
              <a:t> à sélectionner :</a:t>
            </a:r>
          </a:p>
          <a:p>
            <a:pPr lvl="2"/>
            <a:r>
              <a:rPr lang="fr-FR" dirty="0"/>
              <a:t>git log  (q ⏎ pour quitter le défilement) [-p] [--branches]</a:t>
            </a:r>
          </a:p>
          <a:p>
            <a:pPr lvl="2"/>
            <a:r>
              <a:rPr lang="fr-FR" dirty="0"/>
              <a:t> </a:t>
            </a:r>
            <a:r>
              <a:rPr lang="fr-FR" dirty="0">
                <a:solidFill>
                  <a:srgbClr val="002060"/>
                </a:solidFill>
                <a:hlinkClick r:id="rId4">
                  <a:extLst>
                    <a:ext uri="{A12FA001-AC4F-418D-AE19-62706E023703}">
                      <ahyp:hlinkClr xmlns:ahyp="http://schemas.microsoft.com/office/drawing/2018/hyperlinkcolor" val="tx"/>
                    </a:ext>
                  </a:extLst>
                </a:hlinkClick>
              </a:rPr>
              <a:t>https://git-scm.com/docs/git-log</a:t>
            </a:r>
            <a:endParaRPr lang="fr-FR" dirty="0">
              <a:solidFill>
                <a:srgbClr val="002060"/>
              </a:solidFill>
            </a:endParaRPr>
          </a:p>
          <a:p>
            <a:pPr lvl="1"/>
            <a:r>
              <a:rPr lang="fr-FR" dirty="0"/>
              <a:t>Prendre un commit et l’ajouter au HEAD actuel (sélectionne le commit d’une branche et l’applique à une autre) : </a:t>
            </a:r>
          </a:p>
          <a:p>
            <a:pPr lvl="2"/>
            <a:r>
              <a:rPr lang="fr-FR" dirty="0"/>
              <a:t>git cherry-</a:t>
            </a:r>
            <a:r>
              <a:rPr lang="fr-FR" dirty="0" err="1"/>
              <a:t>pick</a:t>
            </a:r>
            <a:r>
              <a:rPr lang="fr-FR" dirty="0"/>
              <a:t> SHA-1DUCOMMIT</a:t>
            </a:r>
          </a:p>
          <a:p>
            <a:pPr lvl="2"/>
            <a:r>
              <a:rPr lang="fr-FR" dirty="0">
                <a:solidFill>
                  <a:srgbClr val="002060"/>
                </a:solidFill>
                <a:hlinkClick r:id="rId5">
                  <a:extLst>
                    <a:ext uri="{A12FA001-AC4F-418D-AE19-62706E023703}">
                      <ahyp:hlinkClr xmlns:ahyp="http://schemas.microsoft.com/office/drawing/2018/hyperlinkcolor" val="tx"/>
                    </a:ext>
                  </a:extLst>
                </a:hlinkClick>
              </a:rPr>
              <a:t>https://www.atlassian.com/fr/git/tutorials/cherry-pick</a:t>
            </a:r>
            <a:endParaRPr lang="fr-FR" dirty="0">
              <a:solidFill>
                <a:srgbClr val="002060"/>
              </a:solidFill>
            </a:endParaRPr>
          </a:p>
          <a:p>
            <a:pPr lvl="2"/>
            <a:r>
              <a:rPr lang="fr-FR" dirty="0">
                <a:solidFill>
                  <a:srgbClr val="002060"/>
                </a:solidFill>
                <a:hlinkClick r:id="rId6">
                  <a:extLst>
                    <a:ext uri="{A12FA001-AC4F-418D-AE19-62706E023703}">
                      <ahyp:hlinkClr xmlns:ahyp="http://schemas.microsoft.com/office/drawing/2018/hyperlinkcolor" val="tx"/>
                    </a:ext>
                  </a:extLst>
                </a:hlinkClick>
              </a:rPr>
              <a:t>https://git-scm.com/docs/git-cherry-pick</a:t>
            </a:r>
            <a:endParaRPr lang="fr-FR" dirty="0">
              <a:solidFill>
                <a:srgbClr val="002060"/>
              </a:solidFill>
            </a:endParaRPr>
          </a:p>
          <a:p>
            <a:pPr lvl="1"/>
            <a:r>
              <a:rPr lang="fr-FR" dirty="0"/>
              <a:t>Voir l’auteur d’un fichier :</a:t>
            </a:r>
          </a:p>
          <a:p>
            <a:pPr lvl="2"/>
            <a:r>
              <a:rPr lang="fr-FR" dirty="0"/>
              <a:t>Git </a:t>
            </a:r>
            <a:r>
              <a:rPr lang="fr-FR" dirty="0" err="1"/>
              <a:t>blame</a:t>
            </a:r>
            <a:r>
              <a:rPr lang="fr-FR" dirty="0"/>
              <a:t> &lt;</a:t>
            </a:r>
            <a:r>
              <a:rPr lang="fr-FR" dirty="0" err="1"/>
              <a:t>filename</a:t>
            </a:r>
            <a:r>
              <a:rPr lang="fr-FR" dirty="0"/>
              <a:t>&gt;</a:t>
            </a:r>
          </a:p>
          <a:p>
            <a:pPr lvl="1"/>
            <a:r>
              <a:rPr lang="fr-FR" dirty="0"/>
              <a:t>Créer un alias pour une commande :</a:t>
            </a:r>
          </a:p>
          <a:p>
            <a:pPr lvl="2"/>
            <a:r>
              <a:rPr lang="fr-FR" dirty="0"/>
              <a:t>git config --global </a:t>
            </a:r>
            <a:r>
              <a:rPr lang="fr-FR" dirty="0" err="1"/>
              <a:t>alias.who</a:t>
            </a:r>
            <a:r>
              <a:rPr lang="fr-FR" dirty="0"/>
              <a:t> </a:t>
            </a:r>
            <a:r>
              <a:rPr lang="fr-FR" dirty="0" err="1"/>
              <a:t>blame</a:t>
            </a:r>
            <a:endParaRPr lang="fr-FR" dirty="0"/>
          </a:p>
          <a:p>
            <a:pPr lvl="1"/>
            <a:r>
              <a:rPr lang="fr-FR" dirty="0"/>
              <a:t>Supprimer les fichier </a:t>
            </a:r>
            <a:r>
              <a:rPr lang="fr-FR" dirty="0" err="1"/>
              <a:t>Untracked</a:t>
            </a:r>
            <a:r>
              <a:rPr lang="fr-FR" dirty="0"/>
              <a:t> du repo (attention c’est définitif) : </a:t>
            </a:r>
          </a:p>
          <a:p>
            <a:pPr lvl="2"/>
            <a:r>
              <a:rPr lang="fr-FR" dirty="0"/>
              <a:t>git clean –f (-d –n(pour voir ce qui va être virer))</a:t>
            </a:r>
          </a:p>
          <a:p>
            <a:pPr lvl="2"/>
            <a:endParaRPr lang="fr-FR" dirty="0">
              <a:solidFill>
                <a:srgbClr val="002060"/>
              </a:solidFill>
            </a:endParaRPr>
          </a:p>
          <a:p>
            <a:pPr lvl="2"/>
            <a:endParaRPr lang="fr-FR" dirty="0"/>
          </a:p>
        </p:txBody>
      </p:sp>
    </p:spTree>
    <p:extLst>
      <p:ext uri="{BB962C8B-B14F-4D97-AF65-F5344CB8AC3E}">
        <p14:creationId xmlns:p14="http://schemas.microsoft.com/office/powerpoint/2010/main" val="3179127401"/>
      </p:ext>
    </p:extLst>
  </p:cSld>
  <p:clrMapOvr>
    <a:masterClrMapping/>
  </p:clrMapOvr>
  <p:transition spd="slow">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AADA680-003F-4BEB-9CC1-860A7358588E}"/>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151FD338-0D8B-47A5-B4D1-EBC7364CEC27}"/>
              </a:ext>
            </a:extLst>
          </p:cNvPr>
          <p:cNvSpPr>
            <a:spLocks noGrp="1"/>
          </p:cNvSpPr>
          <p:nvPr>
            <p:ph type="ftr" sz="quarter" idx="11"/>
          </p:nvPr>
        </p:nvSpPr>
        <p:spPr/>
        <p:txBody>
          <a:bodyPr/>
          <a:lstStyle/>
          <a:p>
            <a:pPr>
              <a:defRPr/>
            </a:pPr>
            <a:r>
              <a:rPr lang="fr-BE"/>
              <a:t>Git</a:t>
            </a:r>
            <a:endParaRPr lang="fr-BE" dirty="0"/>
          </a:p>
        </p:txBody>
      </p:sp>
      <p:sp>
        <p:nvSpPr>
          <p:cNvPr id="14" name="Titre 1">
            <a:extLst>
              <a:ext uri="{FF2B5EF4-FFF2-40B4-BE49-F238E27FC236}">
                <a16:creationId xmlns:a16="http://schemas.microsoft.com/office/drawing/2014/main" id="{861E661D-5507-49DD-9551-13507723A2F4}"/>
              </a:ext>
            </a:extLst>
          </p:cNvPr>
          <p:cNvSpPr txBox="1">
            <a:spLocks/>
          </p:cNvSpPr>
          <p:nvPr/>
        </p:nvSpPr>
        <p:spPr>
          <a:xfrm>
            <a:off x="127000" y="80808"/>
            <a:ext cx="8837488" cy="467872"/>
          </a:xfrm>
          <a:prstGeom prst="rect">
            <a:avLst/>
          </a:prstGeom>
        </p:spPr>
        <p:txBody>
          <a:bodyPr vert="horz" lIns="91440" tIns="45720" rIns="91440" bIns="45720" rtlCol="0" anchor="ctr">
            <a:noAutofit/>
          </a:bodyPr>
          <a:lstStyle>
            <a:lvl1pPr algn="r" rtl="0" eaLnBrk="0" fontAlgn="base" hangingPunct="0">
              <a:spcBef>
                <a:spcPct val="0"/>
              </a:spcBef>
              <a:spcAft>
                <a:spcPct val="0"/>
              </a:spcAft>
              <a:defRPr sz="3600" b="1" kern="1200" cap="small" spc="200">
                <a:solidFill>
                  <a:schemeClr val="bg1"/>
                </a:solidFill>
                <a:effectLst>
                  <a:outerShdw blurRad="38100" dist="38100" dir="2700000" algn="tl">
                    <a:srgbClr val="000000">
                      <a:alpha val="43137"/>
                    </a:srgbClr>
                  </a:outerShdw>
                </a:effectLst>
                <a:latin typeface="Calibri" pitchFamily="34" charset="0"/>
                <a:ea typeface="Calibri" pitchFamily="34" charset="0"/>
                <a:cs typeface="Calibri" pitchFamily="34" charset="0"/>
              </a:defRPr>
            </a:lvl1pPr>
            <a:lvl2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2pPr>
            <a:lvl3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3pPr>
            <a:lvl4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4pPr>
            <a:lvl5pPr algn="r" rtl="0" eaLnBrk="0" fontAlgn="base" hangingPunct="0">
              <a:spcBef>
                <a:spcPct val="0"/>
              </a:spcBef>
              <a:spcAft>
                <a:spcPct val="0"/>
              </a:spcAft>
              <a:defRPr sz="3600" b="1">
                <a:solidFill>
                  <a:schemeClr val="bg1"/>
                </a:solidFill>
                <a:latin typeface="Calibri" pitchFamily="34" charset="0"/>
                <a:ea typeface="Calibri" pitchFamily="34" charset="0"/>
                <a:cs typeface="Calibri" pitchFamily="34" charset="0"/>
              </a:defRPr>
            </a:lvl5pPr>
            <a:lvl6pPr marL="457200" algn="r" rtl="0" fontAlgn="base">
              <a:spcBef>
                <a:spcPct val="0"/>
              </a:spcBef>
              <a:spcAft>
                <a:spcPct val="0"/>
              </a:spcAft>
              <a:defRPr sz="3600" b="1">
                <a:solidFill>
                  <a:schemeClr val="bg1"/>
                </a:solidFill>
                <a:latin typeface="Calibri" pitchFamily="34" charset="0"/>
                <a:cs typeface="Calibri" pitchFamily="34" charset="0"/>
              </a:defRPr>
            </a:lvl6pPr>
            <a:lvl7pPr marL="914400" algn="r" rtl="0" fontAlgn="base">
              <a:spcBef>
                <a:spcPct val="0"/>
              </a:spcBef>
              <a:spcAft>
                <a:spcPct val="0"/>
              </a:spcAft>
              <a:defRPr sz="3600" b="1">
                <a:solidFill>
                  <a:schemeClr val="bg1"/>
                </a:solidFill>
                <a:latin typeface="Calibri" pitchFamily="34" charset="0"/>
                <a:cs typeface="Calibri" pitchFamily="34" charset="0"/>
              </a:defRPr>
            </a:lvl7pPr>
            <a:lvl8pPr marL="1371600" algn="r" rtl="0" fontAlgn="base">
              <a:spcBef>
                <a:spcPct val="0"/>
              </a:spcBef>
              <a:spcAft>
                <a:spcPct val="0"/>
              </a:spcAft>
              <a:defRPr sz="3600" b="1">
                <a:solidFill>
                  <a:schemeClr val="bg1"/>
                </a:solidFill>
                <a:latin typeface="Calibri" pitchFamily="34" charset="0"/>
                <a:cs typeface="Calibri" pitchFamily="34" charset="0"/>
              </a:defRPr>
            </a:lvl8pPr>
            <a:lvl9pPr marL="1828800" algn="r" rtl="0" fontAlgn="base">
              <a:spcBef>
                <a:spcPct val="0"/>
              </a:spcBef>
              <a:spcAft>
                <a:spcPct val="0"/>
              </a:spcAft>
              <a:defRPr sz="3600" b="1">
                <a:solidFill>
                  <a:schemeClr val="bg1"/>
                </a:solidFill>
                <a:latin typeface="Calibri" pitchFamily="34" charset="0"/>
                <a:cs typeface="Calibri" pitchFamily="34" charset="0"/>
              </a:defRPr>
            </a:lvl9pPr>
          </a:lstStyle>
          <a:p>
            <a:r>
              <a:rPr lang="fr-FR" dirty="0"/>
              <a:t>Chapitre 6 : Tips</a:t>
            </a:r>
          </a:p>
        </p:txBody>
      </p:sp>
      <p:pic>
        <p:nvPicPr>
          <p:cNvPr id="15" name="Image 14">
            <a:extLst>
              <a:ext uri="{FF2B5EF4-FFF2-40B4-BE49-F238E27FC236}">
                <a16:creationId xmlns:a16="http://schemas.microsoft.com/office/drawing/2014/main" id="{ED29D9A2-03E8-4C71-853A-7431AC682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71"/>
            <a:ext cx="521891" cy="521891"/>
          </a:xfrm>
          <a:prstGeom prst="rect">
            <a:avLst/>
          </a:prstGeom>
        </p:spPr>
      </p:pic>
      <p:sp>
        <p:nvSpPr>
          <p:cNvPr id="10" name="Espace réservé du contenu 9">
            <a:extLst>
              <a:ext uri="{FF2B5EF4-FFF2-40B4-BE49-F238E27FC236}">
                <a16:creationId xmlns:a16="http://schemas.microsoft.com/office/drawing/2014/main" id="{DC5D1D2F-D0BC-40BE-9ACC-784AF2FC17C7}"/>
              </a:ext>
            </a:extLst>
          </p:cNvPr>
          <p:cNvSpPr>
            <a:spLocks noGrp="1"/>
          </p:cNvSpPr>
          <p:nvPr>
            <p:ph sz="half" idx="1"/>
          </p:nvPr>
        </p:nvSpPr>
        <p:spPr/>
        <p:txBody>
          <a:bodyPr>
            <a:normAutofit lnSpcReduction="10000"/>
          </a:bodyPr>
          <a:lstStyle/>
          <a:p>
            <a:pPr lvl="1"/>
            <a:r>
              <a:rPr lang="fr-FR" dirty="0"/>
              <a:t>Rechercher du texte dans un fichier : </a:t>
            </a:r>
          </a:p>
          <a:p>
            <a:pPr lvl="2"/>
            <a:r>
              <a:rPr lang="fr-FR" dirty="0"/>
              <a:t>git </a:t>
            </a:r>
            <a:r>
              <a:rPr lang="fr-FR" dirty="0" err="1"/>
              <a:t>grep</a:t>
            </a:r>
            <a:r>
              <a:rPr lang="fr-FR" dirty="0"/>
              <a:t> &lt;texte&gt; [--</a:t>
            </a:r>
            <a:r>
              <a:rPr lang="fr-FR" dirty="0" err="1"/>
              <a:t>untracked</a:t>
            </a:r>
            <a:r>
              <a:rPr lang="fr-FR" dirty="0"/>
              <a:t>]</a:t>
            </a:r>
          </a:p>
          <a:p>
            <a:pPr lvl="1"/>
            <a:r>
              <a:rPr lang="fr-FR" dirty="0"/>
              <a:t>Visualiser le contenu du commit :</a:t>
            </a:r>
          </a:p>
          <a:p>
            <a:pPr lvl="2"/>
            <a:r>
              <a:rPr lang="fr-FR" dirty="0"/>
              <a:t>git show </a:t>
            </a:r>
            <a:r>
              <a:rPr lang="fr-FR" dirty="0" err="1"/>
              <a:t>IdCommit</a:t>
            </a:r>
            <a:endParaRPr lang="fr-FR" dirty="0"/>
          </a:p>
          <a:p>
            <a:pPr lvl="1"/>
            <a:r>
              <a:rPr lang="fr-FR" dirty="0"/>
              <a:t>Différences entre </a:t>
            </a:r>
            <a:r>
              <a:rPr lang="fr-FR" dirty="0" err="1"/>
              <a:t>commits</a:t>
            </a:r>
            <a:r>
              <a:rPr lang="fr-FR" dirty="0"/>
              <a:t> : </a:t>
            </a:r>
          </a:p>
          <a:p>
            <a:pPr lvl="2"/>
            <a:r>
              <a:rPr lang="fr-FR" dirty="0"/>
              <a:t>git diff </a:t>
            </a:r>
            <a:r>
              <a:rPr lang="fr-FR" dirty="0" err="1"/>
              <a:t>IdCommit</a:t>
            </a:r>
            <a:r>
              <a:rPr lang="fr-FR" dirty="0"/>
              <a:t>   // voir diff </a:t>
            </a:r>
            <a:r>
              <a:rPr lang="fr-FR" dirty="0" err="1"/>
              <a:t>entrence</a:t>
            </a:r>
            <a:r>
              <a:rPr lang="fr-FR" dirty="0"/>
              <a:t> copie de travail et le commit</a:t>
            </a:r>
          </a:p>
          <a:p>
            <a:pPr lvl="2"/>
            <a:r>
              <a:rPr lang="en-US" dirty="0"/>
              <a:t>commit git diff id_commit1 id_commit2 // </a:t>
            </a:r>
            <a:r>
              <a:rPr lang="en-US" dirty="0" err="1"/>
              <a:t>voir</a:t>
            </a:r>
            <a:r>
              <a:rPr lang="en-US" dirty="0"/>
              <a:t> diff entre 2 commits</a:t>
            </a:r>
          </a:p>
          <a:p>
            <a:pPr lvl="1"/>
            <a:r>
              <a:rPr lang="fr-FR" dirty="0"/>
              <a:t>Créer un patch </a:t>
            </a:r>
          </a:p>
          <a:p>
            <a:pPr lvl="2"/>
            <a:r>
              <a:rPr lang="fr-FR" dirty="0"/>
              <a:t>git format-patch</a:t>
            </a:r>
          </a:p>
          <a:p>
            <a:pPr lvl="1"/>
            <a:r>
              <a:rPr lang="fr-FR" dirty="0"/>
              <a:t>Appliquer un patch </a:t>
            </a:r>
          </a:p>
          <a:p>
            <a:pPr lvl="2"/>
            <a:r>
              <a:rPr lang="fr-FR" dirty="0"/>
              <a:t>git </a:t>
            </a:r>
            <a:r>
              <a:rPr lang="fr-FR" dirty="0" err="1"/>
              <a:t>apply</a:t>
            </a:r>
            <a:r>
              <a:rPr lang="fr-FR" dirty="0"/>
              <a:t> &lt;patch&gt;</a:t>
            </a:r>
          </a:p>
          <a:p>
            <a:pPr lvl="2"/>
            <a:r>
              <a:rPr lang="fr-FR" dirty="0">
                <a:solidFill>
                  <a:srgbClr val="002060"/>
                </a:solidFill>
                <a:hlinkClick r:id="rId4">
                  <a:extLst>
                    <a:ext uri="{A12FA001-AC4F-418D-AE19-62706E023703}">
                      <ahyp:hlinkClr xmlns:ahyp="http://schemas.microsoft.com/office/drawing/2018/hyperlinkcolor" val="tx"/>
                    </a:ext>
                  </a:extLst>
                </a:hlinkClick>
              </a:rPr>
              <a:t>https://git-scm.com/docs/git-format-patch</a:t>
            </a:r>
            <a:endParaRPr lang="fr-FR" dirty="0">
              <a:solidFill>
                <a:srgbClr val="002060"/>
              </a:solidFill>
            </a:endParaRPr>
          </a:p>
          <a:p>
            <a:pPr lvl="2"/>
            <a:r>
              <a:rPr lang="fr-FR" dirty="0">
                <a:solidFill>
                  <a:srgbClr val="002060"/>
                </a:solidFill>
                <a:hlinkClick r:id="rId5">
                  <a:extLst>
                    <a:ext uri="{A12FA001-AC4F-418D-AE19-62706E023703}">
                      <ahyp:hlinkClr xmlns:ahyp="http://schemas.microsoft.com/office/drawing/2018/hyperlinkcolor" val="tx"/>
                    </a:ext>
                  </a:extLst>
                </a:hlinkClick>
              </a:rPr>
              <a:t>https://mijingo.com/blog/creating-and-applying-patch-files-in-git</a:t>
            </a:r>
            <a:endParaRPr lang="fr-FR" dirty="0">
              <a:solidFill>
                <a:srgbClr val="002060"/>
              </a:solidFill>
            </a:endParaRPr>
          </a:p>
          <a:p>
            <a:pPr lvl="1"/>
            <a:r>
              <a:rPr lang="fr-FR" dirty="0"/>
              <a:t>Mettre en pause son travail puis revenir dessus :</a:t>
            </a:r>
          </a:p>
          <a:p>
            <a:pPr lvl="2"/>
            <a:r>
              <a:rPr lang="fr-FR" b="1" dirty="0">
                <a:latin typeface="Courier New"/>
                <a:cs typeface="Courier New"/>
              </a:rPr>
              <a:t>gi</a:t>
            </a:r>
            <a:r>
              <a:rPr lang="fr-FR" b="1" spc="5" dirty="0">
                <a:latin typeface="Courier New"/>
                <a:cs typeface="Courier New"/>
              </a:rPr>
              <a:t>t</a:t>
            </a:r>
            <a:r>
              <a:rPr lang="fr-FR" b="1" spc="15" dirty="0">
                <a:latin typeface="Courier New"/>
                <a:cs typeface="Courier New"/>
              </a:rPr>
              <a:t> </a:t>
            </a:r>
            <a:r>
              <a:rPr lang="fr-FR" b="1" dirty="0" err="1">
                <a:latin typeface="Courier New"/>
                <a:cs typeface="Courier New"/>
              </a:rPr>
              <a:t>st</a:t>
            </a:r>
            <a:r>
              <a:rPr lang="fr-FR" b="1" spc="10" dirty="0" err="1">
                <a:latin typeface="Courier New"/>
                <a:cs typeface="Courier New"/>
              </a:rPr>
              <a:t>a</a:t>
            </a:r>
            <a:r>
              <a:rPr lang="fr-FR" b="1" dirty="0" err="1">
                <a:latin typeface="Courier New"/>
                <a:cs typeface="Courier New"/>
              </a:rPr>
              <a:t>sh</a:t>
            </a:r>
            <a:r>
              <a:rPr lang="fr-FR" b="1" dirty="0">
                <a:latin typeface="Courier New"/>
                <a:cs typeface="Courier New"/>
              </a:rPr>
              <a:t> (</a:t>
            </a:r>
            <a:r>
              <a:rPr lang="fr-FR" b="1" dirty="0" err="1">
                <a:latin typeface="Courier New"/>
                <a:cs typeface="Courier New"/>
              </a:rPr>
              <a:t>work</a:t>
            </a:r>
            <a:r>
              <a:rPr lang="fr-FR" b="1" dirty="0">
                <a:latin typeface="Courier New"/>
                <a:cs typeface="Courier New"/>
              </a:rPr>
              <a:t> hard) gi</a:t>
            </a:r>
            <a:r>
              <a:rPr lang="fr-FR" b="1" spc="5" dirty="0">
                <a:latin typeface="Courier New"/>
                <a:cs typeface="Courier New"/>
              </a:rPr>
              <a:t>t</a:t>
            </a:r>
            <a:r>
              <a:rPr lang="fr-FR" b="1" spc="15" dirty="0">
                <a:latin typeface="Courier New"/>
                <a:cs typeface="Courier New"/>
              </a:rPr>
              <a:t> </a:t>
            </a:r>
            <a:r>
              <a:rPr lang="fr-FR" b="1" dirty="0" err="1">
                <a:latin typeface="Courier New"/>
                <a:cs typeface="Courier New"/>
              </a:rPr>
              <a:t>st</a:t>
            </a:r>
            <a:r>
              <a:rPr lang="fr-FR" b="1" spc="10" dirty="0" err="1">
                <a:latin typeface="Courier New"/>
                <a:cs typeface="Courier New"/>
              </a:rPr>
              <a:t>a</a:t>
            </a:r>
            <a:r>
              <a:rPr lang="fr-FR" b="1" dirty="0" err="1">
                <a:latin typeface="Courier New"/>
                <a:cs typeface="Courier New"/>
              </a:rPr>
              <a:t>sh</a:t>
            </a:r>
            <a:r>
              <a:rPr lang="fr-FR" b="1" dirty="0">
                <a:latin typeface="Courier New"/>
                <a:cs typeface="Courier New"/>
              </a:rPr>
              <a:t> </a:t>
            </a:r>
            <a:r>
              <a:rPr lang="fr-FR" b="1" dirty="0" err="1">
                <a:latin typeface="Courier New"/>
                <a:cs typeface="Courier New"/>
              </a:rPr>
              <a:t>apply</a:t>
            </a:r>
            <a:endParaRPr lang="fr-FR" dirty="0"/>
          </a:p>
          <a:p>
            <a:pPr lvl="2"/>
            <a:r>
              <a:rPr lang="fr-FR" dirty="0">
                <a:solidFill>
                  <a:srgbClr val="002060"/>
                </a:solidFill>
                <a:hlinkClick r:id="rId6">
                  <a:extLst>
                    <a:ext uri="{A12FA001-AC4F-418D-AE19-62706E023703}">
                      <ahyp:hlinkClr xmlns:ahyp="http://schemas.microsoft.com/office/drawing/2018/hyperlinkcolor" val="tx"/>
                    </a:ext>
                  </a:extLst>
                </a:hlinkClick>
              </a:rPr>
              <a:t>https://www.atlassian.com/git/tutorials/saving-changes/git-stash</a:t>
            </a:r>
            <a:endParaRPr lang="fr-FR" dirty="0">
              <a:solidFill>
                <a:srgbClr val="002060"/>
              </a:solidFill>
            </a:endParaRPr>
          </a:p>
          <a:p>
            <a:pPr lvl="2"/>
            <a:endParaRPr lang="fr-FR" dirty="0"/>
          </a:p>
        </p:txBody>
      </p:sp>
    </p:spTree>
    <p:extLst>
      <p:ext uri="{BB962C8B-B14F-4D97-AF65-F5344CB8AC3E}">
        <p14:creationId xmlns:p14="http://schemas.microsoft.com/office/powerpoint/2010/main" val="1185854527"/>
      </p:ext>
    </p:extLst>
  </p:cSld>
  <p:clrMapOvr>
    <a:masterClrMapping/>
  </p:clrMapOvr>
  <p:transition spd="slow">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FF8EFB9F-8196-4EB6-920E-091E5CC49430}"/>
              </a:ext>
            </a:extLst>
          </p:cNvPr>
          <p:cNvSpPr>
            <a:spLocks noGrp="1"/>
          </p:cNvSpPr>
          <p:nvPr>
            <p:ph type="body" idx="1"/>
          </p:nvPr>
        </p:nvSpPr>
        <p:spPr/>
        <p:txBody>
          <a:bodyPr/>
          <a:lstStyle/>
          <a:p>
            <a:r>
              <a:rPr lang="fr-FR" dirty="0"/>
              <a:t>Last Time to upgrade</a:t>
            </a:r>
          </a:p>
        </p:txBody>
      </p:sp>
      <p:sp>
        <p:nvSpPr>
          <p:cNvPr id="8" name="Titre 7">
            <a:extLst>
              <a:ext uri="{FF2B5EF4-FFF2-40B4-BE49-F238E27FC236}">
                <a16:creationId xmlns:a16="http://schemas.microsoft.com/office/drawing/2014/main" id="{28BF8347-3B97-40B4-B0BC-4468445DD6B9}"/>
              </a:ext>
            </a:extLst>
          </p:cNvPr>
          <p:cNvSpPr>
            <a:spLocks noGrp="1"/>
          </p:cNvSpPr>
          <p:nvPr>
            <p:ph type="title"/>
          </p:nvPr>
        </p:nvSpPr>
        <p:spPr/>
        <p:txBody>
          <a:bodyPr/>
          <a:lstStyle/>
          <a:p>
            <a:endParaRPr lang="fr-FR"/>
          </a:p>
        </p:txBody>
      </p:sp>
      <p:sp>
        <p:nvSpPr>
          <p:cNvPr id="4" name="Espace réservé de la date 3">
            <a:extLst>
              <a:ext uri="{FF2B5EF4-FFF2-40B4-BE49-F238E27FC236}">
                <a16:creationId xmlns:a16="http://schemas.microsoft.com/office/drawing/2014/main" id="{AD3B5E7C-F942-46A6-9BDF-EA4EE5BAC605}"/>
              </a:ext>
            </a:extLst>
          </p:cNvPr>
          <p:cNvSpPr>
            <a:spLocks noGrp="1"/>
          </p:cNvSpPr>
          <p:nvPr>
            <p:ph type="dt" sz="half" idx="10"/>
          </p:nvPr>
        </p:nvSpPr>
        <p:spPr/>
        <p:txBody>
          <a:bodyPr/>
          <a:lstStyle/>
          <a:p>
            <a:pPr>
              <a:defRPr/>
            </a:pPr>
            <a:r>
              <a:rPr lang="fr-FR"/>
              <a:t>15/05/2019 par Francis Panzani</a:t>
            </a:r>
            <a:endParaRPr lang="fr-BE" dirty="0"/>
          </a:p>
        </p:txBody>
      </p:sp>
      <p:sp>
        <p:nvSpPr>
          <p:cNvPr id="5" name="Espace réservé du pied de page 4">
            <a:extLst>
              <a:ext uri="{FF2B5EF4-FFF2-40B4-BE49-F238E27FC236}">
                <a16:creationId xmlns:a16="http://schemas.microsoft.com/office/drawing/2014/main" id="{2315F646-6D11-4BB5-9870-B47FCCDA50BB}"/>
              </a:ext>
            </a:extLst>
          </p:cNvPr>
          <p:cNvSpPr>
            <a:spLocks noGrp="1"/>
          </p:cNvSpPr>
          <p:nvPr>
            <p:ph type="ftr" sz="quarter" idx="12"/>
          </p:nvPr>
        </p:nvSpPr>
        <p:spPr/>
        <p:txBody>
          <a:bodyPr/>
          <a:lstStyle/>
          <a:p>
            <a:pPr>
              <a:defRPr/>
            </a:pPr>
            <a:r>
              <a:rPr lang="fr-BE"/>
              <a:t>Git</a:t>
            </a:r>
          </a:p>
        </p:txBody>
      </p:sp>
      <p:pic>
        <p:nvPicPr>
          <p:cNvPr id="7" name="Espace réservé du contenu 6">
            <a:extLst>
              <a:ext uri="{FF2B5EF4-FFF2-40B4-BE49-F238E27FC236}">
                <a16:creationId xmlns:a16="http://schemas.microsoft.com/office/drawing/2014/main" id="{47B255A1-485D-404D-A8C1-F6D990047F13}"/>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247911" y="1668748"/>
            <a:ext cx="6563300" cy="4928977"/>
          </a:xfrm>
          <a:prstGeom prst="rect">
            <a:avLst/>
          </a:prstGeom>
        </p:spPr>
      </p:pic>
    </p:spTree>
    <p:extLst>
      <p:ext uri="{BB962C8B-B14F-4D97-AF65-F5344CB8AC3E}">
        <p14:creationId xmlns:p14="http://schemas.microsoft.com/office/powerpoint/2010/main" val="533665735"/>
      </p:ext>
    </p:extLst>
  </p:cSld>
  <p:clrMapOvr>
    <a:masterClrMapping/>
  </p:clrMapOvr>
  <p:transition spd="slow">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Pour aller plus loin : </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sp>
        <p:nvSpPr>
          <p:cNvPr id="11" name="Espace réservé du contenu 4">
            <a:extLst>
              <a:ext uri="{FF2B5EF4-FFF2-40B4-BE49-F238E27FC236}">
                <a16:creationId xmlns:a16="http://schemas.microsoft.com/office/drawing/2014/main" id="{9836BF55-85D1-4A11-A28C-712608512E96}"/>
              </a:ext>
            </a:extLst>
          </p:cNvPr>
          <p:cNvSpPr>
            <a:spLocks noGrp="1"/>
          </p:cNvSpPr>
          <p:nvPr>
            <p:ph sz="half" idx="1"/>
          </p:nvPr>
        </p:nvSpPr>
        <p:spPr>
          <a:xfrm>
            <a:off x="127000" y="548680"/>
            <a:ext cx="8890000" cy="5976664"/>
          </a:xfrm>
        </p:spPr>
        <p:txBody>
          <a:bodyPr>
            <a:normAutofit/>
          </a:bodyPr>
          <a:lstStyle/>
          <a:p>
            <a:r>
              <a:rPr lang="fr-FR" dirty="0"/>
              <a:t> Pour vous entrainer :</a:t>
            </a:r>
          </a:p>
          <a:p>
            <a:endParaRPr lang="fr-FR" dirty="0"/>
          </a:p>
          <a:p>
            <a:endParaRPr lang="fr-FR" dirty="0"/>
          </a:p>
          <a:p>
            <a:pPr lvl="2"/>
            <a:r>
              <a:rPr lang="fr-FR" dirty="0">
                <a:solidFill>
                  <a:srgbClr val="002060"/>
                </a:solidFill>
                <a:hlinkClick r:id="rId3">
                  <a:extLst>
                    <a:ext uri="{A12FA001-AC4F-418D-AE19-62706E023703}">
                      <ahyp:hlinkClr xmlns:ahyp="http://schemas.microsoft.com/office/drawing/2018/hyperlinkcolor" val="tx"/>
                    </a:ext>
                  </a:extLst>
                </a:hlinkClick>
              </a:rPr>
              <a:t>https://learngitbranching.js.org/?locale=fr_FR</a:t>
            </a:r>
            <a:endParaRPr lang="fr-FR" dirty="0">
              <a:solidFill>
                <a:srgbClr val="002060"/>
              </a:solidFill>
            </a:endParaRPr>
          </a:p>
          <a:p>
            <a:pPr lvl="2"/>
            <a:r>
              <a:rPr lang="fr-FR" dirty="0">
                <a:solidFill>
                  <a:srgbClr val="002060"/>
                </a:solidFill>
                <a:hlinkClick r:id="rId4">
                  <a:extLst>
                    <a:ext uri="{A12FA001-AC4F-418D-AE19-62706E023703}">
                      <ahyp:hlinkClr xmlns:ahyp="http://schemas.microsoft.com/office/drawing/2018/hyperlinkcolor" val="tx"/>
                    </a:ext>
                  </a:extLst>
                </a:hlinkClick>
              </a:rPr>
              <a:t>https://learngitbranching.js.org/?NODEMO=&amp;locale=fr_FR</a:t>
            </a:r>
            <a:endParaRPr lang="fr-FR" dirty="0">
              <a:solidFill>
                <a:srgbClr val="002060"/>
              </a:solidFill>
            </a:endParaRPr>
          </a:p>
          <a:p>
            <a:pPr lvl="2"/>
            <a:endParaRPr lang="fr-FR" dirty="0">
              <a:solidFill>
                <a:srgbClr val="002060"/>
              </a:solidFill>
            </a:endParaRPr>
          </a:p>
          <a:p>
            <a:pPr lvl="2"/>
            <a:r>
              <a:rPr lang="fr-FR" dirty="0">
                <a:solidFill>
                  <a:srgbClr val="002060"/>
                </a:solidFill>
                <a:hlinkClick r:id="rId5">
                  <a:extLst>
                    <a:ext uri="{A12FA001-AC4F-418D-AE19-62706E023703}">
                      <ahyp:hlinkClr xmlns:ahyp="http://schemas.microsoft.com/office/drawing/2018/hyperlinkcolor" val="tx"/>
                    </a:ext>
                  </a:extLst>
                </a:hlinkClick>
              </a:rPr>
              <a:t>https://onlywei.github.io/explain-git-with-d3/#</a:t>
            </a:r>
            <a:endParaRPr lang="fr-FR" dirty="0">
              <a:solidFill>
                <a:srgbClr val="002060"/>
              </a:solidFill>
            </a:endParaRPr>
          </a:p>
          <a:p>
            <a:pPr marL="756285" marR="5080" lvl="1" indent="-286385">
              <a:lnSpc>
                <a:spcPct val="100000"/>
              </a:lnSpc>
              <a:spcBef>
                <a:spcPts val="690"/>
              </a:spcBef>
              <a:buFont typeface="Arial"/>
              <a:buChar char="–"/>
              <a:tabLst>
                <a:tab pos="756920" algn="l"/>
                <a:tab pos="6772909" algn="l"/>
              </a:tabLst>
            </a:pPr>
            <a:endParaRPr lang="fr-FR" dirty="0"/>
          </a:p>
          <a:p>
            <a:pPr marL="756285" marR="5080" lvl="1" indent="-286385">
              <a:lnSpc>
                <a:spcPct val="100000"/>
              </a:lnSpc>
              <a:spcBef>
                <a:spcPts val="690"/>
              </a:spcBef>
              <a:buFont typeface="Arial"/>
              <a:buChar char="–"/>
              <a:tabLst>
                <a:tab pos="756920" algn="l"/>
                <a:tab pos="6772909" algn="l"/>
              </a:tabLst>
            </a:pPr>
            <a:endParaRPr lang="fr-FR" dirty="0"/>
          </a:p>
          <a:p>
            <a:pPr marL="756285" marR="5080" lvl="1" indent="-286385">
              <a:lnSpc>
                <a:spcPct val="100000"/>
              </a:lnSpc>
              <a:spcBef>
                <a:spcPts val="690"/>
              </a:spcBef>
              <a:buFont typeface="Arial"/>
              <a:buChar char="–"/>
              <a:tabLst>
                <a:tab pos="756920" algn="l"/>
                <a:tab pos="6772909" algn="l"/>
              </a:tabLst>
            </a:pPr>
            <a:endParaRPr lang="fr-FR" dirty="0"/>
          </a:p>
        </p:txBody>
      </p:sp>
      <p:pic>
        <p:nvPicPr>
          <p:cNvPr id="14" name="Image 13">
            <a:extLst>
              <a:ext uri="{FF2B5EF4-FFF2-40B4-BE49-F238E27FC236}">
                <a16:creationId xmlns:a16="http://schemas.microsoft.com/office/drawing/2014/main" id="{EEB3D0CB-E5EE-4F4E-AEFB-E89CF584CDD5}"/>
              </a:ext>
            </a:extLst>
          </p:cNvPr>
          <p:cNvPicPr>
            <a:picLocks noChangeAspect="1"/>
          </p:cNvPicPr>
          <p:nvPr/>
        </p:nvPicPr>
        <p:blipFill>
          <a:blip r:embed="rId6"/>
          <a:stretch>
            <a:fillRect/>
          </a:stretch>
        </p:blipFill>
        <p:spPr>
          <a:xfrm>
            <a:off x="899592" y="998100"/>
            <a:ext cx="4709370" cy="1001659"/>
          </a:xfrm>
          <a:prstGeom prst="rect">
            <a:avLst/>
          </a:prstGeom>
        </p:spPr>
      </p:pic>
      <p:pic>
        <p:nvPicPr>
          <p:cNvPr id="16" name="Image 15">
            <a:extLst>
              <a:ext uri="{FF2B5EF4-FFF2-40B4-BE49-F238E27FC236}">
                <a16:creationId xmlns:a16="http://schemas.microsoft.com/office/drawing/2014/main" id="{DD73204A-1FB2-49AE-80DE-711AD6E768C7}"/>
              </a:ext>
            </a:extLst>
          </p:cNvPr>
          <p:cNvPicPr>
            <a:picLocks noChangeAspect="1"/>
          </p:cNvPicPr>
          <p:nvPr/>
        </p:nvPicPr>
        <p:blipFill>
          <a:blip r:embed="rId7"/>
          <a:stretch>
            <a:fillRect/>
          </a:stretch>
        </p:blipFill>
        <p:spPr>
          <a:xfrm>
            <a:off x="6441303" y="548679"/>
            <a:ext cx="2510187" cy="1900502"/>
          </a:xfrm>
          <a:prstGeom prst="rect">
            <a:avLst/>
          </a:prstGeom>
        </p:spPr>
      </p:pic>
      <p:pic>
        <p:nvPicPr>
          <p:cNvPr id="17" name="Image 16">
            <a:extLst>
              <a:ext uri="{FF2B5EF4-FFF2-40B4-BE49-F238E27FC236}">
                <a16:creationId xmlns:a16="http://schemas.microsoft.com/office/drawing/2014/main" id="{4C7A9F6A-F5B6-4D85-8B5A-3B94B82ABAAA}"/>
              </a:ext>
            </a:extLst>
          </p:cNvPr>
          <p:cNvPicPr>
            <a:picLocks noChangeAspect="1"/>
          </p:cNvPicPr>
          <p:nvPr/>
        </p:nvPicPr>
        <p:blipFill>
          <a:blip r:embed="rId8"/>
          <a:stretch>
            <a:fillRect/>
          </a:stretch>
        </p:blipFill>
        <p:spPr>
          <a:xfrm>
            <a:off x="899592" y="3559622"/>
            <a:ext cx="6210136" cy="2965722"/>
          </a:xfrm>
          <a:prstGeom prst="rect">
            <a:avLst/>
          </a:prstGeom>
        </p:spPr>
      </p:pic>
    </p:spTree>
    <p:extLst>
      <p:ext uri="{BB962C8B-B14F-4D97-AF65-F5344CB8AC3E}">
        <p14:creationId xmlns:p14="http://schemas.microsoft.com/office/powerpoint/2010/main" val="1616321299"/>
      </p:ext>
    </p:extLst>
  </p:cSld>
  <p:clrMapOvr>
    <a:masterClrMapping/>
  </p:clrMapOvr>
  <p:transition spd="slow">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Pour aller plus loin : </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sp>
        <p:nvSpPr>
          <p:cNvPr id="11" name="Espace réservé du contenu 4">
            <a:extLst>
              <a:ext uri="{FF2B5EF4-FFF2-40B4-BE49-F238E27FC236}">
                <a16:creationId xmlns:a16="http://schemas.microsoft.com/office/drawing/2014/main" id="{9836BF55-85D1-4A11-A28C-712608512E96}"/>
              </a:ext>
            </a:extLst>
          </p:cNvPr>
          <p:cNvSpPr>
            <a:spLocks noGrp="1"/>
          </p:cNvSpPr>
          <p:nvPr>
            <p:ph sz="half" idx="1"/>
          </p:nvPr>
        </p:nvSpPr>
        <p:spPr>
          <a:xfrm>
            <a:off x="127000" y="548680"/>
            <a:ext cx="8890000" cy="5976664"/>
          </a:xfrm>
        </p:spPr>
        <p:txBody>
          <a:bodyPr>
            <a:normAutofit/>
          </a:bodyPr>
          <a:lstStyle/>
          <a:p>
            <a:r>
              <a:rPr lang="fr-FR" dirty="0"/>
              <a:t>Le Workflow </a:t>
            </a:r>
            <a:r>
              <a:rPr lang="fr-FR" dirty="0" err="1"/>
              <a:t>GitFlow</a:t>
            </a:r>
            <a:r>
              <a:rPr lang="fr-FR" dirty="0"/>
              <a:t> :</a:t>
            </a:r>
          </a:p>
          <a:p>
            <a:endParaRPr lang="fr-FR" dirty="0"/>
          </a:p>
          <a:p>
            <a:pPr lvl="1"/>
            <a:r>
              <a:rPr lang="fr-FR" dirty="0">
                <a:solidFill>
                  <a:srgbClr val="002060"/>
                </a:solidFill>
                <a:hlinkClick r:id="rId3">
                  <a:extLst>
                    <a:ext uri="{A12FA001-AC4F-418D-AE19-62706E023703}">
                      <ahyp:hlinkClr xmlns:ahyp="http://schemas.microsoft.com/office/drawing/2018/hyperlinkcolor" val="tx"/>
                    </a:ext>
                  </a:extLst>
                </a:hlinkClick>
              </a:rPr>
              <a:t>https://nvie.com/posts/</a:t>
            </a:r>
            <a:br>
              <a:rPr lang="fr-FR" dirty="0">
                <a:solidFill>
                  <a:srgbClr val="002060"/>
                </a:solidFill>
                <a:hlinkClick r:id="rId3">
                  <a:extLst>
                    <a:ext uri="{A12FA001-AC4F-418D-AE19-62706E023703}">
                      <ahyp:hlinkClr xmlns:ahyp="http://schemas.microsoft.com/office/drawing/2018/hyperlinkcolor" val="tx"/>
                    </a:ext>
                  </a:extLst>
                </a:hlinkClick>
              </a:rPr>
            </a:br>
            <a:r>
              <a:rPr lang="fr-FR" dirty="0">
                <a:solidFill>
                  <a:srgbClr val="002060"/>
                </a:solidFill>
                <a:hlinkClick r:id="rId3">
                  <a:extLst>
                    <a:ext uri="{A12FA001-AC4F-418D-AE19-62706E023703}">
                      <ahyp:hlinkClr xmlns:ahyp="http://schemas.microsoft.com/office/drawing/2018/hyperlinkcolor" val="tx"/>
                    </a:ext>
                  </a:extLst>
                </a:hlinkClick>
              </a:rPr>
              <a:t>a-</a:t>
            </a:r>
            <a:r>
              <a:rPr lang="fr-FR" dirty="0" err="1">
                <a:solidFill>
                  <a:srgbClr val="002060"/>
                </a:solidFill>
                <a:hlinkClick r:id="rId3">
                  <a:extLst>
                    <a:ext uri="{A12FA001-AC4F-418D-AE19-62706E023703}">
                      <ahyp:hlinkClr xmlns:ahyp="http://schemas.microsoft.com/office/drawing/2018/hyperlinkcolor" val="tx"/>
                    </a:ext>
                  </a:extLst>
                </a:hlinkClick>
              </a:rPr>
              <a:t>successful</a:t>
            </a:r>
            <a:r>
              <a:rPr lang="fr-FR" dirty="0">
                <a:solidFill>
                  <a:srgbClr val="002060"/>
                </a:solidFill>
                <a:hlinkClick r:id="rId3">
                  <a:extLst>
                    <a:ext uri="{A12FA001-AC4F-418D-AE19-62706E023703}">
                      <ahyp:hlinkClr xmlns:ahyp="http://schemas.microsoft.com/office/drawing/2018/hyperlinkcolor" val="tx"/>
                    </a:ext>
                  </a:extLst>
                </a:hlinkClick>
              </a:rPr>
              <a:t>-git-</a:t>
            </a:r>
            <a:r>
              <a:rPr lang="fr-FR" dirty="0" err="1">
                <a:solidFill>
                  <a:srgbClr val="002060"/>
                </a:solidFill>
                <a:hlinkClick r:id="rId3">
                  <a:extLst>
                    <a:ext uri="{A12FA001-AC4F-418D-AE19-62706E023703}">
                      <ahyp:hlinkClr xmlns:ahyp="http://schemas.microsoft.com/office/drawing/2018/hyperlinkcolor" val="tx"/>
                    </a:ext>
                  </a:extLst>
                </a:hlinkClick>
              </a:rPr>
              <a:t>branching</a:t>
            </a:r>
            <a:r>
              <a:rPr lang="fr-FR" dirty="0">
                <a:solidFill>
                  <a:srgbClr val="002060"/>
                </a:solidFill>
                <a:hlinkClick r:id="rId3">
                  <a:extLst>
                    <a:ext uri="{A12FA001-AC4F-418D-AE19-62706E023703}">
                      <ahyp:hlinkClr xmlns:ahyp="http://schemas.microsoft.com/office/drawing/2018/hyperlinkcolor" val="tx"/>
                    </a:ext>
                  </a:extLst>
                </a:hlinkClick>
              </a:rPr>
              <a:t>-model/</a:t>
            </a:r>
          </a:p>
          <a:p>
            <a:pPr lvl="1"/>
            <a:endParaRPr lang="fr-FR" dirty="0">
              <a:solidFill>
                <a:srgbClr val="002060"/>
              </a:solidFill>
              <a:hlinkClick r:id="rId3">
                <a:extLst>
                  <a:ext uri="{A12FA001-AC4F-418D-AE19-62706E023703}">
                    <ahyp:hlinkClr xmlns:ahyp="http://schemas.microsoft.com/office/drawing/2018/hyperlinkcolor" val="tx"/>
                  </a:ext>
                </a:extLst>
              </a:hlinkClick>
            </a:endParaRPr>
          </a:p>
          <a:p>
            <a:pPr lvl="1"/>
            <a:r>
              <a:rPr lang="fr-FR" dirty="0">
                <a:solidFill>
                  <a:srgbClr val="002060"/>
                </a:solidFill>
                <a:hlinkClick r:id="rId3">
                  <a:extLst>
                    <a:ext uri="{A12FA001-AC4F-418D-AE19-62706E023703}">
                      <ahyp:hlinkClr xmlns:ahyp="http://schemas.microsoft.com/office/drawing/2018/hyperlinkcolor" val="tx"/>
                    </a:ext>
                  </a:extLst>
                </a:hlinkClick>
              </a:rPr>
              <a:t>https://www.atlassian.com/fr/git/</a:t>
            </a:r>
            <a:br>
              <a:rPr lang="fr-FR" dirty="0">
                <a:solidFill>
                  <a:srgbClr val="002060"/>
                </a:solidFill>
                <a:hlinkClick r:id="rId3">
                  <a:extLst>
                    <a:ext uri="{A12FA001-AC4F-418D-AE19-62706E023703}">
                      <ahyp:hlinkClr xmlns:ahyp="http://schemas.microsoft.com/office/drawing/2018/hyperlinkcolor" val="tx"/>
                    </a:ext>
                  </a:extLst>
                </a:hlinkClick>
              </a:rPr>
            </a:br>
            <a:r>
              <a:rPr lang="fr-FR" dirty="0" err="1">
                <a:solidFill>
                  <a:srgbClr val="002060"/>
                </a:solidFill>
                <a:hlinkClick r:id="rId3">
                  <a:extLst>
                    <a:ext uri="{A12FA001-AC4F-418D-AE19-62706E023703}">
                      <ahyp:hlinkClr xmlns:ahyp="http://schemas.microsoft.com/office/drawing/2018/hyperlinkcolor" val="tx"/>
                    </a:ext>
                  </a:extLst>
                </a:hlinkClick>
              </a:rPr>
              <a:t>tutorials</a:t>
            </a:r>
            <a:r>
              <a:rPr lang="fr-FR" dirty="0">
                <a:solidFill>
                  <a:srgbClr val="002060"/>
                </a:solidFill>
                <a:hlinkClick r:id="rId3">
                  <a:extLst>
                    <a:ext uri="{A12FA001-AC4F-418D-AE19-62706E023703}">
                      <ahyp:hlinkClr xmlns:ahyp="http://schemas.microsoft.com/office/drawing/2018/hyperlinkcolor" val="tx"/>
                    </a:ext>
                  </a:extLst>
                </a:hlinkClick>
              </a:rPr>
              <a:t>/</a:t>
            </a:r>
            <a:r>
              <a:rPr lang="fr-FR" dirty="0" err="1">
                <a:solidFill>
                  <a:srgbClr val="002060"/>
                </a:solidFill>
                <a:hlinkClick r:id="rId3">
                  <a:extLst>
                    <a:ext uri="{A12FA001-AC4F-418D-AE19-62706E023703}">
                      <ahyp:hlinkClr xmlns:ahyp="http://schemas.microsoft.com/office/drawing/2018/hyperlinkcolor" val="tx"/>
                    </a:ext>
                  </a:extLst>
                </a:hlinkClick>
              </a:rPr>
              <a:t>comparing</a:t>
            </a:r>
            <a:r>
              <a:rPr lang="fr-FR" dirty="0">
                <a:solidFill>
                  <a:srgbClr val="002060"/>
                </a:solidFill>
                <a:hlinkClick r:id="rId3">
                  <a:extLst>
                    <a:ext uri="{A12FA001-AC4F-418D-AE19-62706E023703}">
                      <ahyp:hlinkClr xmlns:ahyp="http://schemas.microsoft.com/office/drawing/2018/hyperlinkcolor" val="tx"/>
                    </a:ext>
                  </a:extLst>
                </a:hlinkClick>
              </a:rPr>
              <a:t>-workflows/</a:t>
            </a:r>
            <a:br>
              <a:rPr lang="fr-FR" dirty="0">
                <a:solidFill>
                  <a:srgbClr val="002060"/>
                </a:solidFill>
                <a:hlinkClick r:id="rId3">
                  <a:extLst>
                    <a:ext uri="{A12FA001-AC4F-418D-AE19-62706E023703}">
                      <ahyp:hlinkClr xmlns:ahyp="http://schemas.microsoft.com/office/drawing/2018/hyperlinkcolor" val="tx"/>
                    </a:ext>
                  </a:extLst>
                </a:hlinkClick>
              </a:rPr>
            </a:br>
            <a:r>
              <a:rPr lang="fr-FR" dirty="0" err="1">
                <a:solidFill>
                  <a:srgbClr val="002060"/>
                </a:solidFill>
                <a:hlinkClick r:id="rId3">
                  <a:extLst>
                    <a:ext uri="{A12FA001-AC4F-418D-AE19-62706E023703}">
                      <ahyp:hlinkClr xmlns:ahyp="http://schemas.microsoft.com/office/drawing/2018/hyperlinkcolor" val="tx"/>
                    </a:ext>
                  </a:extLst>
                </a:hlinkClick>
              </a:rPr>
              <a:t>gitflow</a:t>
            </a:r>
            <a:r>
              <a:rPr lang="fr-FR" dirty="0">
                <a:solidFill>
                  <a:srgbClr val="002060"/>
                </a:solidFill>
                <a:hlinkClick r:id="rId3">
                  <a:extLst>
                    <a:ext uri="{A12FA001-AC4F-418D-AE19-62706E023703}">
                      <ahyp:hlinkClr xmlns:ahyp="http://schemas.microsoft.com/office/drawing/2018/hyperlinkcolor" val="tx"/>
                    </a:ext>
                  </a:extLst>
                </a:hlinkClick>
              </a:rPr>
              <a:t>-workflow</a:t>
            </a:r>
            <a:r>
              <a:rPr lang="fr-FR" dirty="0">
                <a:solidFill>
                  <a:srgbClr val="002060"/>
                </a:solidFill>
              </a:rPr>
              <a:t> </a:t>
            </a:r>
          </a:p>
          <a:p>
            <a:pPr lvl="1"/>
            <a:endParaRPr lang="fr-FR" dirty="0">
              <a:solidFill>
                <a:srgbClr val="002060"/>
              </a:solidFill>
            </a:endParaRPr>
          </a:p>
          <a:p>
            <a:pPr lvl="1"/>
            <a:r>
              <a:rPr lang="fr-FR" dirty="0">
                <a:solidFill>
                  <a:srgbClr val="002060"/>
                </a:solidFill>
                <a:hlinkClick r:id="rId4">
                  <a:extLst>
                    <a:ext uri="{A12FA001-AC4F-418D-AE19-62706E023703}">
                      <ahyp:hlinkClr xmlns:ahyp="http://schemas.microsoft.com/office/drawing/2018/hyperlinkcolor" val="tx"/>
                    </a:ext>
                  </a:extLst>
                </a:hlinkClick>
              </a:rPr>
              <a:t>https://www.grafikart.fr/tutoriels/</a:t>
            </a:r>
            <a:br>
              <a:rPr lang="fr-FR" dirty="0">
                <a:solidFill>
                  <a:srgbClr val="002060"/>
                </a:solidFill>
                <a:hlinkClick r:id="rId4">
                  <a:extLst>
                    <a:ext uri="{A12FA001-AC4F-418D-AE19-62706E023703}">
                      <ahyp:hlinkClr xmlns:ahyp="http://schemas.microsoft.com/office/drawing/2018/hyperlinkcolor" val="tx"/>
                    </a:ext>
                  </a:extLst>
                </a:hlinkClick>
              </a:rPr>
            </a:br>
            <a:r>
              <a:rPr lang="fr-FR" dirty="0">
                <a:solidFill>
                  <a:srgbClr val="002060"/>
                </a:solidFill>
                <a:hlinkClick r:id="rId4">
                  <a:extLst>
                    <a:ext uri="{A12FA001-AC4F-418D-AE19-62706E023703}">
                      <ahyp:hlinkClr xmlns:ahyp="http://schemas.microsoft.com/office/drawing/2018/hyperlinkcolor" val="tx"/>
                    </a:ext>
                  </a:extLst>
                </a:hlinkClick>
              </a:rPr>
              <a:t>git-flow-742</a:t>
            </a:r>
            <a:endParaRPr lang="fr-FR" dirty="0">
              <a:solidFill>
                <a:srgbClr val="002060"/>
              </a:solidFill>
            </a:endParaRPr>
          </a:p>
          <a:p>
            <a:pPr lvl="1"/>
            <a:endParaRPr lang="fr-FR" dirty="0">
              <a:solidFill>
                <a:srgbClr val="002060"/>
              </a:solidFill>
            </a:endParaRPr>
          </a:p>
          <a:p>
            <a:pPr lvl="2"/>
            <a:r>
              <a:rPr lang="fr-FR" dirty="0">
                <a:solidFill>
                  <a:schemeClr val="tx1"/>
                </a:solidFill>
              </a:rPr>
              <a:t>git flow init // </a:t>
            </a:r>
            <a:r>
              <a:rPr lang="en-US" dirty="0">
                <a:solidFill>
                  <a:schemeClr val="tx1"/>
                </a:solidFill>
              </a:rPr>
              <a:t>git flow feature start foo // git flow feature finish foo</a:t>
            </a:r>
          </a:p>
          <a:p>
            <a:pPr lvl="2"/>
            <a:r>
              <a:rPr lang="en-US" dirty="0">
                <a:solidFill>
                  <a:schemeClr val="tx1"/>
                </a:solidFill>
              </a:rPr>
              <a:t>git flow release start v1.0.0 // git flow release finish v1.0.0</a:t>
            </a:r>
          </a:p>
          <a:p>
            <a:pPr lvl="2"/>
            <a:endParaRPr lang="fr-FR" dirty="0">
              <a:solidFill>
                <a:schemeClr val="tx1"/>
              </a:solidFill>
            </a:endParaRPr>
          </a:p>
          <a:p>
            <a:pPr marL="756285" marR="5080" lvl="1" indent="-286385">
              <a:lnSpc>
                <a:spcPct val="100000"/>
              </a:lnSpc>
              <a:spcBef>
                <a:spcPts val="690"/>
              </a:spcBef>
              <a:buFont typeface="Arial"/>
              <a:buChar char="–"/>
              <a:tabLst>
                <a:tab pos="756920" algn="l"/>
                <a:tab pos="6772909" algn="l"/>
              </a:tabLst>
            </a:pPr>
            <a:endParaRPr lang="fr-FR" dirty="0"/>
          </a:p>
        </p:txBody>
      </p:sp>
      <p:pic>
        <p:nvPicPr>
          <p:cNvPr id="6" name="Image 5">
            <a:extLst>
              <a:ext uri="{FF2B5EF4-FFF2-40B4-BE49-F238E27FC236}">
                <a16:creationId xmlns:a16="http://schemas.microsoft.com/office/drawing/2014/main" id="{5D9426D0-1458-4C6C-9C18-5C3E446239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61" y="758774"/>
            <a:ext cx="3325627" cy="4407179"/>
          </a:xfrm>
          <a:prstGeom prst="rect">
            <a:avLst/>
          </a:prstGeom>
        </p:spPr>
      </p:pic>
    </p:spTree>
    <p:extLst>
      <p:ext uri="{BB962C8B-B14F-4D97-AF65-F5344CB8AC3E}">
        <p14:creationId xmlns:p14="http://schemas.microsoft.com/office/powerpoint/2010/main" val="1133208489"/>
      </p:ext>
    </p:extLst>
  </p:cSld>
  <p:clrMapOvr>
    <a:masterClrMapping/>
  </p:clrMapOvr>
  <p:transition spd="slow">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FDBDF97-21F0-42D4-951A-7B1EF9504763}"/>
              </a:ext>
            </a:extLst>
          </p:cNvPr>
          <p:cNvPicPr>
            <a:picLocks noChangeAspect="1"/>
          </p:cNvPicPr>
          <p:nvPr/>
        </p:nvPicPr>
        <p:blipFill>
          <a:blip r:embed="rId3"/>
          <a:stretch>
            <a:fillRect/>
          </a:stretch>
        </p:blipFill>
        <p:spPr>
          <a:xfrm>
            <a:off x="4572000" y="583095"/>
            <a:ext cx="4322154" cy="2768322"/>
          </a:xfrm>
          <a:prstGeom prst="rect">
            <a:avLst/>
          </a:prstGeom>
        </p:spPr>
      </p:pic>
      <p:sp>
        <p:nvSpPr>
          <p:cNvPr id="2" name="Titre 1">
            <a:extLst>
              <a:ext uri="{FF2B5EF4-FFF2-40B4-BE49-F238E27FC236}">
                <a16:creationId xmlns:a16="http://schemas.microsoft.com/office/drawing/2014/main" id="{F8BE70D3-511E-4F30-A2C2-586E728FC444}"/>
              </a:ext>
            </a:extLst>
          </p:cNvPr>
          <p:cNvSpPr>
            <a:spLocks noGrp="1"/>
          </p:cNvSpPr>
          <p:nvPr>
            <p:ph type="title"/>
          </p:nvPr>
        </p:nvSpPr>
        <p:spPr/>
        <p:txBody>
          <a:bodyPr/>
          <a:lstStyle/>
          <a:p>
            <a:r>
              <a:rPr lang="fr-FR" dirty="0"/>
              <a:t>Pour aller plus loin : </a:t>
            </a:r>
          </a:p>
        </p:txBody>
      </p:sp>
      <p:sp>
        <p:nvSpPr>
          <p:cNvPr id="3" name="Espace réservé de la date 2">
            <a:extLst>
              <a:ext uri="{FF2B5EF4-FFF2-40B4-BE49-F238E27FC236}">
                <a16:creationId xmlns:a16="http://schemas.microsoft.com/office/drawing/2014/main" id="{3E9679B1-16EF-4FC0-A59B-E4EB832CDC57}"/>
              </a:ext>
            </a:extLst>
          </p:cNvPr>
          <p:cNvSpPr>
            <a:spLocks noGrp="1"/>
          </p:cNvSpPr>
          <p:nvPr>
            <p:ph type="dt" sz="half" idx="10"/>
          </p:nvPr>
        </p:nvSpPr>
        <p:spPr/>
        <p:txBody>
          <a:bodyPr/>
          <a:lstStyle/>
          <a:p>
            <a:pPr>
              <a:defRPr/>
            </a:pPr>
            <a:r>
              <a:rPr lang="fr-FR"/>
              <a:t>15/05/2019 par Francis Panzani</a:t>
            </a:r>
            <a:endParaRPr lang="fr-BE" dirty="0"/>
          </a:p>
        </p:txBody>
      </p:sp>
      <p:sp>
        <p:nvSpPr>
          <p:cNvPr id="4" name="Espace réservé du pied de page 3">
            <a:extLst>
              <a:ext uri="{FF2B5EF4-FFF2-40B4-BE49-F238E27FC236}">
                <a16:creationId xmlns:a16="http://schemas.microsoft.com/office/drawing/2014/main" id="{6E4EB95D-6875-41A9-9278-98857B01F2B0}"/>
              </a:ext>
            </a:extLst>
          </p:cNvPr>
          <p:cNvSpPr>
            <a:spLocks noGrp="1"/>
          </p:cNvSpPr>
          <p:nvPr>
            <p:ph type="ftr" sz="quarter" idx="11"/>
          </p:nvPr>
        </p:nvSpPr>
        <p:spPr/>
        <p:txBody>
          <a:bodyPr/>
          <a:lstStyle/>
          <a:p>
            <a:pPr>
              <a:defRPr/>
            </a:pPr>
            <a:r>
              <a:rPr lang="fr-BE"/>
              <a:t>Git</a:t>
            </a:r>
            <a:endParaRPr lang="fr-BE" dirty="0"/>
          </a:p>
        </p:txBody>
      </p:sp>
      <p:sp>
        <p:nvSpPr>
          <p:cNvPr id="11" name="Espace réservé du contenu 4">
            <a:extLst>
              <a:ext uri="{FF2B5EF4-FFF2-40B4-BE49-F238E27FC236}">
                <a16:creationId xmlns:a16="http://schemas.microsoft.com/office/drawing/2014/main" id="{9836BF55-85D1-4A11-A28C-712608512E96}"/>
              </a:ext>
            </a:extLst>
          </p:cNvPr>
          <p:cNvSpPr>
            <a:spLocks noGrp="1"/>
          </p:cNvSpPr>
          <p:nvPr>
            <p:ph sz="half" idx="1"/>
          </p:nvPr>
        </p:nvSpPr>
        <p:spPr>
          <a:xfrm>
            <a:off x="127000" y="548680"/>
            <a:ext cx="8890000" cy="5976664"/>
          </a:xfrm>
        </p:spPr>
        <p:txBody>
          <a:bodyPr>
            <a:normAutofit/>
          </a:bodyPr>
          <a:lstStyle/>
          <a:p>
            <a:r>
              <a:rPr lang="fr-FR" spc="-5" dirty="0"/>
              <a:t> Outil</a:t>
            </a:r>
            <a:r>
              <a:rPr lang="fr-FR" dirty="0"/>
              <a:t>s</a:t>
            </a:r>
            <a:r>
              <a:rPr lang="fr-FR" spc="5" dirty="0"/>
              <a:t> </a:t>
            </a:r>
            <a:r>
              <a:rPr lang="fr-FR" dirty="0"/>
              <a:t>g</a:t>
            </a:r>
            <a:r>
              <a:rPr lang="fr-FR" spc="-85" dirty="0"/>
              <a:t>r</a:t>
            </a:r>
            <a:r>
              <a:rPr lang="fr-FR" dirty="0"/>
              <a:t>ap</a:t>
            </a:r>
            <a:r>
              <a:rPr lang="fr-FR" spc="5" dirty="0"/>
              <a:t>h</a:t>
            </a:r>
            <a:r>
              <a:rPr lang="fr-FR" dirty="0"/>
              <a:t>iques nombreux :</a:t>
            </a:r>
          </a:p>
          <a:p>
            <a:pPr lvl="1"/>
            <a:r>
              <a:rPr lang="fr-FR" sz="1800" dirty="0"/>
              <a:t>Les basiques GIT GUI et Git Bash</a:t>
            </a:r>
          </a:p>
          <a:p>
            <a:pPr lvl="1"/>
            <a:endParaRPr lang="fr-FR" sz="1800" dirty="0"/>
          </a:p>
          <a:p>
            <a:pPr lvl="1"/>
            <a:endParaRPr lang="fr-FR" sz="1800" dirty="0"/>
          </a:p>
          <a:p>
            <a:pPr lvl="1"/>
            <a:endParaRPr lang="fr-FR" sz="1800" dirty="0"/>
          </a:p>
          <a:p>
            <a:pPr lvl="1"/>
            <a:endParaRPr lang="fr-FR" sz="1800" dirty="0"/>
          </a:p>
          <a:p>
            <a:pPr lvl="1"/>
            <a:r>
              <a:rPr lang="fr-FR" sz="1800" dirty="0" err="1"/>
              <a:t>Tortoise</a:t>
            </a:r>
            <a:r>
              <a:rPr lang="fr-FR" sz="1800" dirty="0"/>
              <a:t> Git:</a:t>
            </a:r>
          </a:p>
          <a:p>
            <a:pPr marL="756285" marR="5080" lvl="1" indent="-286385">
              <a:lnSpc>
                <a:spcPct val="100000"/>
              </a:lnSpc>
              <a:spcBef>
                <a:spcPts val="690"/>
              </a:spcBef>
              <a:buFont typeface="Arial"/>
              <a:buChar char="–"/>
              <a:tabLst>
                <a:tab pos="756920" algn="l"/>
                <a:tab pos="6772909" algn="l"/>
              </a:tabLst>
            </a:pPr>
            <a:r>
              <a:rPr lang="fr-FR" sz="1800" spc="-10" dirty="0">
                <a:latin typeface="Calibri"/>
                <a:cs typeface="Calibri"/>
              </a:rPr>
              <a:t>I</a:t>
            </a:r>
            <a:r>
              <a:rPr lang="fr-FR" sz="1800" spc="-45" dirty="0">
                <a:latin typeface="Calibri"/>
                <a:cs typeface="Calibri"/>
              </a:rPr>
              <a:t>n</a:t>
            </a:r>
            <a:r>
              <a:rPr lang="fr-FR" sz="1800" spc="-35" dirty="0">
                <a:latin typeface="Calibri"/>
                <a:cs typeface="Calibri"/>
              </a:rPr>
              <a:t>t</a:t>
            </a:r>
            <a:r>
              <a:rPr lang="fr-FR" sz="1800" spc="-15" dirty="0">
                <a:latin typeface="Calibri"/>
                <a:cs typeface="Calibri"/>
              </a:rPr>
              <a:t>é</a:t>
            </a:r>
            <a:r>
              <a:rPr lang="fr-FR" sz="1800" spc="-50" dirty="0">
                <a:latin typeface="Calibri"/>
                <a:cs typeface="Calibri"/>
              </a:rPr>
              <a:t>r</a:t>
            </a:r>
            <a:r>
              <a:rPr lang="fr-FR" sz="1800" spc="-15" dirty="0">
                <a:latin typeface="Calibri"/>
                <a:cs typeface="Calibri"/>
              </a:rPr>
              <a:t>essa</a:t>
            </a:r>
            <a:r>
              <a:rPr lang="fr-FR" sz="1800" spc="-50" dirty="0">
                <a:latin typeface="Calibri"/>
                <a:cs typeface="Calibri"/>
              </a:rPr>
              <a:t>n</a:t>
            </a:r>
            <a:r>
              <a:rPr lang="fr-FR" sz="1800" spc="-10" dirty="0">
                <a:latin typeface="Calibri"/>
                <a:cs typeface="Calibri"/>
              </a:rPr>
              <a:t>t</a:t>
            </a:r>
            <a:r>
              <a:rPr lang="fr-FR" sz="1800" spc="10" dirty="0">
                <a:latin typeface="Calibri"/>
                <a:cs typeface="Calibri"/>
              </a:rPr>
              <a:t> </a:t>
            </a:r>
            <a:r>
              <a:rPr lang="fr-FR" sz="1800" spc="-20" dirty="0">
                <a:latin typeface="Calibri"/>
                <a:cs typeface="Calibri"/>
              </a:rPr>
              <a:t>pou</a:t>
            </a:r>
            <a:r>
              <a:rPr lang="fr-FR" sz="1800" spc="-10" dirty="0">
                <a:latin typeface="Calibri"/>
                <a:cs typeface="Calibri"/>
              </a:rPr>
              <a:t>r</a:t>
            </a:r>
            <a:r>
              <a:rPr lang="fr-FR" sz="1800" spc="15" dirty="0">
                <a:latin typeface="Calibri"/>
                <a:cs typeface="Calibri"/>
              </a:rPr>
              <a:t> </a:t>
            </a:r>
            <a:r>
              <a:rPr lang="fr-FR" sz="1800" spc="-15" dirty="0">
                <a:latin typeface="Calibri"/>
                <a:cs typeface="Calibri"/>
              </a:rPr>
              <a:t>les</a:t>
            </a:r>
            <a:r>
              <a:rPr lang="fr-FR" sz="1800" dirty="0">
                <a:latin typeface="Calibri"/>
                <a:cs typeface="Calibri"/>
              </a:rPr>
              <a:t> </a:t>
            </a:r>
            <a:r>
              <a:rPr lang="fr-FR" sz="1800" spc="-35" dirty="0">
                <a:latin typeface="Calibri"/>
                <a:cs typeface="Calibri"/>
              </a:rPr>
              <a:t>g</a:t>
            </a:r>
            <a:r>
              <a:rPr lang="fr-FR" sz="1800" spc="-15" dirty="0">
                <a:latin typeface="Calibri"/>
                <a:cs typeface="Calibri"/>
              </a:rPr>
              <a:t>ens</a:t>
            </a:r>
            <a:r>
              <a:rPr lang="fr-FR" sz="1800" spc="-10" dirty="0">
                <a:latin typeface="Calibri"/>
                <a:cs typeface="Calibri"/>
              </a:rPr>
              <a:t> t</a:t>
            </a:r>
            <a:r>
              <a:rPr lang="fr-FR" sz="1800" spc="-80" dirty="0">
                <a:latin typeface="Calibri"/>
                <a:cs typeface="Calibri"/>
              </a:rPr>
              <a:t>r</a:t>
            </a:r>
            <a:r>
              <a:rPr lang="fr-FR" sz="1800" spc="-60" dirty="0">
                <a:latin typeface="Calibri"/>
                <a:cs typeface="Calibri"/>
              </a:rPr>
              <a:t>a</a:t>
            </a:r>
            <a:r>
              <a:rPr lang="fr-FR" sz="1800" spc="-55" dirty="0">
                <a:latin typeface="Calibri"/>
                <a:cs typeface="Calibri"/>
              </a:rPr>
              <a:t>v</a:t>
            </a:r>
            <a:r>
              <a:rPr lang="fr-FR" sz="1800" spc="-10" dirty="0">
                <a:latin typeface="Calibri"/>
                <a:cs typeface="Calibri"/>
              </a:rPr>
              <a:t>ai</a:t>
            </a:r>
            <a:r>
              <a:rPr lang="fr-FR" sz="1800" spc="-20" dirty="0">
                <a:latin typeface="Calibri"/>
                <a:cs typeface="Calibri"/>
              </a:rPr>
              <a:t>l</a:t>
            </a:r>
            <a:r>
              <a:rPr lang="fr-FR" sz="1800" spc="-10" dirty="0">
                <a:latin typeface="Calibri"/>
                <a:cs typeface="Calibri"/>
              </a:rPr>
              <a:t>la</a:t>
            </a:r>
            <a:r>
              <a:rPr lang="fr-FR" sz="1800" spc="-50" dirty="0">
                <a:latin typeface="Calibri"/>
                <a:cs typeface="Calibri"/>
              </a:rPr>
              <a:t>n</a:t>
            </a:r>
            <a:r>
              <a:rPr lang="fr-FR" sz="1800" spc="-10" dirty="0">
                <a:latin typeface="Calibri"/>
                <a:cs typeface="Calibri"/>
              </a:rPr>
              <a:t>t</a:t>
            </a:r>
            <a:r>
              <a:rPr lang="fr-FR" sz="1800" spc="10" dirty="0">
                <a:latin typeface="Calibri"/>
                <a:cs typeface="Calibri"/>
              </a:rPr>
              <a:t> </a:t>
            </a:r>
            <a:r>
              <a:rPr lang="fr-FR" sz="1800" spc="-60" dirty="0">
                <a:latin typeface="Calibri"/>
                <a:cs typeface="Calibri"/>
              </a:rPr>
              <a:t>a</a:t>
            </a:r>
            <a:r>
              <a:rPr lang="fr-FR" sz="1800" spc="-45" dirty="0">
                <a:latin typeface="Calibri"/>
                <a:cs typeface="Calibri"/>
              </a:rPr>
              <a:t>v</a:t>
            </a:r>
            <a:r>
              <a:rPr lang="fr-FR" sz="1800" spc="-15" dirty="0">
                <a:latin typeface="Calibri"/>
                <a:cs typeface="Calibri"/>
              </a:rPr>
              <a:t>ec </a:t>
            </a:r>
            <a:r>
              <a:rPr lang="fr-FR" sz="1800" spc="-40" dirty="0">
                <a:latin typeface="Calibri"/>
                <a:cs typeface="Calibri"/>
              </a:rPr>
              <a:t>S</a:t>
            </a:r>
            <a:r>
              <a:rPr lang="fr-FR" sz="1800" spc="-25" dirty="0">
                <a:latin typeface="Calibri"/>
                <a:cs typeface="Calibri"/>
              </a:rPr>
              <a:t>VN</a:t>
            </a:r>
            <a:endParaRPr lang="fr-FR" sz="1800" dirty="0">
              <a:latin typeface="Calibri"/>
              <a:cs typeface="Calibri"/>
            </a:endParaRPr>
          </a:p>
          <a:p>
            <a:pPr marL="756285" lvl="1" indent="-286385">
              <a:lnSpc>
                <a:spcPct val="100000"/>
              </a:lnSpc>
              <a:spcBef>
                <a:spcPts val="670"/>
              </a:spcBef>
              <a:buFont typeface="Arial"/>
              <a:buChar char="–"/>
              <a:tabLst>
                <a:tab pos="756920" algn="l"/>
              </a:tabLst>
            </a:pPr>
            <a:r>
              <a:rPr lang="fr-FR" sz="1800" spc="-15" dirty="0">
                <a:latin typeface="Calibri"/>
                <a:cs typeface="Calibri"/>
              </a:rPr>
              <a:t>User</a:t>
            </a:r>
            <a:r>
              <a:rPr lang="fr-FR" sz="1800" dirty="0">
                <a:latin typeface="Calibri"/>
                <a:cs typeface="Calibri"/>
              </a:rPr>
              <a:t> </a:t>
            </a:r>
            <a:r>
              <a:rPr lang="fr-FR" sz="1800" spc="-15" dirty="0" err="1">
                <a:latin typeface="Calibri"/>
                <a:cs typeface="Calibri"/>
              </a:rPr>
              <a:t>fr</a:t>
            </a:r>
            <a:r>
              <a:rPr lang="fr-FR" sz="1800" spc="-25" dirty="0" err="1">
                <a:latin typeface="Calibri"/>
                <a:cs typeface="Calibri"/>
              </a:rPr>
              <a:t>i</a:t>
            </a:r>
            <a:r>
              <a:rPr lang="fr-FR" sz="1800" spc="-15" dirty="0" err="1">
                <a:latin typeface="Calibri"/>
                <a:cs typeface="Calibri"/>
              </a:rPr>
              <a:t>en</a:t>
            </a:r>
            <a:r>
              <a:rPr lang="fr-FR" sz="1800" spc="-30" dirty="0" err="1">
                <a:latin typeface="Calibri"/>
                <a:cs typeface="Calibri"/>
              </a:rPr>
              <a:t>d</a:t>
            </a:r>
            <a:r>
              <a:rPr lang="fr-FR" sz="1800" spc="-10" dirty="0" err="1">
                <a:latin typeface="Calibri"/>
                <a:cs typeface="Calibri"/>
              </a:rPr>
              <a:t>ly</a:t>
            </a:r>
            <a:r>
              <a:rPr lang="fr-FR" sz="1800" spc="10" dirty="0">
                <a:latin typeface="Calibri"/>
                <a:cs typeface="Calibri"/>
              </a:rPr>
              <a:t> </a:t>
            </a:r>
            <a:r>
              <a:rPr lang="fr-FR" sz="1800" dirty="0">
                <a:latin typeface="Calibri"/>
                <a:cs typeface="Calibri"/>
              </a:rPr>
              <a:t>i</a:t>
            </a:r>
            <a:r>
              <a:rPr lang="fr-FR" sz="1800" spc="-40" dirty="0">
                <a:latin typeface="Calibri"/>
                <a:cs typeface="Calibri"/>
              </a:rPr>
              <a:t>n</a:t>
            </a:r>
            <a:r>
              <a:rPr lang="fr-FR" sz="1800" spc="-35" dirty="0">
                <a:latin typeface="Calibri"/>
                <a:cs typeface="Calibri"/>
              </a:rPr>
              <a:t>t</a:t>
            </a:r>
            <a:r>
              <a:rPr lang="fr-FR" sz="1800" spc="-15" dirty="0">
                <a:latin typeface="Calibri"/>
                <a:cs typeface="Calibri"/>
              </a:rPr>
              <a:t>er</a:t>
            </a:r>
            <a:r>
              <a:rPr lang="fr-FR" sz="1800" spc="-80" dirty="0">
                <a:latin typeface="Calibri"/>
                <a:cs typeface="Calibri"/>
              </a:rPr>
              <a:t>f</a:t>
            </a:r>
            <a:r>
              <a:rPr lang="fr-FR" sz="1800" spc="-15" dirty="0">
                <a:latin typeface="Calibri"/>
                <a:cs typeface="Calibri"/>
              </a:rPr>
              <a:t>ace</a:t>
            </a:r>
            <a:endParaRPr lang="fr-FR" sz="1800" dirty="0">
              <a:latin typeface="Calibri"/>
              <a:cs typeface="Calibri"/>
            </a:endParaRPr>
          </a:p>
          <a:p>
            <a:pPr marL="756285" lvl="1" indent="-286385">
              <a:lnSpc>
                <a:spcPct val="100000"/>
              </a:lnSpc>
              <a:spcBef>
                <a:spcPts val="670"/>
              </a:spcBef>
              <a:buFont typeface="Arial"/>
              <a:buChar char="–"/>
              <a:tabLst>
                <a:tab pos="756920" algn="l"/>
              </a:tabLst>
            </a:pPr>
            <a:r>
              <a:rPr lang="fr-FR" sz="1800" spc="-10" dirty="0">
                <a:latin typeface="Calibri"/>
                <a:cs typeface="Calibri"/>
              </a:rPr>
              <a:t>I</a:t>
            </a:r>
            <a:r>
              <a:rPr lang="fr-FR" sz="1800" spc="-45" dirty="0">
                <a:latin typeface="Calibri"/>
                <a:cs typeface="Calibri"/>
              </a:rPr>
              <a:t>n</a:t>
            </a:r>
            <a:r>
              <a:rPr lang="fr-FR" sz="1800" spc="-15" dirty="0">
                <a:latin typeface="Calibri"/>
                <a:cs typeface="Calibri"/>
              </a:rPr>
              <a:t>tu</a:t>
            </a:r>
            <a:r>
              <a:rPr lang="fr-FR" sz="1800" spc="-25" dirty="0">
                <a:latin typeface="Calibri"/>
                <a:cs typeface="Calibri"/>
              </a:rPr>
              <a:t>i</a:t>
            </a:r>
            <a:r>
              <a:rPr lang="fr-FR" sz="1800" spc="-10" dirty="0">
                <a:latin typeface="Calibri"/>
                <a:cs typeface="Calibri"/>
              </a:rPr>
              <a:t>ti</a:t>
            </a:r>
            <a:r>
              <a:rPr lang="fr-FR" sz="1800" spc="-50" dirty="0">
                <a:latin typeface="Calibri"/>
                <a:cs typeface="Calibri"/>
              </a:rPr>
              <a:t>v</a:t>
            </a:r>
            <a:r>
              <a:rPr lang="fr-FR" sz="1800" spc="-15" dirty="0">
                <a:latin typeface="Calibri"/>
                <a:cs typeface="Calibri"/>
              </a:rPr>
              <a:t>e</a:t>
            </a:r>
            <a:endParaRPr lang="fr-FR" sz="1800" dirty="0"/>
          </a:p>
          <a:p>
            <a:pPr lvl="1"/>
            <a:r>
              <a:rPr lang="fr-FR" sz="1800" dirty="0">
                <a:hlinkClick r:id="rId4"/>
              </a:rPr>
              <a:t>https://tortoisegit.org/download/</a:t>
            </a:r>
            <a:r>
              <a:rPr lang="fr-FR" sz="1800" dirty="0"/>
              <a:t>  ( </a:t>
            </a:r>
            <a:r>
              <a:rPr lang="fr-FR" sz="1800" dirty="0" err="1"/>
              <a:t>lang</a:t>
            </a:r>
            <a:r>
              <a:rPr lang="fr-FR" sz="1800" dirty="0"/>
              <a:t> pack)</a:t>
            </a:r>
          </a:p>
          <a:p>
            <a:pPr marL="365125" lvl="1" indent="0">
              <a:buNone/>
            </a:pPr>
            <a:endParaRPr lang="fr-FR" sz="1800" dirty="0"/>
          </a:p>
          <a:p>
            <a:pPr lvl="1"/>
            <a:r>
              <a:rPr lang="fr-FR" sz="1800" dirty="0"/>
              <a:t>Et bien d’autres : </a:t>
            </a:r>
            <a:r>
              <a:rPr lang="fr-FR" sz="1800" b="1" dirty="0" err="1">
                <a:hlinkClick r:id="rId5"/>
              </a:rPr>
              <a:t>SourceTree</a:t>
            </a:r>
            <a:r>
              <a:rPr lang="fr-FR" sz="1800" dirty="0"/>
              <a:t>,</a:t>
            </a:r>
            <a:r>
              <a:rPr lang="fr-FR" sz="1800" b="1" dirty="0">
                <a:hlinkClick r:id="rId6"/>
              </a:rPr>
              <a:t> GitHub Desktop</a:t>
            </a:r>
            <a:r>
              <a:rPr lang="fr-FR" sz="1800" b="1" dirty="0"/>
              <a:t>,</a:t>
            </a:r>
            <a:r>
              <a:rPr lang="fr-FR" sz="1800" b="1" dirty="0">
                <a:hlinkClick r:id="rId7"/>
              </a:rPr>
              <a:t> </a:t>
            </a:r>
            <a:r>
              <a:rPr lang="fr-FR" sz="1800" b="1" dirty="0" err="1">
                <a:hlinkClick r:id="rId7"/>
              </a:rPr>
              <a:t>GitKraken</a:t>
            </a:r>
            <a:r>
              <a:rPr lang="fr-FR" sz="1800" b="1" dirty="0"/>
              <a:t>,</a:t>
            </a:r>
            <a:r>
              <a:rPr lang="fr-FR" sz="1800" b="1" dirty="0">
                <a:hlinkClick r:id="rId8"/>
              </a:rPr>
              <a:t> Git Extensions</a:t>
            </a:r>
            <a:r>
              <a:rPr lang="fr-FR" sz="1800" b="1" dirty="0"/>
              <a:t> </a:t>
            </a:r>
            <a:r>
              <a:rPr lang="fr-FR" sz="1800" dirty="0"/>
              <a:t>(qui a un plugin pour VSC)</a:t>
            </a:r>
          </a:p>
          <a:p>
            <a:pPr lvl="1"/>
            <a:r>
              <a:rPr lang="fr-FR" sz="1800" dirty="0"/>
              <a:t>Extensions des IDE </a:t>
            </a:r>
          </a:p>
          <a:p>
            <a:pPr lvl="2"/>
            <a:r>
              <a:rPr lang="fr-FR" sz="1600" dirty="0"/>
              <a:t>Eclipse (avec </a:t>
            </a:r>
            <a:r>
              <a:rPr lang="fr-FR" sz="1600" dirty="0" err="1"/>
              <a:t>EGiT</a:t>
            </a:r>
            <a:r>
              <a:rPr lang="fr-FR" sz="1600" dirty="0"/>
              <a:t> par exemple )</a:t>
            </a:r>
          </a:p>
          <a:p>
            <a:pPr lvl="2"/>
            <a:r>
              <a:rPr lang="fr-FR" sz="1600" dirty="0"/>
              <a:t>…</a:t>
            </a:r>
            <a:endParaRPr lang="fr-FR" sz="1800" dirty="0"/>
          </a:p>
        </p:txBody>
      </p:sp>
      <p:pic>
        <p:nvPicPr>
          <p:cNvPr id="7" name="Image 6">
            <a:extLst>
              <a:ext uri="{FF2B5EF4-FFF2-40B4-BE49-F238E27FC236}">
                <a16:creationId xmlns:a16="http://schemas.microsoft.com/office/drawing/2014/main" id="{FE3AC7D2-3375-4837-A04F-265EDE9F46F9}"/>
              </a:ext>
            </a:extLst>
          </p:cNvPr>
          <p:cNvPicPr>
            <a:picLocks noChangeAspect="1"/>
          </p:cNvPicPr>
          <p:nvPr/>
        </p:nvPicPr>
        <p:blipFill>
          <a:blip r:embed="rId9"/>
          <a:stretch>
            <a:fillRect/>
          </a:stretch>
        </p:blipFill>
        <p:spPr>
          <a:xfrm>
            <a:off x="250795" y="1967256"/>
            <a:ext cx="3286584" cy="752580"/>
          </a:xfrm>
          <a:prstGeom prst="rect">
            <a:avLst/>
          </a:prstGeom>
        </p:spPr>
      </p:pic>
    </p:spTree>
    <p:extLst>
      <p:ext uri="{BB962C8B-B14F-4D97-AF65-F5344CB8AC3E}">
        <p14:creationId xmlns:p14="http://schemas.microsoft.com/office/powerpoint/2010/main" val="3054325529"/>
      </p:ext>
    </p:extLst>
  </p:cSld>
  <p:clrMapOvr>
    <a:masterClrMapping/>
  </p:clrMapOvr>
  <p:transition spd="slow">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lle">
  <a:themeElements>
    <a:clrScheme name="Apothicaire">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Grill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lle">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_modele presentation.potx" id="{8B750E00-A3E4-47CB-9648-8D537C41D64C}" vid="{1E3434C4-275A-4379-A2E8-66458B934F9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51594</TotalTime>
  <Words>14304</Words>
  <Application>Microsoft Office PowerPoint</Application>
  <PresentationFormat>Affichage à l'écran (4:3)</PresentationFormat>
  <Paragraphs>2439</Paragraphs>
  <Slides>102</Slides>
  <Notes>97</Notes>
  <HiddenSlides>5</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102</vt:i4>
      </vt:variant>
    </vt:vector>
  </HeadingPairs>
  <TitlesOfParts>
    <vt:vector size="113" baseType="lpstr">
      <vt:lpstr>Arial</vt:lpstr>
      <vt:lpstr>Calibri</vt:lpstr>
      <vt:lpstr>Consolas</vt:lpstr>
      <vt:lpstr>Courier New</vt:lpstr>
      <vt:lpstr>Franklin Gothic Medium</vt:lpstr>
      <vt:lpstr>LinLibertine</vt:lpstr>
      <vt:lpstr>LinLibertineI</vt:lpstr>
      <vt:lpstr>Times New Roman</vt:lpstr>
      <vt:lpstr>Wingdings</vt:lpstr>
      <vt:lpstr>Wingdings 2</vt:lpstr>
      <vt:lpstr>Grille</vt:lpstr>
      <vt:lpstr>Git – Le meilleur SCM actuel</vt:lpstr>
      <vt:lpstr>Remerciements - Sources</vt:lpstr>
      <vt:lpstr>Objectifs du module</vt:lpstr>
      <vt:lpstr>Git - Introduction</vt:lpstr>
      <vt:lpstr>Chapitre 1 : Introduction</vt:lpstr>
      <vt:lpstr>Chapitre 1 : Introduction</vt:lpstr>
      <vt:lpstr>Chapitre 1 : Introduction</vt:lpstr>
      <vt:lpstr>Chapitre 1 : Notions</vt:lpstr>
      <vt:lpstr>Chapitre 1 : Notions</vt:lpstr>
      <vt:lpstr>Chapitre 1 : Installation de Git</vt:lpstr>
      <vt:lpstr>Chapitre 1 : Installation de Git</vt:lpstr>
      <vt:lpstr>Chapitre 1 : Installation de Git</vt:lpstr>
      <vt:lpstr>Chapitre 1 : Installation de Git</vt:lpstr>
      <vt:lpstr>Git – Les Bases</vt:lpstr>
      <vt:lpstr>Chapitre 2 : Premier projet Git</vt:lpstr>
      <vt:lpstr>Chapitre 2 : Premier projet Git</vt:lpstr>
      <vt:lpstr>Chapitre 2 : Premier projet Git</vt:lpstr>
      <vt:lpstr>Chapitre 2 : Premier projet Git</vt:lpstr>
      <vt:lpstr>Chapitre 2 : Premier projet Git</vt:lpstr>
      <vt:lpstr>Chapitre 2 : Premier projet Git</vt:lpstr>
      <vt:lpstr>Chapitre 2 : Premier projet Git</vt:lpstr>
      <vt:lpstr>Chapitre 2 : Premier projet Git</vt:lpstr>
      <vt:lpstr>Chapitre 2 : Revert (1)</vt:lpstr>
      <vt:lpstr>Chapitre 2 : Revert (2)</vt:lpstr>
      <vt:lpstr>Chapitre 2 : Revert (3)</vt:lpstr>
      <vt:lpstr>Chapitre 2 : Premier projet Git</vt:lpstr>
      <vt:lpstr>Chapitre 2 : Memo</vt:lpstr>
      <vt:lpstr>Chapitre 2 : Balisage</vt:lpstr>
      <vt:lpstr>Chapitre 2 : Exercice 1</vt:lpstr>
      <vt:lpstr>Git – Les Branches</vt:lpstr>
      <vt:lpstr>Chapitre 3 : Les branches</vt:lpstr>
      <vt:lpstr>Chapitre 3 : Les branches</vt:lpstr>
      <vt:lpstr>Chapitre 3 : Les branches</vt:lpstr>
      <vt:lpstr>Chapitre 3 : Les branches</vt:lpstr>
      <vt:lpstr>Chapitre 3 : Les branches</vt:lpstr>
      <vt:lpstr>Chapitre 3 : Les branches</vt:lpstr>
      <vt:lpstr>Chapitre 3 : Les branches</vt:lpstr>
      <vt:lpstr>Chapitre 3 : Commandes sur les branches</vt:lpstr>
      <vt:lpstr>Chapitre 3 : Pratiquons un peu</vt:lpstr>
      <vt:lpstr>Chapitre 3 : LA Fusion</vt:lpstr>
      <vt:lpstr>Chapitre 3 : LA Fusion</vt:lpstr>
      <vt:lpstr>Chapitre 3 : LA Fusion</vt:lpstr>
      <vt:lpstr>Chapitre 3 : LA Fusion</vt:lpstr>
      <vt:lpstr>Chapitre 3 : LA Fusion</vt:lpstr>
      <vt:lpstr>Chapitre 3 : LA Fusion</vt:lpstr>
      <vt:lpstr>Chapitre 3 : LA Fusion</vt:lpstr>
      <vt:lpstr>Chapitre 3 : LA Fusion</vt:lpstr>
      <vt:lpstr>Chapitre 3 : LA Fusion</vt:lpstr>
      <vt:lpstr>Chapitre 3 : LA Fusion</vt:lpstr>
      <vt:lpstr>Chapitre 3 : La Fusion (bis)</vt:lpstr>
      <vt:lpstr>Chapitre 3 : La Fusion (bis)</vt:lpstr>
      <vt:lpstr>Chapitre 3 :Conflits de fusion</vt:lpstr>
      <vt:lpstr>Chapitre 3 :Conflits de fusion</vt:lpstr>
      <vt:lpstr>Chapitre 3 :Conflits de fusion</vt:lpstr>
      <vt:lpstr>Chapitre 3 :Conflits de fusion</vt:lpstr>
      <vt:lpstr>Chapitre 3 :Conflits de fusion</vt:lpstr>
      <vt:lpstr>Chapitre 3 :Conflits de fusion</vt:lpstr>
      <vt:lpstr>Chapitre 3 :Conflits de fusion</vt:lpstr>
      <vt:lpstr>Chapitre 3 :Conflits de fusion</vt:lpstr>
      <vt:lpstr>Chapitre 3 :Pratiquons un peu</vt:lpstr>
      <vt:lpstr>Chapitre 3 :Gestion de branches </vt:lpstr>
      <vt:lpstr>Git – Remote</vt:lpstr>
      <vt:lpstr>Chapitre 4 : Dépot distant</vt:lpstr>
      <vt:lpstr>Chapitre 4 : Dépot distant</vt:lpstr>
      <vt:lpstr>Chapitre 4 : Dépot distant</vt:lpstr>
      <vt:lpstr>Chapitre 4 : Dépot distant</vt:lpstr>
      <vt:lpstr>Chapitre 4 : Dépot distant</vt:lpstr>
      <vt:lpstr>Chapitre 4 : Dépot distant</vt:lpstr>
      <vt:lpstr>Chapitre 4 : Dépot distant</vt:lpstr>
      <vt:lpstr>Chapitre 4 : Dépot distant</vt:lpstr>
      <vt:lpstr>Chapitre 4 : Les branches distantes </vt:lpstr>
      <vt:lpstr>Chapitre 4 : Les branches distantes </vt:lpstr>
      <vt:lpstr>Chapitre 4 : Les branches distantes </vt:lpstr>
      <vt:lpstr>Chapitre 4 : Les branches distantes </vt:lpstr>
      <vt:lpstr>Chapitre 4 : Les branches distantes </vt:lpstr>
      <vt:lpstr>Chapitre 4 : Les branches distantes </vt:lpstr>
      <vt:lpstr>Chapitre 4 : Les branches distantes </vt:lpstr>
      <vt:lpstr>Chapitre 4 : Dépot distant</vt:lpstr>
      <vt:lpstr>Chapitre 4 : Dépot distant</vt:lpstr>
      <vt:lpstr>Chapitre 4 : Les branches distantes </vt:lpstr>
      <vt:lpstr>Chapitre 4 : Les branches distantes </vt:lpstr>
      <vt:lpstr>Chapitre 4 : Les branches distantes </vt:lpstr>
      <vt:lpstr>Chapitre 4 : Pratiquons un peu</vt:lpstr>
      <vt:lpstr>Chapitre 4 : Dépôt et Branches distants</vt:lpstr>
      <vt:lpstr>Git – Collaboration</vt:lpstr>
      <vt:lpstr>Présentation PowerPoint</vt:lpstr>
      <vt:lpstr>Présentation PowerPoint</vt:lpstr>
      <vt:lpstr>Présentation PowerPoint</vt:lpstr>
      <vt:lpstr>Présentation PowerPoint</vt:lpstr>
      <vt:lpstr>Présentation PowerPoint</vt:lpstr>
      <vt:lpstr>Présentation PowerPoint</vt:lpstr>
      <vt:lpstr>Git - Tips</vt:lpstr>
      <vt:lpstr>Présentation PowerPoint</vt:lpstr>
      <vt:lpstr>Présentation PowerPoint</vt:lpstr>
      <vt:lpstr>Présentation PowerPoint</vt:lpstr>
      <vt:lpstr>Présentation PowerPoint</vt:lpstr>
      <vt:lpstr>Pour aller plus loin : </vt:lpstr>
      <vt:lpstr>Pour aller plus loin : </vt:lpstr>
      <vt:lpstr>Pour aller plus loin : </vt:lpstr>
      <vt:lpstr>Pour aller plus loin : </vt:lpstr>
      <vt:lpstr>Pour aller plus loin : </vt:lpstr>
      <vt:lpstr>Merci de votre écoute et de vos commentaires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Git</dc:title>
  <dc:creator>Panzani Francis</dc:creator>
  <cp:lastModifiedBy>Francis Panzani</cp:lastModifiedBy>
  <cp:revision>1270</cp:revision>
  <dcterms:created xsi:type="dcterms:W3CDTF">2011-09-23T07:45:06Z</dcterms:created>
  <dcterms:modified xsi:type="dcterms:W3CDTF">2020-05-26T10:16:30Z</dcterms:modified>
</cp:coreProperties>
</file>